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6" r:id="rId2"/>
    <p:sldMasterId id="2147483732" r:id="rId3"/>
    <p:sldMasterId id="2147483780" r:id="rId4"/>
    <p:sldMasterId id="2147484080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3" r:id="rId7"/>
    <p:sldId id="316" r:id="rId8"/>
    <p:sldId id="327" r:id="rId9"/>
    <p:sldId id="349" r:id="rId10"/>
    <p:sldId id="350" r:id="rId11"/>
    <p:sldId id="259" r:id="rId12"/>
    <p:sldId id="345" r:id="rId13"/>
    <p:sldId id="346" r:id="rId14"/>
    <p:sldId id="331" r:id="rId15"/>
    <p:sldId id="332" r:id="rId16"/>
    <p:sldId id="344" r:id="rId17"/>
    <p:sldId id="333" r:id="rId18"/>
    <p:sldId id="335" r:id="rId19"/>
    <p:sldId id="330" r:id="rId20"/>
    <p:sldId id="336" r:id="rId21"/>
    <p:sldId id="343" r:id="rId22"/>
    <p:sldId id="337" r:id="rId23"/>
    <p:sldId id="339" r:id="rId24"/>
    <p:sldId id="338" r:id="rId25"/>
    <p:sldId id="341" r:id="rId26"/>
    <p:sldId id="342" r:id="rId27"/>
    <p:sldId id="347" r:id="rId28"/>
    <p:sldId id="348" r:id="rId29"/>
  </p:sldIdLst>
  <p:sldSz cx="9144000" cy="6858000" type="screen4x3"/>
  <p:notesSz cx="6797675" cy="98726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erabracci Alessandra" initials="FA" lastIdx="2" clrIdx="0">
    <p:extLst>
      <p:ext uri="{19B8F6BF-5375-455C-9EA6-DF929625EA0E}">
        <p15:presenceInfo xmlns:p15="http://schemas.microsoft.com/office/powerpoint/2012/main" userId="S-1-5-21-1028063728-624252461-2003979711-23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  <a:srgbClr val="FFFEFB"/>
    <a:srgbClr val="FF66FF"/>
    <a:srgbClr val="06F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2" autoAdjust="0"/>
    <p:restoredTop sz="95064" autoAdjust="0"/>
  </p:normalViewPr>
  <p:slideViewPr>
    <p:cSldViewPr snapToGrid="0">
      <p:cViewPr varScale="1">
        <p:scale>
          <a:sx n="111" d="100"/>
          <a:sy n="111" d="100"/>
        </p:scale>
        <p:origin x="1662" y="78"/>
      </p:cViewPr>
      <p:guideLst>
        <p:guide orient="horz" pos="731"/>
        <p:guide pos="2880"/>
      </p:guideLst>
    </p:cSldViewPr>
  </p:slideViewPr>
  <p:outlineViewPr>
    <p:cViewPr>
      <p:scale>
        <a:sx n="33" d="100"/>
        <a:sy n="33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Alessandra Fierabracci MD PhD 11.5.15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8F1435C-5268-43B4-B713-153C2B5D9848}" type="datetimeFigureOut">
              <a:rPr lang="it-IT"/>
              <a:pPr>
                <a:defRPr/>
              </a:pPr>
              <a:t>02/05/2022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77320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377320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28FF57-CDBB-49FF-838F-EC54BC6D7F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08031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Alessandra Fierabracci MD PhD 11.5.15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7FC522C-067C-43E6-925C-BA35B08227B1}" type="datetimeFigureOut">
              <a:rPr lang="it-IT"/>
              <a:pPr>
                <a:defRPr/>
              </a:pPr>
              <a:t>02/05/2022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20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20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367DC47-20E8-4350-B64E-88AAA7314C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74897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56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455684" name="Segnaposto intestazione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/>
              <a:t>Alessandra Fierabracci MD PhD 11.5.15</a:t>
            </a:r>
          </a:p>
        </p:txBody>
      </p:sp>
    </p:spTree>
    <p:extLst>
      <p:ext uri="{BB962C8B-B14F-4D97-AF65-F5344CB8AC3E}">
        <p14:creationId xmlns:p14="http://schemas.microsoft.com/office/powerpoint/2010/main" val="515753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Alessandra Fierabracci MD PhD 11.5.15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77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Alessandra Fierabracci MD PhD 11.5.15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3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Alessandra Fierabracci MD PhD 11.5.15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286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E67E-2CD3-4AF8-81FC-8FACE9D2CD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4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ts val="400"/>
              </a:spcBef>
            </a:pPr>
            <a:endParaRPr lang="it-IT" altLang="it-IT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6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45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367038-3A36-459B-9C33-B8D4E9058DA9}" type="slidenum">
              <a:rPr lang="it-IT" altLang="it-IT" smtClean="0"/>
              <a:pPr/>
              <a:t>23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48021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4E67E-2CD3-4AF8-81FC-8FACE9D2CD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7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236844F-9EB1-4E5A-9E23-91D7DC40FB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537114-821B-4652-85D3-DC9DA0705D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F56E48-D76D-40A9-9CDF-DC08C5003FD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885435-9D03-4D41-976E-47506DEE95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EACB5C-5727-4394-BD09-5E5D9C2590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7722F7-5678-4FA0-B471-1430814001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159BBB-5583-43AC-BD48-85CCB05491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C901E4-A089-4AF1-8161-12A6DFCC63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7BE89D-9602-4DF6-8641-C7968589D3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D7B378-5C67-4C1B-A840-CCB45E0CD4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B0137D-C28B-44E3-B825-319D1C07D1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D3F243-A2ED-4F36-8B23-6C1424B730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3B641A-4D71-4E2D-BBFD-9DB4FC4C9E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8F4C11-453F-4871-BF8A-AE2B745309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496A06-3C68-4CD5-94CB-04B4F999C9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76D6E6-BD23-4F99-BCE4-4AEDA05B98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AFD843-711A-46C0-8F57-B11FC360BE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B5B276-BDDD-4D99-B483-C427AE573F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93D30E-9A2B-441A-BB06-2502E971C7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1A927D-9101-4363-A63B-8E540A1A36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8CC7D3-46AF-4605-B662-BACC78215A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7B9DF4-3EA4-459A-BBC3-852F4C16B7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8A535C-55A3-4DEE-A9F1-DB14A37F2B1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96C52B-2B16-4DA8-A4F7-CE4441FB7E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9493FF-B867-4CC7-94ED-40422FE6D44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01FDD8-E18E-495A-9462-1D4264F7A3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AC9BE4-F8D0-457E-A328-302C37159F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732BE3-8D44-49DA-9283-0909EFC0A2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0D75D0-9906-4859-8F15-CD23F1F7B4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E9580C-3C4B-41AE-8283-8343CB1EFB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791C5D-C33B-4997-BF79-7B318F84BE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173CAB-93D0-4088-B985-60D3A16B49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FD88F1-4DB9-4CB0-AF28-5A69AF6345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9FAF04-8EE8-40C7-BFDC-11E9716344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394BED-9D9B-48C7-99AE-384FAE8AB5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95A38F-AC71-4459-BC5C-8039E40525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2B2A4D-8CF7-4D8B-9E96-A54AE014C9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10F04F-509D-4BED-A60D-335B123490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6ADEB7-DC96-4D88-A2E9-5B1637030F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A396F4-0B34-4E60-B13B-3817DE7FCC9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EFC7BD-8584-44B7-AAEB-E132714A0A6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A332C3-A929-4771-92F9-A7887ED457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ED1DE2-41BD-4575-B290-E532DDB07F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8B7654-43BE-4DC2-9CA9-36586D2B26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3BA837-66E4-4B92-AE07-CDA822BD4B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DB400B-4B6C-4FE1-9C93-0AC5923757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49E12B-2EAB-4DFD-AF59-827B778DB2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723EB7-2B8E-4973-9532-B82F82F5001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645E58-AF3D-4D4E-BBF7-86D68C4F99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64BFB2-9579-415B-B9FE-B183588848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5B1B51-7208-4453-A74D-FE53DE20AB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41822A-AF54-4D60-99D6-0F44B3A4EB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610E81-EB2A-4240-94C8-12693FDC11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F99C58-343E-47EF-91C0-2B46B609FD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325222-558D-45F3-813A-4D986F9ED8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5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1130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A02E2E1C-55FE-4D7B-AD48-98FE4DDB06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1233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899F6910-C0FB-4486-8BC0-110CF15761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1540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25F3704A-0E5E-4B5A-A3E6-A1CFED4EFD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195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EB838E1C-EE68-4744-9823-CC3EE096AB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4305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Alessandra Fierabracci MD PhD 11.05.2015</a:t>
            </a:r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4AAF6B46-E576-4752-BF87-9C0CFF9FD5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33" r:id="rId3"/>
    <p:sldLayoutId id="2147484834" r:id="rId4"/>
    <p:sldLayoutId id="2147484835" r:id="rId5"/>
    <p:sldLayoutId id="2147484836" r:id="rId6"/>
    <p:sldLayoutId id="2147484837" r:id="rId7"/>
    <p:sldLayoutId id="2147484838" r:id="rId8"/>
    <p:sldLayoutId id="2147484839" r:id="rId9"/>
    <p:sldLayoutId id="2147484840" r:id="rId10"/>
    <p:sldLayoutId id="214748484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hyperlink" Target="http://www.google.it/url?sa=i&amp;rct=j&amp;q=&amp;esrc=s&amp;source=imgres&amp;cd=&amp;cad=rja&amp;uact=8&amp;ved=0ahUKEwjq_eKPgOvLAhXMWRoKHcdaCr8QjRwIBw&amp;url=http://www.omniroma.it/news_visualizza.php?Id%3D30193&amp;psig=AFQjCNEodkaL7hFFYGvgOGAEytRAKapddg&amp;ust=1459516319866651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google.it/imgres?imgurl=https://cdn.vortala.com/childsites/uploads/2594/files/heart.jpg&amp;imgrefurl=http://www.360well.ca/the-heart-and-our-emotions&amp;docid=43uURXoR-lj2dM&amp;tbnid=KPkYvXvQRJsODM:&amp;vet=1&amp;w=1600&amp;h=900&amp;bih=1039&amp;biw=1526&amp;ved=0ahUKEwjWuKOs7tPSAhWD8RQKHd-MADUQMwhhKAIwAg&amp;iact=c&amp;ictx=1" TargetMode="Externa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hyperlink" Target="https://www.google.it/url?sa=i&amp;rct=j&amp;q=&amp;esrc=s&amp;source=images&amp;cd=&amp;ved=2ahUKEwiB4ent-qTgAhVO3KQKHbWLC5QQjRx6BAgBEAU&amp;url=https://it.dreamstime.com/protozoo-di-giardia-lamblia-image111515029&amp;psig=AOvVaw2rdunU_pjT3vsnoOWbL9_9&amp;ust=154946868437790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it/url?sa=i&amp;rct=j&amp;q=&amp;esrc=s&amp;source=imgres&amp;cd=&amp;ved=2ahUKEwiT6ozk86TgAhUCPewKHeX5CxQQjRx6BAgBEAU&amp;url=https://www.focus.it/scienza/salute/che-cose-il-timo&amp;psig=AOvVaw27TaW24GoXh1uaGlgCaoNF&amp;ust=1549466802064666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eg"/><Relationship Id="rId5" Type="http://schemas.openxmlformats.org/officeDocument/2006/relationships/hyperlink" Target="http://www.google.it/url?sa=i&amp;rct=j&amp;q=&amp;esrc=s&amp;source=images&amp;cd=&amp;cad=rja&amp;uact=8&amp;ved=2ahUKEwiF-srWmMXhAhVD3KQKHRGzD80QjRx6BAgBEAU&amp;url=http://www.hospitalsdata.com/uk/the-lister-hospital-doctors.html&amp;psig=AOvVaw11PP5H_WFKTgQFKSf7LjKm&amp;ust=1554974256242325" TargetMode="Externa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60" name="Rectangle 7"/>
          <p:cNvSpPr>
            <a:spLocks noChangeArrowheads="1"/>
          </p:cNvSpPr>
          <p:nvPr/>
        </p:nvSpPr>
        <p:spPr bwMode="auto">
          <a:xfrm>
            <a:off x="4033838" y="3081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it-IT" altLang="it-IT" sz="2000">
              <a:solidFill>
                <a:srgbClr val="FFFFFF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94480" y="154566"/>
            <a:ext cx="8555037" cy="6480660"/>
            <a:chOff x="294480" y="154566"/>
            <a:chExt cx="8555037" cy="6480660"/>
          </a:xfrm>
        </p:grpSpPr>
        <p:sp>
          <p:nvSpPr>
            <p:cNvPr id="210946" name="Rectangle 2"/>
            <p:cNvSpPr>
              <a:spLocks noChangeArrowheads="1"/>
            </p:cNvSpPr>
            <p:nvPr/>
          </p:nvSpPr>
          <p:spPr bwMode="auto">
            <a:xfrm>
              <a:off x="903285" y="3896015"/>
              <a:ext cx="7337425" cy="273921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it-IT" altLang="it-IT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  <a:p>
              <a:pPr algn="ctr" eaLnBrk="0" hangingPunct="0">
                <a:defRPr/>
              </a:pPr>
              <a:r>
                <a:rPr lang="it-IT" altLang="it-IT" sz="24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Dirigente di Ricerca Responsabile di Laboratorio</a:t>
              </a:r>
            </a:p>
            <a:p>
              <a:pPr algn="ctr" eaLnBrk="0" hangingPunct="0">
                <a:defRPr/>
              </a:pPr>
              <a:r>
                <a:rPr lang="it-IT" altLang="it-IT" sz="2400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Ospedale Pediatrico Bambino Gesù, Roma</a:t>
              </a:r>
            </a:p>
            <a:p>
              <a:pPr algn="ctr" eaLnBrk="0" hangingPunct="0">
                <a:defRPr/>
              </a:pPr>
              <a:endParaRPr lang="it-IT" altLang="it-IT" sz="2400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  <a:p>
              <a:pPr algn="ctr" eaLnBrk="0" hangingPunct="0">
                <a:defRPr/>
              </a:pPr>
              <a:r>
                <a:rPr lang="it-IT" altLang="it-IT" sz="2400" i="1" dirty="0" smtClean="0"/>
                <a:t>Convegno Fondazione </a:t>
              </a:r>
              <a:r>
                <a:rPr lang="it-IT" altLang="it-IT" sz="2400" i="1" dirty="0" smtClean="0"/>
                <a:t>Volterra Ricerche </a:t>
              </a:r>
              <a:r>
                <a:rPr lang="it-IT" altLang="it-IT" sz="2400" i="1" dirty="0" err="1" smtClean="0"/>
                <a:t>Onlus</a:t>
              </a:r>
              <a:endParaRPr lang="it-IT" altLang="it-IT" sz="2400" i="1" dirty="0" smtClean="0"/>
            </a:p>
            <a:p>
              <a:pPr algn="ctr" eaLnBrk="0" hangingPunct="0">
                <a:defRPr/>
              </a:pPr>
              <a:endParaRPr lang="it-IT" alt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  <a:p>
              <a:pPr algn="ctr" eaLnBrk="0" hangingPunct="0">
                <a:defRPr/>
              </a:pPr>
              <a:r>
                <a:rPr lang="it-IT" altLang="it-IT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Volterra</a:t>
              </a:r>
              <a:r>
                <a:rPr lang="it-IT" altLang="it-IT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, 6 </a:t>
              </a:r>
              <a:r>
                <a:rPr lang="it-IT" altLang="it-IT" sz="2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maggio 2022</a:t>
              </a:r>
            </a:p>
          </p:txBody>
        </p:sp>
        <p:sp>
          <p:nvSpPr>
            <p:cNvPr id="210947" name="Rectangle 3"/>
            <p:cNvSpPr>
              <a:spLocks noChangeArrowheads="1"/>
            </p:cNvSpPr>
            <p:nvPr/>
          </p:nvSpPr>
          <p:spPr bwMode="auto">
            <a:xfrm>
              <a:off x="294480" y="447761"/>
              <a:ext cx="8555037" cy="457356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30000"/>
                </a:lnSpc>
                <a:defRPr/>
              </a:pPr>
              <a:endParaRPr lang="it-IT" altLang="it-IT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ctr" eaLnBrk="0" hangingPunct="0">
                <a:lnSpc>
                  <a:spcPct val="130000"/>
                </a:lnSpc>
                <a:defRPr/>
              </a:pPr>
              <a:endParaRPr lang="it-IT" altLang="it-IT" sz="28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ctr" eaLnBrk="0" hangingPunct="0">
                <a:lnSpc>
                  <a:spcPct val="130000"/>
                </a:lnSpc>
                <a:defRPr/>
              </a:pPr>
              <a:r>
                <a:rPr lang="it-IT" altLang="it-IT" sz="2800" b="1" i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UNA </a:t>
              </a:r>
              <a:r>
                <a:rPr lang="it-IT" altLang="it-IT" sz="2800" b="1" i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MALATTIA A PATOGE</a:t>
              </a:r>
              <a:r>
                <a:rPr lang="it-IT" altLang="it-IT" sz="2800" b="1" i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N</a:t>
              </a:r>
              <a:r>
                <a:rPr lang="it-IT" altLang="it-IT" sz="2800" b="1" i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ESI </a:t>
              </a:r>
              <a:r>
                <a:rPr lang="it-IT" altLang="it-IT" sz="2800" b="1" i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COMPLESSA</a:t>
              </a:r>
              <a:endParaRPr lang="it-IT" altLang="it-IT" sz="28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ctr" eaLnBrk="0" hangingPunct="0">
                <a:lnSpc>
                  <a:spcPct val="130000"/>
                </a:lnSpc>
                <a:defRPr/>
              </a:pPr>
              <a:r>
                <a:rPr lang="it-IT" altLang="it-IT" sz="2800" b="1" i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 </a:t>
              </a:r>
              <a:r>
                <a:rPr lang="it-IT" altLang="it-IT" sz="2800" b="1" dirty="0">
                  <a:solidFill>
                    <a:srgbClr val="FFC000"/>
                  </a:solidFill>
                </a:rPr>
                <a:t>R</a:t>
              </a:r>
              <a:r>
                <a:rPr lang="it-IT" sz="2800" b="1" dirty="0" smtClean="0">
                  <a:solidFill>
                    <a:srgbClr val="FFC000"/>
                  </a:solidFill>
                </a:rPr>
                <a:t>ecenti </a:t>
              </a:r>
              <a:r>
                <a:rPr lang="it-IT" sz="2800" b="1" dirty="0">
                  <a:solidFill>
                    <a:srgbClr val="FFC000"/>
                  </a:solidFill>
                </a:rPr>
                <a:t>acquisizioni sulla prevenzione e nuove prospettive terapeutiche del Diabete di </a:t>
              </a:r>
              <a:r>
                <a:rPr lang="it-IT" sz="2800" b="1" dirty="0">
                  <a:solidFill>
                    <a:srgbClr val="FFC000"/>
                  </a:solidFill>
                </a:rPr>
                <a:t>T</a:t>
              </a:r>
              <a:r>
                <a:rPr lang="it-IT" sz="2800" b="1" dirty="0" smtClean="0">
                  <a:solidFill>
                    <a:srgbClr val="FFC000"/>
                  </a:solidFill>
                </a:rPr>
                <a:t>ipo 1</a:t>
              </a:r>
              <a:endParaRPr lang="it-IT" alt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ctr" eaLnBrk="0" hangingPunct="0">
                <a:lnSpc>
                  <a:spcPct val="130000"/>
                </a:lnSpc>
                <a:defRPr/>
              </a:pPr>
              <a:endParaRPr lang="it-IT" altLang="it-IT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ctr" eaLnBrk="0" hangingPunct="0">
                <a:lnSpc>
                  <a:spcPct val="130000"/>
                </a:lnSpc>
                <a:defRPr/>
              </a:pPr>
              <a:r>
                <a:rPr lang="it-IT" altLang="it-IT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ALESSANDRA FIERABRACCI MD </a:t>
              </a:r>
              <a:r>
                <a:rPr lang="it-IT" altLang="it-IT" sz="28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PhD</a:t>
              </a:r>
              <a:endParaRPr lang="it-IT" altLang="it-IT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ctr" eaLnBrk="0" hangingPunct="0">
                <a:lnSpc>
                  <a:spcPct val="130000"/>
                </a:lnSpc>
                <a:defRPr/>
              </a:pPr>
              <a:endParaRPr lang="it-IT" altLang="it-I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pic>
          <p:nvPicPr>
            <p:cNvPr id="429061" name="Picture 6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17131" y="154566"/>
              <a:ext cx="1709737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287245" y="366553"/>
            <a:ext cx="8467382" cy="6262847"/>
            <a:chOff x="287245" y="366553"/>
            <a:chExt cx="8467382" cy="6262847"/>
          </a:xfrm>
        </p:grpSpPr>
        <p:sp>
          <p:nvSpPr>
            <p:cNvPr id="3" name="CasellaDiTesto 2"/>
            <p:cNvSpPr txBox="1"/>
            <p:nvPr/>
          </p:nvSpPr>
          <p:spPr>
            <a:xfrm>
              <a:off x="2394284" y="366553"/>
              <a:ext cx="58232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altLang="en-US" sz="28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MALATTIA AUTOIMMUNE</a:t>
              </a:r>
            </a:p>
            <a:p>
              <a:endParaRPr lang="en-US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505325" y="1239252"/>
              <a:ext cx="540564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smtClean="0">
                  <a:solidFill>
                    <a:schemeClr val="bg2"/>
                  </a:solidFill>
                </a:rPr>
                <a:t>Aumento di incidenza nel mondo</a:t>
              </a:r>
            </a:p>
            <a:p>
              <a:endParaRPr lang="it-IT" sz="2800" dirty="0">
                <a:solidFill>
                  <a:schemeClr val="bg2"/>
                </a:solidFill>
              </a:endParaRPr>
            </a:p>
            <a:p>
              <a:r>
                <a:rPr lang="it-IT" sz="2800" dirty="0" smtClean="0">
                  <a:solidFill>
                    <a:schemeClr val="bg2"/>
                  </a:solidFill>
                </a:rPr>
                <a:t>Lungo periodo preclinico</a:t>
              </a:r>
              <a:endParaRPr lang="en-US" sz="2800" dirty="0">
                <a:solidFill>
                  <a:schemeClr val="bg2"/>
                </a:solidFill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6528" y="3266112"/>
              <a:ext cx="4838099" cy="3363288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409073" y="3494711"/>
              <a:ext cx="2941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smtClean="0">
                  <a:solidFill>
                    <a:srgbClr val="000000"/>
                  </a:solidFill>
                </a:rPr>
                <a:t>Malattia clinica conclamata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87245" y="4365175"/>
              <a:ext cx="3159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smtClean="0">
                  <a:solidFill>
                    <a:srgbClr val="000000"/>
                  </a:solidFill>
                </a:rPr>
                <a:t>Fase preclinica della malattia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1029345" y="4844538"/>
              <a:ext cx="16482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rgbClr val="000000"/>
                  </a:solidFill>
                </a:rPr>
                <a:t>a</a:t>
              </a:r>
              <a:r>
                <a:rPr lang="it-IT" sz="1400" dirty="0" smtClean="0">
                  <a:solidFill>
                    <a:srgbClr val="000000"/>
                  </a:solidFill>
                </a:rPr>
                <a:t>lterazioni tissutali</a:t>
              </a:r>
            </a:p>
            <a:p>
              <a:r>
                <a:rPr lang="it-IT" sz="1400" dirty="0" smtClean="0">
                  <a:solidFill>
                    <a:srgbClr val="000000"/>
                  </a:solidFill>
                </a:rPr>
                <a:t>   autoanticorpi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240140" y="5576092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000000"/>
                  </a:solidFill>
                </a:rPr>
                <a:t>autoanticorpi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3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63722" y="552450"/>
            <a:ext cx="8780278" cy="6305550"/>
            <a:chOff x="363722" y="552450"/>
            <a:chExt cx="8780278" cy="6305550"/>
          </a:xfrm>
        </p:grpSpPr>
        <p:sp>
          <p:nvSpPr>
            <p:cNvPr id="221186" name="Text Box 1026"/>
            <p:cNvSpPr txBox="1">
              <a:spLocks noChangeArrowheads="1"/>
            </p:cNvSpPr>
            <p:nvPr/>
          </p:nvSpPr>
          <p:spPr bwMode="auto">
            <a:xfrm>
              <a:off x="363722" y="1209985"/>
              <a:ext cx="3651250" cy="4524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it-IT" sz="1600" dirty="0" smtClean="0">
                  <a:solidFill>
                    <a:srgbClr val="000000"/>
                  </a:solidFill>
                  <a:latin typeface="+mn-lt"/>
                  <a:cs typeface="+mn-cs"/>
                </a:rPr>
                <a:t>L’ incidenza del DT1 </a:t>
              </a:r>
              <a:r>
                <a:rPr lang="it-IT" sz="1600" dirty="0">
                  <a:solidFill>
                    <a:srgbClr val="000000"/>
                  </a:solidFill>
                </a:rPr>
                <a:t>sta aumentando nel </a:t>
              </a:r>
              <a:r>
                <a:rPr lang="it-IT" sz="1600" dirty="0" smtClean="0">
                  <a:solidFill>
                    <a:srgbClr val="000000"/>
                  </a:solidFill>
                </a:rPr>
                <a:t>mondo</a:t>
              </a:r>
              <a:r>
                <a:rPr lang="it-IT" sz="1600" dirty="0" smtClean="0">
                  <a:solidFill>
                    <a:srgbClr val="000000"/>
                  </a:solidFill>
                  <a:latin typeface="+mn-lt"/>
                  <a:cs typeface="+mn-cs"/>
                </a:rPr>
                <a:t>, soprattutto nei bambini di età inferiore a 5 anni</a:t>
              </a:r>
            </a:p>
            <a:p>
              <a:pPr algn="just">
                <a:defRPr/>
              </a:pPr>
              <a:endParaRPr lang="it-IT" sz="1600" dirty="0">
                <a:solidFill>
                  <a:srgbClr val="000000"/>
                </a:solidFill>
                <a:latin typeface="+mn-lt"/>
                <a:cs typeface="+mn-cs"/>
              </a:endParaRPr>
            </a:p>
            <a:p>
              <a:pPr algn="just">
                <a:defRPr/>
              </a:pPr>
              <a:r>
                <a:rPr lang="it-IT" sz="1600" dirty="0" smtClean="0">
                  <a:solidFill>
                    <a:srgbClr val="000000"/>
                  </a:solidFill>
                  <a:latin typeface="+mn-lt"/>
                  <a:cs typeface="+mn-cs"/>
                </a:rPr>
                <a:t>In Europa esiste un gradiente di incidenza decrescente dal nord verso il sud. La </a:t>
              </a:r>
              <a:r>
                <a:rPr lang="it-IT" sz="1600" dirty="0" err="1" smtClean="0">
                  <a:solidFill>
                    <a:srgbClr val="000000"/>
                  </a:solidFill>
                  <a:latin typeface="+mn-lt"/>
                  <a:cs typeface="+mn-cs"/>
                </a:rPr>
                <a:t>piu’</a:t>
              </a:r>
              <a:r>
                <a:rPr lang="it-IT" sz="1600" dirty="0" smtClean="0">
                  <a:solidFill>
                    <a:srgbClr val="000000"/>
                  </a:solidFill>
                  <a:latin typeface="+mn-lt"/>
                  <a:cs typeface="+mn-cs"/>
                </a:rPr>
                <a:t> alta incidenza è nei paesi scandinavi. La Sardegna è una eccezione nell’ area mediterranea</a:t>
              </a:r>
            </a:p>
            <a:p>
              <a:pPr algn="just">
                <a:defRPr/>
              </a:pPr>
              <a:endParaRPr lang="it-IT" sz="1600" dirty="0">
                <a:solidFill>
                  <a:srgbClr val="000000"/>
                </a:solidFill>
                <a:latin typeface="+mn-lt"/>
                <a:cs typeface="+mn-cs"/>
              </a:endParaRPr>
            </a:p>
            <a:p>
              <a:pPr algn="just">
                <a:defRPr/>
              </a:pPr>
              <a:r>
                <a:rPr lang="it-IT" sz="1600" dirty="0" smtClean="0">
                  <a:solidFill>
                    <a:srgbClr val="000000"/>
                  </a:solidFill>
                  <a:latin typeface="+mn-lt"/>
                  <a:cs typeface="+mn-cs"/>
                </a:rPr>
                <a:t>Incidenza in Finlandia 42.9 per 100,000 abitanti, in Sardegna 37 per 100,000</a:t>
              </a:r>
            </a:p>
            <a:p>
              <a:pPr algn="just">
                <a:defRPr/>
              </a:pPr>
              <a:endParaRPr lang="it-IT" sz="1600" dirty="0">
                <a:solidFill>
                  <a:srgbClr val="000000"/>
                </a:solidFill>
                <a:latin typeface="+mn-lt"/>
                <a:cs typeface="+mn-cs"/>
              </a:endParaRPr>
            </a:p>
            <a:p>
              <a:pPr algn="just">
                <a:defRPr/>
              </a:pPr>
              <a:r>
                <a:rPr lang="it-IT" sz="1600" dirty="0" smtClean="0">
                  <a:solidFill>
                    <a:srgbClr val="000000"/>
                  </a:solidFill>
                  <a:latin typeface="+mn-lt"/>
                  <a:cs typeface="+mn-cs"/>
                </a:rPr>
                <a:t>Incidenza </a:t>
              </a:r>
              <a:r>
                <a:rPr lang="it-IT" sz="1600" dirty="0" err="1" smtClean="0">
                  <a:solidFill>
                    <a:srgbClr val="000000"/>
                  </a:solidFill>
                  <a:latin typeface="+mn-lt"/>
                  <a:cs typeface="+mn-cs"/>
                </a:rPr>
                <a:t>piu’</a:t>
              </a:r>
              <a:r>
                <a:rPr lang="it-IT" sz="1600" dirty="0" smtClean="0">
                  <a:solidFill>
                    <a:srgbClr val="000000"/>
                  </a:solidFill>
                  <a:latin typeface="+mn-lt"/>
                  <a:cs typeface="+mn-cs"/>
                </a:rPr>
                <a:t> bassa in Cina e Venezuela </a:t>
              </a:r>
              <a:r>
                <a:rPr lang="it-IT" sz="1600" dirty="0">
                  <a:solidFill>
                    <a:srgbClr val="000000"/>
                  </a:solidFill>
                  <a:latin typeface="+mn-lt"/>
                  <a:cs typeface="+mn-cs"/>
                </a:rPr>
                <a:t>(</a:t>
              </a:r>
              <a:r>
                <a:rPr lang="it-IT" sz="1600" dirty="0" smtClean="0">
                  <a:solidFill>
                    <a:srgbClr val="000000"/>
                  </a:solidFill>
                  <a:latin typeface="+mn-lt"/>
                  <a:cs typeface="+mn-cs"/>
                </a:rPr>
                <a:t>0.1/100,000 per anno)</a:t>
              </a:r>
              <a:endParaRPr lang="it-IT" sz="1600" dirty="0">
                <a:solidFill>
                  <a:srgbClr val="000000"/>
                </a:solidFill>
                <a:latin typeface="+mn-lt"/>
                <a:cs typeface="+mn-cs"/>
              </a:endParaRPr>
            </a:p>
            <a:p>
              <a:pPr algn="just">
                <a:defRPr/>
              </a:pPr>
              <a:endPara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just">
                <a:defRPr/>
              </a:pPr>
              <a:endParaRPr lang="it-IT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graphicFrame>
          <p:nvGraphicFramePr>
            <p:cNvPr id="2050" name="Object 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3250899"/>
                </p:ext>
              </p:extLst>
            </p:nvPr>
          </p:nvGraphicFramePr>
          <p:xfrm>
            <a:off x="4457700" y="552450"/>
            <a:ext cx="4686300" cy="6305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9" name="Image" r:id="rId3" imgW="5663492" imgH="8406349" progId="">
                    <p:embed/>
                  </p:oleObj>
                </mc:Choice>
                <mc:Fallback>
                  <p:oleObj name="Image" r:id="rId3" imgW="5663492" imgH="8406349" progId="">
                    <p:embed/>
                    <p:pic>
                      <p:nvPicPr>
                        <p:cNvPr id="205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7700" y="552450"/>
                          <a:ext cx="4686300" cy="6305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0133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96" y="1019168"/>
            <a:ext cx="6218059" cy="46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tx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221687" y="336615"/>
            <a:ext cx="8288901" cy="4593756"/>
            <a:chOff x="221687" y="336615"/>
            <a:chExt cx="8288901" cy="4593756"/>
          </a:xfrm>
        </p:grpSpPr>
        <p:graphicFrame>
          <p:nvGraphicFramePr>
            <p:cNvPr id="4" name="Grafico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14974489"/>
                </p:ext>
              </p:extLst>
            </p:nvPr>
          </p:nvGraphicFramePr>
          <p:xfrm>
            <a:off x="1355103" y="1126016"/>
            <a:ext cx="6592080" cy="3804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2" r:id="rId3" imgW="10589670" imgH="5444200" progId="Excel.Chart.8">
                    <p:embed/>
                  </p:oleObj>
                </mc:Choice>
                <mc:Fallback>
                  <p:oleObj r:id="rId3" imgW="10589670" imgH="5444200" progId="Excel.Chart.8">
                    <p:embed/>
                    <p:pic>
                      <p:nvPicPr>
                        <p:cNvPr id="4" name="Grafico 1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5103" y="1126016"/>
                          <a:ext cx="6592080" cy="38043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Picture 3" descr="logo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147" y="496711"/>
              <a:ext cx="1535441" cy="992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221687" y="336615"/>
              <a:ext cx="53059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Nuove diagnosi </a:t>
              </a:r>
              <a:r>
                <a:rPr lang="it-IT" b="1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</a:t>
              </a:r>
              <a:r>
                <a:rPr lang="en-US" b="1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DT1 </a:t>
              </a:r>
              <a:r>
                <a:rPr lang="it-IT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nel nostro Ospedale</a:t>
              </a:r>
            </a:p>
            <a:p>
              <a:pPr>
                <a:defRPr/>
              </a:pPr>
              <a:r>
                <a:rPr lang="en-US" i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dal 1-1-2004 al 31-12-2015 - </a:t>
              </a:r>
              <a:r>
                <a:rPr lang="it-IT" i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Totale 1016 bambini </a:t>
              </a:r>
              <a:endParaRPr lang="en-US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/>
            </a:p>
          </p:txBody>
        </p:sp>
      </p:grpSp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515394" y="4314923"/>
          <a:ext cx="5677590" cy="2450868"/>
        </p:xfrm>
        <a:graphic>
          <a:graphicData uri="http://schemas.openxmlformats.org/drawingml/2006/table">
            <a:tbl>
              <a:tblPr firstRow="1" bandRow="1"/>
              <a:tblGrid>
                <a:gridCol w="570109">
                  <a:extLst>
                    <a:ext uri="{9D8B030D-6E8A-4147-A177-3AD203B41FA5}">
                      <a16:colId xmlns:a16="http://schemas.microsoft.com/office/drawing/2014/main" val="19911553"/>
                    </a:ext>
                  </a:extLst>
                </a:gridCol>
                <a:gridCol w="676796">
                  <a:extLst>
                    <a:ext uri="{9D8B030D-6E8A-4147-A177-3AD203B41FA5}">
                      <a16:colId xmlns:a16="http://schemas.microsoft.com/office/drawing/2014/main" val="1108118561"/>
                    </a:ext>
                  </a:extLst>
                </a:gridCol>
                <a:gridCol w="623454">
                  <a:extLst>
                    <a:ext uri="{9D8B030D-6E8A-4147-A177-3AD203B41FA5}">
                      <a16:colId xmlns:a16="http://schemas.microsoft.com/office/drawing/2014/main" val="196495800"/>
                    </a:ext>
                  </a:extLst>
                </a:gridCol>
                <a:gridCol w="790157">
                  <a:extLst>
                    <a:ext uri="{9D8B030D-6E8A-4147-A177-3AD203B41FA5}">
                      <a16:colId xmlns:a16="http://schemas.microsoft.com/office/drawing/2014/main" val="1424092880"/>
                    </a:ext>
                  </a:extLst>
                </a:gridCol>
                <a:gridCol w="1147209">
                  <a:extLst>
                    <a:ext uri="{9D8B030D-6E8A-4147-A177-3AD203B41FA5}">
                      <a16:colId xmlns:a16="http://schemas.microsoft.com/office/drawing/2014/main" val="3135743399"/>
                    </a:ext>
                  </a:extLst>
                </a:gridCol>
                <a:gridCol w="1869865">
                  <a:extLst>
                    <a:ext uri="{9D8B030D-6E8A-4147-A177-3AD203B41FA5}">
                      <a16:colId xmlns:a16="http://schemas.microsoft.com/office/drawing/2014/main" val="3779538319"/>
                    </a:ext>
                  </a:extLst>
                </a:gridCol>
              </a:tblGrid>
              <a:tr h="4710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 smtClean="0"/>
                        <a:t>ESORDI TOTALI</a:t>
                      </a:r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ESORDI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ETA’ MEDIA ESORDIO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 smtClean="0"/>
                        <a:t>ESORDI</a:t>
                      </a:r>
                      <a:r>
                        <a:rPr lang="it-IT" sz="1100" baseline="0" dirty="0" smtClean="0"/>
                        <a:t> </a:t>
                      </a:r>
                      <a:r>
                        <a:rPr lang="it-IT" sz="1100" baseline="0" dirty="0"/>
                        <a:t>IN CHETOACIDOSI</a:t>
                      </a:r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ETA’ MEDIA ESORDIO CHETOACIDOSI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885391"/>
                  </a:ext>
                </a:extLst>
              </a:tr>
              <a:tr h="288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2018</a:t>
                      </a:r>
                    </a:p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103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48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8.85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55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9.39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386569"/>
                  </a:ext>
                </a:extLst>
              </a:tr>
              <a:tr h="288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76234"/>
                  </a:ext>
                </a:extLst>
              </a:tr>
              <a:tr h="288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  <a:p>
                      <a:endParaRPr lang="it-IT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93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61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9.56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32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9.06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232320"/>
                  </a:ext>
                </a:extLst>
              </a:tr>
              <a:tr h="288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it-IT" sz="11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658961"/>
                  </a:ext>
                </a:extLst>
              </a:tr>
              <a:tr h="288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  <a:p>
                      <a:endParaRPr lang="it-IT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100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58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9.73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42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100" dirty="0"/>
                        <a:t>9.07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15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9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267797" y="803307"/>
            <a:ext cx="9506319" cy="5465303"/>
            <a:chOff x="267797" y="803307"/>
            <a:chExt cx="9506319" cy="5465303"/>
          </a:xfrm>
        </p:grpSpPr>
        <p:sp>
          <p:nvSpPr>
            <p:cNvPr id="5" name="CasellaDiTesto 4"/>
            <p:cNvSpPr txBox="1"/>
            <p:nvPr/>
          </p:nvSpPr>
          <p:spPr>
            <a:xfrm>
              <a:off x="267797" y="2323702"/>
              <a:ext cx="8510954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dirty="0" smtClean="0">
                <a:solidFill>
                  <a:srgbClr val="FFFF00"/>
                </a:solidFill>
              </a:endParaRPr>
            </a:p>
            <a:p>
              <a:endParaRPr lang="it-IT" sz="2000" dirty="0">
                <a:solidFill>
                  <a:srgbClr val="FFFF00"/>
                </a:solidFill>
              </a:endParaRPr>
            </a:p>
            <a:p>
              <a:r>
                <a:rPr lang="it-IT" sz="2000" b="1" dirty="0" smtClean="0">
                  <a:solidFill>
                    <a:srgbClr val="FF0000"/>
                  </a:solidFill>
                </a:rPr>
                <a:t>PREDIZIONE DELLA INSORGENZA</a:t>
              </a:r>
            </a:p>
            <a:p>
              <a:endParaRPr lang="it-IT" dirty="0" smtClean="0">
                <a:solidFill>
                  <a:srgbClr val="FFFF00"/>
                </a:solidFill>
              </a:endParaRPr>
            </a:p>
            <a:p>
              <a:r>
                <a:rPr lang="it-IT" dirty="0" smtClean="0">
                  <a:solidFill>
                    <a:srgbClr val="000000"/>
                  </a:solidFill>
                </a:rPr>
                <a:t>Gli autoanticorpi sono attuali marcatori dell’ insorgenza del DT1 </a:t>
              </a:r>
            </a:p>
            <a:p>
              <a:endParaRPr lang="it-IT" dirty="0">
                <a:solidFill>
                  <a:srgbClr val="000000"/>
                </a:solidFill>
              </a:endParaRPr>
            </a:p>
            <a:p>
              <a:r>
                <a:rPr lang="it-IT" dirty="0" smtClean="0">
                  <a:solidFill>
                    <a:srgbClr val="000000"/>
                  </a:solidFill>
                </a:rPr>
                <a:t>Rappresentano epifenomeni di eventi patogenetici fondamentali dovuti ai linfociti T </a:t>
              </a:r>
              <a:r>
                <a:rPr lang="it-IT" dirty="0" err="1" smtClean="0">
                  <a:solidFill>
                    <a:srgbClr val="000000"/>
                  </a:solidFill>
                </a:rPr>
                <a:t>autoreattivi</a:t>
              </a:r>
              <a:endParaRPr lang="it-IT" dirty="0" smtClean="0">
                <a:solidFill>
                  <a:srgbClr val="000000"/>
                </a:solidFill>
              </a:endParaRPr>
            </a:p>
            <a:p>
              <a:endParaRPr lang="it-IT" dirty="0" smtClean="0">
                <a:solidFill>
                  <a:srgbClr val="000000"/>
                </a:solidFill>
              </a:endParaRPr>
            </a:p>
            <a:p>
              <a:r>
                <a:rPr lang="it-IT" dirty="0" smtClean="0">
                  <a:solidFill>
                    <a:srgbClr val="000000"/>
                  </a:solidFill>
                </a:rPr>
                <a:t>E’ necessario migliorare le strategie di predizione e monitoraggio della evoluzione della malattia tramite rilevamento in circolo di linfociti T </a:t>
              </a:r>
              <a:r>
                <a:rPr lang="it-IT" dirty="0" err="1" smtClean="0">
                  <a:solidFill>
                    <a:srgbClr val="000000"/>
                  </a:solidFill>
                </a:rPr>
                <a:t>autoreattivi</a:t>
              </a:r>
              <a:r>
                <a:rPr lang="it-IT" dirty="0" smtClean="0">
                  <a:solidFill>
                    <a:srgbClr val="000000"/>
                  </a:solidFill>
                </a:rPr>
                <a:t> che uccidono la cellula </a:t>
              </a:r>
              <a:r>
                <a:rPr lang="el-GR" dirty="0" smtClean="0">
                  <a:solidFill>
                    <a:srgbClr val="000000"/>
                  </a:solidFill>
                </a:rPr>
                <a:t>β</a:t>
              </a:r>
              <a:endParaRPr lang="it-IT" dirty="0">
                <a:solidFill>
                  <a:srgbClr val="000000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267797" y="803307"/>
              <a:ext cx="864100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</a:rPr>
                <a:t>APPROFONDIRE LE CONOSCENZE SULLA PATOGENESI</a:t>
              </a:r>
            </a:p>
            <a:p>
              <a:endParaRPr lang="it-IT" dirty="0">
                <a:solidFill>
                  <a:srgbClr val="FFC000"/>
                </a:solidFill>
              </a:endParaRPr>
            </a:p>
            <a:p>
              <a:r>
                <a:rPr lang="it-IT" dirty="0" smtClean="0">
                  <a:solidFill>
                    <a:srgbClr val="000000"/>
                  </a:solidFill>
                </a:rPr>
                <a:t>Ruolo di </a:t>
              </a:r>
              <a:r>
                <a:rPr lang="it-IT" dirty="0">
                  <a:solidFill>
                    <a:srgbClr val="000000"/>
                  </a:solidFill>
                </a:rPr>
                <a:t>f</a:t>
              </a:r>
              <a:r>
                <a:rPr lang="it-IT" dirty="0" smtClean="0">
                  <a:solidFill>
                    <a:srgbClr val="000000"/>
                  </a:solidFill>
                </a:rPr>
                <a:t>attori ambientali</a:t>
              </a:r>
            </a:p>
            <a:p>
              <a:endParaRPr lang="it-IT" dirty="0">
                <a:solidFill>
                  <a:srgbClr val="000000"/>
                </a:solidFill>
              </a:endParaRPr>
            </a:p>
            <a:p>
              <a:r>
                <a:rPr lang="it-IT" dirty="0" smtClean="0">
                  <a:solidFill>
                    <a:srgbClr val="000000"/>
                  </a:solidFill>
                </a:rPr>
                <a:t>Meccanismi molecolari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5501341" y="1689135"/>
              <a:ext cx="3343543" cy="1147742"/>
              <a:chOff x="5501341" y="1689135"/>
              <a:chExt cx="3343543" cy="1147742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95944" y="1689135"/>
                <a:ext cx="1748940" cy="1147742"/>
              </a:xfrm>
              <a:prstGeom prst="rect">
                <a:avLst/>
              </a:prstGeom>
            </p:spPr>
          </p:pic>
          <p:sp>
            <p:nvSpPr>
              <p:cNvPr id="7" name="CasellaDiTesto 6"/>
              <p:cNvSpPr txBox="1"/>
              <p:nvPr/>
            </p:nvSpPr>
            <p:spPr>
              <a:xfrm>
                <a:off x="5501341" y="1949003"/>
                <a:ext cx="189989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rgbClr val="000000"/>
                    </a:solidFill>
                  </a:rPr>
                  <a:t>l</a:t>
                </a:r>
                <a:r>
                  <a:rPr lang="it-IT" sz="1200" dirty="0" smtClean="0">
                    <a:solidFill>
                      <a:srgbClr val="000000"/>
                    </a:solidFill>
                  </a:rPr>
                  <a:t>infociti killer</a:t>
                </a: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9" name="Connettore 2 8"/>
              <p:cNvCxnSpPr/>
              <p:nvPr/>
            </p:nvCxnSpPr>
            <p:spPr bwMode="auto">
              <a:xfrm>
                <a:off x="6535194" y="2138097"/>
                <a:ext cx="1732084" cy="228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1" name="CasellaDiTesto 10"/>
            <p:cNvSpPr txBox="1"/>
            <p:nvPr/>
          </p:nvSpPr>
          <p:spPr>
            <a:xfrm>
              <a:off x="3976594" y="5899278"/>
              <a:ext cx="5797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smtClean="0">
                  <a:solidFill>
                    <a:srgbClr val="000000"/>
                  </a:solidFill>
                </a:rPr>
                <a:t>A. Fierabracci,  </a:t>
              </a:r>
              <a:r>
                <a:rPr lang="it-IT" i="1" dirty="0" err="1" smtClean="0">
                  <a:solidFill>
                    <a:srgbClr val="000000"/>
                  </a:solidFill>
                </a:rPr>
                <a:t>European</a:t>
              </a:r>
              <a:r>
                <a:rPr lang="it-IT" i="1" dirty="0" smtClean="0">
                  <a:solidFill>
                    <a:srgbClr val="000000"/>
                  </a:solidFill>
                </a:rPr>
                <a:t> </a:t>
              </a:r>
              <a:r>
                <a:rPr lang="it-IT" i="1" dirty="0" err="1" smtClean="0">
                  <a:solidFill>
                    <a:srgbClr val="000000"/>
                  </a:solidFill>
                </a:rPr>
                <a:t>Patent</a:t>
              </a:r>
              <a:r>
                <a:rPr lang="it-IT" i="1" dirty="0" smtClean="0">
                  <a:solidFill>
                    <a:srgbClr val="000000"/>
                  </a:solidFill>
                </a:rPr>
                <a:t> </a:t>
              </a:r>
              <a:r>
                <a:rPr lang="en-US" i="1" dirty="0" smtClean="0">
                  <a:solidFill>
                    <a:srgbClr val="000000"/>
                  </a:solidFill>
                </a:rPr>
                <a:t>1748296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4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561460" y="496070"/>
            <a:ext cx="8530875" cy="6340513"/>
            <a:chOff x="561460" y="496070"/>
            <a:chExt cx="8530875" cy="6340513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573147" y="759199"/>
              <a:ext cx="6172200" cy="71850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defPPr>
                <a:defRPr lang="it-IT"/>
              </a:defPPr>
              <a:lvl1pPr>
                <a:lnSpc>
                  <a:spcPct val="85000"/>
                </a:lnSpc>
                <a:spcBef>
                  <a:spcPct val="0"/>
                </a:spcBef>
                <a:buNone/>
                <a:defRPr sz="2000" b="1">
                  <a:solidFill>
                    <a:srgbClr val="0070C0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it-IT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PREVENZIONE DEL DT1</a:t>
              </a:r>
            </a:p>
            <a:p>
              <a:endParaRPr lang="it-IT" sz="1500" b="0" i="1" dirty="0" smtClean="0"/>
            </a:p>
            <a:p>
              <a:r>
                <a:rPr lang="it-IT" sz="1500" b="0" i="1" dirty="0" smtClean="0"/>
                <a:t>(</a:t>
              </a:r>
              <a:r>
                <a:rPr lang="it-IT" sz="1500" b="0" i="1" dirty="0"/>
                <a:t>alcuni trial clinici internazionali in corso) </a:t>
              </a: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561460" y="3026094"/>
              <a:ext cx="7861300" cy="3411564"/>
              <a:chOff x="561460" y="3026094"/>
              <a:chExt cx="7861300" cy="3411564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614261" y="3026094"/>
                <a:ext cx="7808499" cy="1815632"/>
                <a:chOff x="614261" y="3026094"/>
                <a:chExt cx="7808499" cy="1815632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6640760" y="4220900"/>
                  <a:ext cx="1782000" cy="386033"/>
                  <a:chOff x="3223029" y="2355988"/>
                  <a:chExt cx="2635602" cy="51471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53" name="Right Triangle 52"/>
                  <p:cNvSpPr/>
                  <p:nvPr/>
                </p:nvSpPr>
                <p:spPr>
                  <a:xfrm flipH="1">
                    <a:off x="3223029" y="2355988"/>
                    <a:ext cx="222346" cy="101208"/>
                  </a:xfrm>
                  <a:prstGeom prst="rtTriangl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srgbClr val="808080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4" name="Right Triangle 53"/>
                  <p:cNvSpPr/>
                  <p:nvPr/>
                </p:nvSpPr>
                <p:spPr>
                  <a:xfrm>
                    <a:off x="5636285" y="2355988"/>
                    <a:ext cx="222346" cy="101208"/>
                  </a:xfrm>
                  <a:prstGeom prst="rtTriangl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srgbClr val="808080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3223030" y="2453719"/>
                    <a:ext cx="2635601" cy="393427"/>
                  </a:xfrm>
                  <a:prstGeom prst="rect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prstClr val="white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3536198" y="2439812"/>
                    <a:ext cx="2009268" cy="430886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500" kern="0" dirty="0">
                      <a:solidFill>
                        <a:prstClr val="white"/>
                      </a:solidFill>
                      <a:latin typeface="Franklin Gothic Demi Cond" panose="020B0706030402020204" pitchFamily="34" charset="0"/>
                    </a:endParaRPr>
                  </a:p>
                </p:txBody>
              </p: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614261" y="4220900"/>
                  <a:ext cx="1782000" cy="386033"/>
                  <a:chOff x="3223029" y="2355988"/>
                  <a:chExt cx="2635602" cy="51471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9" name="Right Triangle 68"/>
                  <p:cNvSpPr/>
                  <p:nvPr/>
                </p:nvSpPr>
                <p:spPr>
                  <a:xfrm flipH="1">
                    <a:off x="3223029" y="2355988"/>
                    <a:ext cx="222346" cy="101208"/>
                  </a:xfrm>
                  <a:prstGeom prst="rtTriangl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srgbClr val="808080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70" name="Right Triangle 69"/>
                  <p:cNvSpPr/>
                  <p:nvPr/>
                </p:nvSpPr>
                <p:spPr>
                  <a:xfrm>
                    <a:off x="5636285" y="2355988"/>
                    <a:ext cx="222346" cy="101208"/>
                  </a:xfrm>
                  <a:prstGeom prst="rtTriangl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srgbClr val="808080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223030" y="2453719"/>
                    <a:ext cx="2635601" cy="393427"/>
                  </a:xfrm>
                  <a:prstGeom prst="rect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prstClr val="white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3536198" y="2439812"/>
                    <a:ext cx="2009268" cy="430886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500" kern="0" dirty="0">
                      <a:solidFill>
                        <a:prstClr val="white"/>
                      </a:solidFill>
                      <a:latin typeface="Franklin Gothic Demi Cond" panose="020B0706030402020204" pitchFamily="34" charset="0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2592238" y="4220900"/>
                  <a:ext cx="3927483" cy="386033"/>
                  <a:chOff x="3223029" y="2355988"/>
                  <a:chExt cx="2635602" cy="51471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9" name="Right Triangle 38"/>
                  <p:cNvSpPr/>
                  <p:nvPr/>
                </p:nvSpPr>
                <p:spPr>
                  <a:xfrm flipH="1">
                    <a:off x="3223029" y="2355988"/>
                    <a:ext cx="222346" cy="101208"/>
                  </a:xfrm>
                  <a:prstGeom prst="rtTriangl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srgbClr val="808080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40" name="Right Triangle 39"/>
                  <p:cNvSpPr/>
                  <p:nvPr/>
                </p:nvSpPr>
                <p:spPr>
                  <a:xfrm>
                    <a:off x="5636285" y="2355988"/>
                    <a:ext cx="222346" cy="101208"/>
                  </a:xfrm>
                  <a:prstGeom prst="rtTriangl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srgbClr val="808080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3223030" y="2453719"/>
                    <a:ext cx="2635601" cy="393427"/>
                  </a:xfrm>
                  <a:prstGeom prst="rect">
                    <a:avLst/>
                  </a:prstGeom>
                  <a:grpFill/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kern="0">
                      <a:solidFill>
                        <a:prstClr val="white"/>
                      </a:solidFill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3536197" y="2439812"/>
                    <a:ext cx="2009268" cy="430886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429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500" kern="0" dirty="0">
                      <a:solidFill>
                        <a:prstClr val="white"/>
                      </a:solidFill>
                      <a:latin typeface="Franklin Gothic Demi Cond" panose="020B0706030402020204" pitchFamily="34" charset="0"/>
                    </a:endParaRPr>
                  </a:p>
                </p:txBody>
              </p:sp>
            </p:grpSp>
            <p:sp>
              <p:nvSpPr>
                <p:cNvPr id="78" name="Rounded Rectangle 77"/>
                <p:cNvSpPr/>
                <p:nvPr/>
              </p:nvSpPr>
              <p:spPr>
                <a:xfrm>
                  <a:off x="6797006" y="3824531"/>
                  <a:ext cx="1490400" cy="46739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 anchorCtr="0"/>
                <a:lstStyle/>
                <a:p>
                  <a:endParaRPr lang="it-IT" sz="900" b="1" dirty="0">
                    <a:solidFill>
                      <a:srgbClr val="646464"/>
                    </a:solidFill>
                  </a:endParaRPr>
                </a:p>
              </p:txBody>
            </p:sp>
            <p:sp>
              <p:nvSpPr>
                <p:cNvPr id="77" name="Rounded Rectangle 76"/>
                <p:cNvSpPr/>
                <p:nvPr/>
              </p:nvSpPr>
              <p:spPr>
                <a:xfrm>
                  <a:off x="4737460" y="3805452"/>
                  <a:ext cx="1490400" cy="46739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 anchorCtr="0"/>
                <a:lstStyle/>
                <a:p>
                  <a:endParaRPr lang="it-IT" sz="900" b="1" dirty="0">
                    <a:solidFill>
                      <a:srgbClr val="646464"/>
                    </a:solidFill>
                  </a:endParaRPr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2915883" y="3824531"/>
                  <a:ext cx="1490400" cy="46739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 anchorCtr="0"/>
                <a:lstStyle/>
                <a:p>
                  <a:endParaRPr lang="it-IT" sz="900" b="1" dirty="0">
                    <a:solidFill>
                      <a:srgbClr val="646464"/>
                    </a:solidFill>
                  </a:endParaRPr>
                </a:p>
              </p:txBody>
            </p:sp>
            <p:sp>
              <p:nvSpPr>
                <p:cNvPr id="75" name="Rounded Rectangle 74"/>
                <p:cNvSpPr/>
                <p:nvPr/>
              </p:nvSpPr>
              <p:spPr>
                <a:xfrm>
                  <a:off x="759094" y="3824531"/>
                  <a:ext cx="1491607" cy="46739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 anchorCtr="0"/>
                <a:lstStyle/>
                <a:p>
                  <a:endParaRPr lang="it-IT" sz="900" b="1" dirty="0">
                    <a:solidFill>
                      <a:srgbClr val="646464"/>
                    </a:solidFill>
                  </a:endParaRPr>
                </a:p>
              </p:txBody>
            </p:sp>
            <p:sp>
              <p:nvSpPr>
                <p:cNvPr id="59" name="Isosceles Triangle 58"/>
                <p:cNvSpPr/>
                <p:nvPr/>
              </p:nvSpPr>
              <p:spPr>
                <a:xfrm rot="5400000">
                  <a:off x="2380097" y="3964605"/>
                  <a:ext cx="378000" cy="162000"/>
                </a:xfrm>
                <a:prstGeom prst="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5" name="Isosceles Triangle 64"/>
                <p:cNvSpPr/>
                <p:nvPr/>
              </p:nvSpPr>
              <p:spPr>
                <a:xfrm rot="5400000">
                  <a:off x="4364135" y="3959866"/>
                  <a:ext cx="378000" cy="162000"/>
                </a:xfrm>
                <a:prstGeom prst="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6" name="Isosceles Triangle 65"/>
                <p:cNvSpPr/>
                <p:nvPr/>
              </p:nvSpPr>
              <p:spPr>
                <a:xfrm rot="5400000">
                  <a:off x="6457534" y="3977230"/>
                  <a:ext cx="378000" cy="162000"/>
                </a:xfrm>
                <a:prstGeom prst="triangl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09924" y="3122023"/>
                  <a:ext cx="587220" cy="587220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63769" y="3064594"/>
                  <a:ext cx="702078" cy="702078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86394" y="3026094"/>
                  <a:ext cx="918102" cy="734482"/>
                </a:xfrm>
                <a:prstGeom prst="rect">
                  <a:avLst/>
                </a:prstGeom>
              </p:spPr>
            </p:pic>
            <p:sp>
              <p:nvSpPr>
                <p:cNvPr id="85" name="TextBox 84"/>
                <p:cNvSpPr txBox="1"/>
                <p:nvPr/>
              </p:nvSpPr>
              <p:spPr>
                <a:xfrm>
                  <a:off x="877401" y="3851055"/>
                  <a:ext cx="1252267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it-IT" sz="1050" b="1" kern="0" dirty="0">
                      <a:solidFill>
                        <a:schemeClr val="bg1"/>
                      </a:solidFill>
                    </a:rPr>
                    <a:t>Predisposizione </a:t>
                  </a:r>
                </a:p>
                <a:p>
                  <a:pPr lvl="0" algn="ctr">
                    <a:defRPr/>
                  </a:pPr>
                  <a:r>
                    <a:rPr lang="it-IT" sz="1050" b="1" kern="0" dirty="0">
                      <a:solidFill>
                        <a:schemeClr val="bg1"/>
                      </a:solidFill>
                    </a:rPr>
                    <a:t>genetica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139960" y="3851055"/>
                  <a:ext cx="1088760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it-IT" sz="1050" b="1" kern="0" dirty="0">
                      <a:solidFill>
                        <a:schemeClr val="bg1"/>
                      </a:solidFill>
                    </a:rPr>
                    <a:t>Autoimmunità</a:t>
                  </a:r>
                </a:p>
                <a:p>
                  <a:pPr lvl="0" algn="ctr">
                    <a:defRPr/>
                  </a:pPr>
                  <a:r>
                    <a:rPr lang="it-IT" sz="1050" b="1" kern="0" dirty="0">
                      <a:solidFill>
                        <a:schemeClr val="bg1"/>
                      </a:solidFill>
                    </a:rPr>
                    <a:t>Pancreatica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5053125" y="3931847"/>
                  <a:ext cx="933269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it-IT" sz="1050" b="1" kern="0" dirty="0" err="1">
                      <a:solidFill>
                        <a:schemeClr val="bg1"/>
                      </a:solidFill>
                    </a:rPr>
                    <a:t>Disglicemia</a:t>
                  </a:r>
                  <a:endParaRPr lang="it-IT" sz="1050" b="1" kern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7190502" y="3851055"/>
                  <a:ext cx="721672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it-IT" sz="1050" b="1" kern="0" dirty="0">
                      <a:solidFill>
                        <a:schemeClr val="bg1"/>
                      </a:solidFill>
                    </a:rPr>
                    <a:t>Esordio </a:t>
                  </a:r>
                </a:p>
                <a:p>
                  <a:pPr lvl="0" algn="ctr">
                    <a:defRPr/>
                  </a:pPr>
                  <a:r>
                    <a:rPr lang="it-IT" sz="1050" b="1" kern="0" dirty="0">
                      <a:solidFill>
                        <a:schemeClr val="bg1"/>
                      </a:solidFill>
                    </a:rPr>
                    <a:t>Diabete</a:t>
                  </a:r>
                </a:p>
              </p:txBody>
            </p:sp>
            <p:sp>
              <p:nvSpPr>
                <p:cNvPr id="64" name="Down Arrow 63"/>
                <p:cNvSpPr/>
                <p:nvPr/>
              </p:nvSpPr>
              <p:spPr>
                <a:xfrm>
                  <a:off x="1386914" y="4564493"/>
                  <a:ext cx="236693" cy="277233"/>
                </a:xfrm>
                <a:prstGeom prst="downArrow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t" anchorCtr="0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900" kern="0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3" name="Down Arrow 42"/>
                <p:cNvSpPr/>
                <p:nvPr/>
              </p:nvSpPr>
              <p:spPr>
                <a:xfrm>
                  <a:off x="4412424" y="4564493"/>
                  <a:ext cx="236693" cy="277233"/>
                </a:xfrm>
                <a:prstGeom prst="downArrow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t" anchorCtr="0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900" kern="0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57" name="Down Arrow 56"/>
                <p:cNvSpPr/>
                <p:nvPr/>
              </p:nvSpPr>
              <p:spPr>
                <a:xfrm>
                  <a:off x="7437934" y="4564493"/>
                  <a:ext cx="236693" cy="277233"/>
                </a:xfrm>
                <a:prstGeom prst="downArrow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t" anchorCtr="0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900" kern="0" dirty="0">
                    <a:solidFill>
                      <a:srgbClr val="000000"/>
                    </a:solidFill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" name="Gruppo 3"/>
              <p:cNvGrpSpPr/>
              <p:nvPr/>
            </p:nvGrpSpPr>
            <p:grpSpPr>
              <a:xfrm>
                <a:off x="561460" y="4973583"/>
                <a:ext cx="7838722" cy="1464075"/>
                <a:chOff x="561460" y="4973583"/>
                <a:chExt cx="7838722" cy="1464075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918730" y="5375829"/>
                  <a:ext cx="1135567" cy="10618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TRIGR</a:t>
                  </a: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BABY-DIET</a:t>
                  </a: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NIP</a:t>
                  </a: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Pre-POINT</a:t>
                  </a: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NIDDK</a:t>
                  </a: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CDA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745347" y="5338914"/>
                  <a:ext cx="1440138" cy="10618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Anti-CD3</a:t>
                  </a: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IL-2</a:t>
                  </a: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MSCs</a:t>
                  </a: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HSCs </a:t>
                  </a:r>
                  <a:r>
                    <a:rPr lang="en-US" sz="1050" b="1" kern="0" dirty="0" err="1">
                      <a:solidFill>
                        <a:srgbClr val="646464"/>
                      </a:solidFill>
                    </a:rPr>
                    <a:t>autologhe</a:t>
                  </a:r>
                  <a:endParaRPr lang="en-US" sz="1050" b="1" kern="0" dirty="0">
                    <a:solidFill>
                      <a:srgbClr val="646464"/>
                    </a:solidFill>
                  </a:endParaRP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DCs </a:t>
                  </a:r>
                  <a:r>
                    <a:rPr lang="en-US" sz="1050" b="1" kern="0" dirty="0" err="1">
                      <a:solidFill>
                        <a:srgbClr val="646464"/>
                      </a:solidFill>
                    </a:rPr>
                    <a:t>autologhe</a:t>
                  </a:r>
                  <a:endParaRPr lang="en-US" sz="1050" b="1" kern="0" dirty="0">
                    <a:solidFill>
                      <a:srgbClr val="646464"/>
                    </a:solidFill>
                  </a:endParaRPr>
                </a:p>
                <a:p>
                  <a:pPr marL="214313" indent="-214313" defTabSz="685800" fontAlgn="auto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 err="1">
                      <a:solidFill>
                        <a:srgbClr val="646464"/>
                      </a:solidFill>
                    </a:rPr>
                    <a:t>Tregs</a:t>
                  </a:r>
                  <a:endParaRPr lang="en-US" sz="1050" b="1" kern="0" dirty="0">
                    <a:solidFill>
                      <a:srgbClr val="646464"/>
                    </a:solidFill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13005" y="5170124"/>
                  <a:ext cx="1476900" cy="1263632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646464"/>
                  </a:solidFill>
                  <a:prstDash val="dash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50" kern="0" dirty="0">
                    <a:solidFill>
                      <a:schemeClr val="bg1"/>
                    </a:solidFill>
                    <a:cs typeface="+mn-cs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233101" y="5282036"/>
                  <a:ext cx="2502180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14313" indent="-214313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DPT-1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DIPP               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CTLA-4Ig	          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Anti-CD3         	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 err="1">
                      <a:solidFill>
                        <a:srgbClr val="646464"/>
                      </a:solidFill>
                    </a:rPr>
                    <a:t>insulina</a:t>
                  </a: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 </a:t>
                  </a:r>
                  <a:r>
                    <a:rPr lang="en-US" sz="1050" b="1" kern="0" dirty="0" err="1">
                      <a:solidFill>
                        <a:srgbClr val="646464"/>
                      </a:solidFill>
                    </a:rPr>
                    <a:t>intranasale</a:t>
                  </a: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         </a:t>
                  </a:r>
                </a:p>
                <a:p>
                  <a:pPr marL="214313" indent="-214313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050" b="1" kern="0" dirty="0" err="1">
                      <a:solidFill>
                        <a:srgbClr val="646464"/>
                      </a:solidFill>
                    </a:rPr>
                    <a:t>insulina</a:t>
                  </a:r>
                  <a:r>
                    <a:rPr lang="en-US" sz="1050" b="1" kern="0" dirty="0">
                      <a:solidFill>
                        <a:srgbClr val="646464"/>
                      </a:solidFill>
                    </a:rPr>
                    <a:t> </a:t>
                  </a:r>
                  <a:r>
                    <a:rPr lang="en-US" sz="1050" b="1" kern="0" dirty="0" err="1">
                      <a:solidFill>
                        <a:srgbClr val="646464"/>
                      </a:solidFill>
                    </a:rPr>
                    <a:t>sc</a:t>
                  </a:r>
                  <a:endParaRPr lang="en-US" sz="1050" b="1" kern="0" dirty="0">
                    <a:solidFill>
                      <a:srgbClr val="646464"/>
                    </a:solidFill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3288426" y="5156705"/>
                  <a:ext cx="2496290" cy="1263632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646464"/>
                  </a:solidFill>
                  <a:prstDash val="dash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50" kern="0" dirty="0">
                    <a:solidFill>
                      <a:schemeClr val="bg1"/>
                    </a:solidFill>
                    <a:cs typeface="+mn-cs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6764701" y="5152998"/>
                  <a:ext cx="1475609" cy="1263632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646464"/>
                  </a:solidFill>
                  <a:prstDash val="dash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3429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50" kern="0" dirty="0">
                    <a:solidFill>
                      <a:schemeClr val="bg1"/>
                    </a:solidFill>
                    <a:cs typeface="+mn-cs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561460" y="4973583"/>
                  <a:ext cx="1746981" cy="23083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u="sng" kern="0" dirty="0">
                      <a:solidFill>
                        <a:schemeClr val="bg2">
                          <a:lumMod val="25000"/>
                        </a:schemeClr>
                      </a:solidFill>
                    </a:rPr>
                    <a:t>PREVENZIONE PRIMARIA</a:t>
                  </a: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70876" y="4982396"/>
                  <a:ext cx="2538000" cy="23083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u="sng" kern="0" dirty="0">
                      <a:solidFill>
                        <a:schemeClr val="bg2">
                          <a:lumMod val="25000"/>
                        </a:schemeClr>
                      </a:solidFill>
                    </a:rPr>
                    <a:t>PREVENZIONE  SECONDARIA</a:t>
                  </a: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6618182" y="4985786"/>
                  <a:ext cx="1782000" cy="23083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900" b="1" u="sng" kern="0" dirty="0">
                      <a:solidFill>
                        <a:schemeClr val="bg2">
                          <a:lumMod val="25000"/>
                        </a:schemeClr>
                      </a:solidFill>
                    </a:rPr>
                    <a:t>PREVENZIONE TERZIARIA</a:t>
                  </a:r>
                </a:p>
              </p:txBody>
            </p:sp>
          </p:grpSp>
        </p:grpSp>
        <p:sp>
          <p:nvSpPr>
            <p:cNvPr id="3" name="CasellaDiTesto 2"/>
            <p:cNvSpPr txBox="1"/>
            <p:nvPr/>
          </p:nvSpPr>
          <p:spPr>
            <a:xfrm>
              <a:off x="6053052" y="6574973"/>
              <a:ext cx="22878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i="1" dirty="0" err="1" smtClean="0">
                  <a:solidFill>
                    <a:schemeClr val="bg1"/>
                  </a:solidFill>
                </a:rPr>
                <a:t>Cianfarani</a:t>
              </a:r>
              <a:r>
                <a:rPr lang="it-IT" sz="1100" i="1" dirty="0" smtClean="0">
                  <a:solidFill>
                    <a:schemeClr val="bg1"/>
                  </a:solidFill>
                </a:rPr>
                <a:t> S 2017 Business Plan </a:t>
              </a:r>
              <a:endParaRPr lang="en-US" sz="1100" i="1" dirty="0">
                <a:solidFill>
                  <a:schemeClr val="bg1"/>
                </a:solidFill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4135" y="496070"/>
              <a:ext cx="4458200" cy="2439773"/>
            </a:xfrm>
            <a:prstGeom prst="rect">
              <a:avLst/>
            </a:prstGeom>
          </p:spPr>
        </p:pic>
        <p:sp>
          <p:nvSpPr>
            <p:cNvPr id="58" name="CasellaDiTesto 57"/>
            <p:cNvSpPr txBox="1"/>
            <p:nvPr/>
          </p:nvSpPr>
          <p:spPr>
            <a:xfrm>
              <a:off x="6327744" y="813738"/>
              <a:ext cx="22300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i="1" dirty="0" err="1" smtClean="0">
                  <a:solidFill>
                    <a:schemeClr val="bg1"/>
                  </a:solidFill>
                </a:rPr>
                <a:t>Diabetes</a:t>
              </a:r>
              <a:r>
                <a:rPr lang="it-IT" sz="1100" i="1" dirty="0" smtClean="0">
                  <a:solidFill>
                    <a:schemeClr val="bg1"/>
                  </a:solidFill>
                </a:rPr>
                <a:t> Care 2015 38:1964-74</a:t>
              </a:r>
              <a:endParaRPr lang="en-US" sz="11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0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100000">
              <a:schemeClr val="tx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66340" y="365341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           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756414" y="5868992"/>
            <a:ext cx="5387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</a:rPr>
              <a:t>I</a:t>
            </a:r>
            <a:r>
              <a:rPr lang="it-IT" sz="1600" dirty="0" smtClean="0">
                <a:solidFill>
                  <a:srgbClr val="000000"/>
                </a:solidFill>
              </a:rPr>
              <a:t>nterferire </a:t>
            </a:r>
            <a:r>
              <a:rPr lang="it-IT" sz="1600" dirty="0">
                <a:solidFill>
                  <a:srgbClr val="000000"/>
                </a:solidFill>
              </a:rPr>
              <a:t>con il meccanismo patogenetico per restaurare la tolleranza </a:t>
            </a:r>
            <a:r>
              <a:rPr lang="it-IT" sz="1600" dirty="0" smtClean="0">
                <a:solidFill>
                  <a:srgbClr val="000000"/>
                </a:solidFill>
              </a:rPr>
              <a:t>immunologica </a:t>
            </a:r>
            <a:r>
              <a:rPr lang="it-IT" sz="1600" dirty="0">
                <a:solidFill>
                  <a:srgbClr val="000000"/>
                </a:solidFill>
              </a:rPr>
              <a:t>a</a:t>
            </a:r>
            <a:r>
              <a:rPr lang="it-IT" sz="1600" dirty="0" smtClean="0">
                <a:solidFill>
                  <a:srgbClr val="000000"/>
                </a:solidFill>
              </a:rPr>
              <a:t>d autoantigeni</a:t>
            </a:r>
            <a:endParaRPr lang="it-IT" sz="1600" dirty="0">
              <a:solidFill>
                <a:srgbClr val="000000"/>
              </a:solidFill>
            </a:endParaRPr>
          </a:p>
          <a:p>
            <a:pPr algn="just"/>
            <a:endParaRPr lang="en-GB" sz="1600" dirty="0"/>
          </a:p>
        </p:txBody>
      </p:sp>
      <p:grpSp>
        <p:nvGrpSpPr>
          <p:cNvPr id="7" name="Gruppo 6"/>
          <p:cNvGrpSpPr/>
          <p:nvPr/>
        </p:nvGrpSpPr>
        <p:grpSpPr>
          <a:xfrm>
            <a:off x="-33080" y="73072"/>
            <a:ext cx="9177080" cy="6752488"/>
            <a:chOff x="-33080" y="73072"/>
            <a:chExt cx="9177080" cy="6752488"/>
          </a:xfrm>
        </p:grpSpPr>
        <p:sp>
          <p:nvSpPr>
            <p:cNvPr id="2" name="CasellaDiTesto 1"/>
            <p:cNvSpPr txBox="1"/>
            <p:nvPr/>
          </p:nvSpPr>
          <p:spPr>
            <a:xfrm>
              <a:off x="418453" y="73072"/>
              <a:ext cx="5406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FF00"/>
                  </a:solidFill>
                </a:rPr>
                <a:t>        </a:t>
              </a:r>
              <a:r>
                <a:rPr lang="it-IT" b="1" dirty="0" smtClean="0">
                  <a:solidFill>
                    <a:srgbClr val="FF0000"/>
                  </a:solidFill>
                </a:rPr>
                <a:t>LE NUOVE TERAPIE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020" y="4199849"/>
              <a:ext cx="3325906" cy="2344288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275642" y="6594728"/>
              <a:ext cx="4572000" cy="2308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900" i="1" dirty="0" err="1">
                  <a:solidFill>
                    <a:srgbClr val="000000"/>
                  </a:solidFill>
                </a:rPr>
                <a:t>Odegard</a:t>
              </a:r>
              <a:r>
                <a:rPr lang="it-IT" sz="900" i="1" dirty="0">
                  <a:solidFill>
                    <a:srgbClr val="000000"/>
                  </a:solidFill>
                </a:rPr>
                <a:t> JM et al, </a:t>
              </a:r>
              <a:r>
                <a:rPr lang="it-IT" sz="900" i="1" dirty="0" err="1">
                  <a:solidFill>
                    <a:srgbClr val="000000"/>
                  </a:solidFill>
                </a:rPr>
                <a:t>Clin</a:t>
              </a:r>
              <a:r>
                <a:rPr lang="it-IT" sz="900" i="1" dirty="0">
                  <a:solidFill>
                    <a:srgbClr val="000000"/>
                  </a:solidFill>
                </a:rPr>
                <a:t> </a:t>
              </a:r>
              <a:r>
                <a:rPr lang="it-IT" sz="900" i="1" dirty="0" err="1">
                  <a:solidFill>
                    <a:srgbClr val="000000"/>
                  </a:solidFill>
                </a:rPr>
                <a:t>Immunol</a:t>
              </a:r>
              <a:r>
                <a:rPr lang="it-IT" sz="900" i="1" dirty="0">
                  <a:solidFill>
                    <a:srgbClr val="000000"/>
                  </a:solidFill>
                </a:rPr>
                <a:t> 161, 44, 2015 </a:t>
              </a:r>
              <a:endParaRPr lang="en-GB" sz="900" i="1" dirty="0">
                <a:solidFill>
                  <a:srgbClr val="000000"/>
                </a:solidFill>
              </a:endParaRP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885886" y="4840455"/>
              <a:ext cx="268099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                </a:t>
              </a:r>
            </a:p>
            <a:p>
              <a:endParaRPr lang="it-IT" b="1" dirty="0" smtClean="0">
                <a:solidFill>
                  <a:srgbClr val="FF0000"/>
                </a:solidFill>
              </a:endParaRPr>
            </a:p>
            <a:p>
              <a:r>
                <a:rPr lang="it-IT" b="1" dirty="0" smtClean="0">
                  <a:solidFill>
                    <a:srgbClr val="FF0000"/>
                  </a:solidFill>
                </a:rPr>
                <a:t>TERAPIA ANTIGENICA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7395560" y="2807320"/>
              <a:ext cx="1748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000000"/>
                  </a:solidFill>
                </a:rPr>
                <a:t>n</a:t>
              </a:r>
              <a:r>
                <a:rPr lang="it-IT" sz="1200" dirty="0" smtClean="0">
                  <a:solidFill>
                    <a:srgbClr val="000000"/>
                  </a:solidFill>
                </a:rPr>
                <a:t>uove tecnologie</a:t>
              </a:r>
            </a:p>
            <a:p>
              <a:r>
                <a:rPr lang="it-IT" sz="1200" dirty="0">
                  <a:solidFill>
                    <a:srgbClr val="000000"/>
                  </a:solidFill>
                </a:rPr>
                <a:t>p</a:t>
              </a:r>
              <a:r>
                <a:rPr lang="it-IT" sz="1200" dirty="0" smtClean="0">
                  <a:solidFill>
                    <a:srgbClr val="000000"/>
                  </a:solidFill>
                </a:rPr>
                <a:t>ancreas artificiale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2324409" y="5829045"/>
              <a:ext cx="6368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dirty="0"/>
            </a:p>
            <a:p>
              <a:r>
                <a:rPr lang="it-IT" b="1" dirty="0" smtClean="0">
                  <a:solidFill>
                    <a:srgbClr val="00B050"/>
                  </a:solidFill>
                </a:rPr>
                <a:t>              </a:t>
              </a: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1506" y="195815"/>
              <a:ext cx="2393909" cy="2053963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2670" y="322638"/>
              <a:ext cx="1713759" cy="1139477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8854" y="1591022"/>
              <a:ext cx="1657575" cy="1129314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-33080" y="1717998"/>
              <a:ext cx="2967479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1200" dirty="0"/>
            </a:p>
            <a:p>
              <a:r>
                <a:rPr lang="it-IT" sz="1400" b="1" dirty="0" smtClean="0"/>
                <a:t>   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1977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Najarian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 trapianto di isole</a:t>
              </a:r>
            </a:p>
            <a:p>
              <a:endParaRPr lang="it-IT" sz="1400" b="1" dirty="0">
                <a:solidFill>
                  <a:srgbClr val="000000"/>
                </a:solidFill>
              </a:endParaRPr>
            </a:p>
            <a:p>
              <a:r>
                <a:rPr lang="it-IT" sz="1400" b="1" dirty="0" smtClean="0">
                  <a:solidFill>
                    <a:srgbClr val="000000"/>
                  </a:solidFill>
                </a:rPr>
                <a:t>   2000  Edmonton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protocol</a:t>
              </a:r>
              <a:endParaRPr lang="it-IT" sz="1400" b="1" dirty="0" smtClean="0">
                <a:solidFill>
                  <a:srgbClr val="000000"/>
                </a:solidFill>
              </a:endParaRPr>
            </a:p>
            <a:p>
              <a:endParaRPr lang="en-US" sz="1400" dirty="0"/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2680169" y="2305839"/>
              <a:ext cx="6013179" cy="2886601"/>
              <a:chOff x="2680169" y="2305839"/>
              <a:chExt cx="6013179" cy="2886601"/>
            </a:xfrm>
          </p:grpSpPr>
          <p:sp>
            <p:nvSpPr>
              <p:cNvPr id="18" name="CasellaDiTesto 17"/>
              <p:cNvSpPr txBox="1"/>
              <p:nvPr/>
            </p:nvSpPr>
            <p:spPr>
              <a:xfrm>
                <a:off x="2785320" y="2644800"/>
                <a:ext cx="494400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sz="1600" b="1" dirty="0" smtClean="0">
                  <a:solidFill>
                    <a:srgbClr val="000000"/>
                  </a:solidFill>
                </a:endParaRPr>
              </a:p>
              <a:p>
                <a:r>
                  <a:rPr lang="it-IT" sz="1600" b="1" dirty="0" smtClean="0">
                    <a:solidFill>
                      <a:srgbClr val="000000"/>
                    </a:solidFill>
                  </a:rPr>
                  <a:t>SOMMINISTRARE INSULINA ESOGENA</a:t>
                </a:r>
              </a:p>
              <a:p>
                <a:endParaRPr lang="it-IT" sz="1600" b="1" dirty="0" smtClean="0"/>
              </a:p>
              <a:p>
                <a:endParaRPr lang="it-IT" sz="1600" b="1" dirty="0" smtClean="0"/>
              </a:p>
              <a:p>
                <a:r>
                  <a:rPr lang="it-IT" sz="1600" b="1" dirty="0" smtClean="0"/>
                  <a:t>  </a:t>
                </a:r>
                <a:endParaRPr lang="it-IT" sz="1600" b="1" dirty="0"/>
              </a:p>
              <a:p>
                <a:r>
                  <a:rPr lang="it-IT" sz="2000" b="1" dirty="0" smtClean="0"/>
                  <a:t>                  </a:t>
                </a:r>
              </a:p>
              <a:p>
                <a:r>
                  <a:rPr lang="it-IT" sz="2000" b="1" dirty="0">
                    <a:solidFill>
                      <a:srgbClr val="000000"/>
                    </a:solidFill>
                  </a:rPr>
                  <a:t> </a:t>
                </a:r>
                <a:r>
                  <a:rPr lang="it-IT" sz="2000" b="1" dirty="0" smtClean="0">
                    <a:solidFill>
                      <a:srgbClr val="000000"/>
                    </a:solidFill>
                  </a:rPr>
                  <a:t>                       CURARE IL SISTEMA                                      I                              IMMUNITARIO</a:t>
                </a:r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Ovale 18"/>
              <p:cNvSpPr/>
              <p:nvPr/>
            </p:nvSpPr>
            <p:spPr bwMode="auto">
              <a:xfrm>
                <a:off x="2680169" y="2305839"/>
                <a:ext cx="4246709" cy="1505584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1" name="Ovale 20"/>
              <p:cNvSpPr/>
              <p:nvPr/>
            </p:nvSpPr>
            <p:spPr bwMode="auto">
              <a:xfrm>
                <a:off x="3588405" y="3513219"/>
                <a:ext cx="5104943" cy="1679221"/>
              </a:xfrm>
              <a:prstGeom prst="ellips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499" y="2703214"/>
              <a:ext cx="1502516" cy="1283399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187020" y="3648059"/>
              <a:ext cx="17664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i="1" dirty="0" smtClean="0"/>
                <a:t>Montanucci P et al </a:t>
              </a:r>
              <a:r>
                <a:rPr lang="it-IT" sz="800" i="1" dirty="0" err="1" smtClean="0"/>
                <a:t>Biomaterials</a:t>
              </a:r>
              <a:r>
                <a:rPr lang="it-IT" sz="800" i="1" dirty="0" smtClean="0"/>
                <a:t> </a:t>
              </a:r>
            </a:p>
            <a:p>
              <a:r>
                <a:rPr lang="it-IT" sz="800" i="1" dirty="0" smtClean="0"/>
                <a:t>32, 9254, 2011</a:t>
              </a:r>
              <a:endParaRPr lang="en-US" sz="800" i="1" dirty="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304373" y="507289"/>
              <a:ext cx="336158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b="1" dirty="0" smtClean="0">
                  <a:solidFill>
                    <a:srgbClr val="000000"/>
                  </a:solidFill>
                </a:rPr>
                <a:t>Nonostante l’ introduzione di nuove</a:t>
              </a:r>
            </a:p>
            <a:p>
              <a:pPr algn="just"/>
              <a:r>
                <a:rPr lang="it-IT" sz="1400" b="1" dirty="0">
                  <a:solidFill>
                    <a:srgbClr val="000000"/>
                  </a:solidFill>
                </a:rPr>
                <a:t>i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nsuline e nuove tecnologie la maggior parte dei bambini e degli adolescenti non raggiungono un controllo metabolico ottimale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844371"/>
            <a:ext cx="44037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Utilizzo di cellule staminali mesenchimali:</a:t>
            </a:r>
          </a:p>
          <a:p>
            <a:endParaRPr lang="it-IT" sz="1600" dirty="0"/>
          </a:p>
          <a:p>
            <a:r>
              <a:rPr lang="it-IT" sz="1600" dirty="0" smtClean="0">
                <a:solidFill>
                  <a:srgbClr val="00B050"/>
                </a:solidFill>
              </a:rPr>
              <a:t>proprietà rigenerative ed </a:t>
            </a:r>
            <a:r>
              <a:rPr lang="it-IT" sz="1600" dirty="0" err="1" smtClean="0">
                <a:solidFill>
                  <a:srgbClr val="00B050"/>
                </a:solidFill>
              </a:rPr>
              <a:t>immunoregolatorie</a:t>
            </a:r>
            <a:endParaRPr lang="it-IT" sz="1600" dirty="0" smtClean="0">
              <a:solidFill>
                <a:srgbClr val="00B050"/>
              </a:solidFill>
            </a:endParaRPr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en-US" dirty="0"/>
          </a:p>
        </p:txBody>
      </p:sp>
      <p:grpSp>
        <p:nvGrpSpPr>
          <p:cNvPr id="3" name="Gruppo 2"/>
          <p:cNvGrpSpPr/>
          <p:nvPr/>
        </p:nvGrpSpPr>
        <p:grpSpPr>
          <a:xfrm>
            <a:off x="5114" y="32876"/>
            <a:ext cx="9138886" cy="6857129"/>
            <a:chOff x="5114" y="32876"/>
            <a:chExt cx="9138886" cy="6857129"/>
          </a:xfrm>
        </p:grpSpPr>
        <p:sp>
          <p:nvSpPr>
            <p:cNvPr id="10" name="CasellaDiTesto 9"/>
            <p:cNvSpPr txBox="1"/>
            <p:nvPr/>
          </p:nvSpPr>
          <p:spPr>
            <a:xfrm>
              <a:off x="5114" y="126749"/>
              <a:ext cx="57520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FF00"/>
                  </a:solidFill>
                </a:rPr>
                <a:t>TERAPIA CON CELLULE STAMINALI </a:t>
              </a:r>
            </a:p>
            <a:p>
              <a:r>
                <a:rPr lang="it-IT" b="1" dirty="0" smtClean="0">
                  <a:solidFill>
                    <a:srgbClr val="FFFF00"/>
                  </a:solidFill>
                </a:rPr>
                <a:t>ADULTE</a:t>
              </a:r>
            </a:p>
            <a:p>
              <a:endParaRPr lang="it-IT" b="1" dirty="0" smtClean="0">
                <a:solidFill>
                  <a:srgbClr val="FFFF00"/>
                </a:solidFill>
              </a:endParaRPr>
            </a:p>
            <a:p>
              <a:endParaRPr lang="it-IT" b="1" dirty="0">
                <a:solidFill>
                  <a:srgbClr val="FFFF00"/>
                </a:solidFill>
              </a:endParaRPr>
            </a:p>
            <a:p>
              <a:endParaRPr lang="it-IT" b="1" dirty="0">
                <a:solidFill>
                  <a:srgbClr val="FFFF00"/>
                </a:solidFill>
              </a:endParaRPr>
            </a:p>
            <a:p>
              <a:endParaRPr lang="en-US" dirty="0"/>
            </a:p>
          </p:txBody>
        </p:sp>
        <p:pic>
          <p:nvPicPr>
            <p:cNvPr id="4" name="Im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32293" y="1020182"/>
              <a:ext cx="2295417" cy="3855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http://www.functionalglycomics.org/fg/update/2009/090312/images/fg.2009.12-i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162" y="32876"/>
              <a:ext cx="2136838" cy="221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28" descr="http://www.sciencellonline.com/site/productimages/large/7150-1-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744" y="120868"/>
              <a:ext cx="2228418" cy="20984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/>
            <p:cNvSpPr txBox="1"/>
            <p:nvPr/>
          </p:nvSpPr>
          <p:spPr>
            <a:xfrm>
              <a:off x="4971822" y="2213977"/>
              <a:ext cx="35705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altLang="it-IT" i="1" dirty="0" smtClean="0">
                  <a:solidFill>
                    <a:srgbClr val="FF0000"/>
                  </a:solidFill>
                </a:rPr>
                <a:t>Può essere vantaggioso in termini di standardizzazione, maneggevolezza, sicurezza ed efficacia l’ utilizzo in terapia del prodotto cellulare rispetto alla cellula parentale?</a:t>
              </a:r>
              <a:endParaRPr lang="it-IT" altLang="it-IT" i="1" dirty="0">
                <a:solidFill>
                  <a:srgbClr val="FF000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52439" y="4171308"/>
              <a:ext cx="76722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Attività </a:t>
              </a:r>
              <a:r>
                <a:rPr lang="it-IT" dirty="0" err="1" smtClean="0"/>
                <a:t>immunoregolatoria</a:t>
              </a:r>
              <a:r>
                <a:rPr lang="it-IT" dirty="0" smtClean="0"/>
                <a:t> delle </a:t>
              </a:r>
              <a:r>
                <a:rPr lang="it-IT" dirty="0" err="1" smtClean="0"/>
                <a:t>microvescicole</a:t>
              </a:r>
              <a:r>
                <a:rPr lang="it-IT" dirty="0" smtClean="0"/>
                <a:t> su linfociti T e B</a:t>
              </a:r>
              <a:endParaRPr lang="en-US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161257" y="4858680"/>
              <a:ext cx="486844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altLang="it-IT" i="1" dirty="0"/>
                <a:t>‘</a:t>
              </a:r>
              <a:r>
                <a:rPr lang="it-IT" altLang="it-IT" i="1" dirty="0" err="1" smtClean="0"/>
                <a:t>Microvesicles</a:t>
              </a:r>
              <a:r>
                <a:rPr lang="it-IT" altLang="it-IT" i="1" dirty="0"/>
                <a:t> </a:t>
              </a:r>
              <a:r>
                <a:rPr lang="it-IT" altLang="it-IT" i="1" dirty="0" err="1" smtClean="0"/>
                <a:t>isolated</a:t>
              </a:r>
              <a:r>
                <a:rPr lang="it-IT" altLang="it-IT" i="1" dirty="0" smtClean="0"/>
                <a:t> </a:t>
              </a:r>
              <a:r>
                <a:rPr lang="it-IT" altLang="it-IT" i="1" dirty="0"/>
                <a:t>from </a:t>
              </a:r>
              <a:r>
                <a:rPr lang="it-IT" altLang="it-IT" i="1" dirty="0" err="1"/>
                <a:t>mesenchymal</a:t>
              </a:r>
              <a:r>
                <a:rPr lang="it-IT" altLang="it-IT" i="1" dirty="0"/>
                <a:t> </a:t>
              </a:r>
              <a:r>
                <a:rPr lang="it-IT" altLang="it-IT" i="1" dirty="0" err="1"/>
                <a:t>stem</a:t>
              </a:r>
              <a:r>
                <a:rPr lang="it-IT" altLang="it-IT" i="1" dirty="0"/>
                <a:t> </a:t>
              </a:r>
              <a:r>
                <a:rPr lang="it-IT" altLang="it-IT" i="1" dirty="0" err="1"/>
                <a:t>cells</a:t>
              </a:r>
              <a:r>
                <a:rPr lang="it-IT" altLang="it-IT" i="1" dirty="0"/>
                <a:t> </a:t>
              </a:r>
              <a:r>
                <a:rPr lang="it-IT" altLang="it-IT" i="1" dirty="0" smtClean="0"/>
                <a:t>for </a:t>
              </a:r>
              <a:r>
                <a:rPr lang="it-IT" altLang="it-IT" i="1" dirty="0"/>
                <a:t>use </a:t>
              </a:r>
              <a:r>
                <a:rPr lang="it-IT" altLang="it-IT" i="1" dirty="0" err="1"/>
                <a:t>as</a:t>
              </a:r>
              <a:r>
                <a:rPr lang="it-IT" altLang="it-IT" i="1" dirty="0"/>
                <a:t> </a:t>
              </a:r>
              <a:r>
                <a:rPr lang="it-IT" altLang="it-IT" i="1" dirty="0" err="1"/>
                <a:t>immunosuppressive</a:t>
              </a:r>
              <a:r>
                <a:rPr lang="it-IT" altLang="it-IT" i="1" dirty="0"/>
                <a:t> agents</a:t>
              </a:r>
              <a:r>
                <a:rPr lang="it-IT" altLang="it-IT" i="1" dirty="0" smtClean="0"/>
                <a:t>’</a:t>
              </a:r>
            </a:p>
            <a:p>
              <a:pPr algn="just"/>
              <a:endParaRPr lang="it-IT" altLang="it-IT" i="1" dirty="0"/>
            </a:p>
            <a:p>
              <a:pPr algn="just"/>
              <a:r>
                <a:rPr lang="it-IT" altLang="it-IT" i="1" dirty="0" err="1" smtClean="0"/>
                <a:t>Muraca</a:t>
              </a:r>
              <a:r>
                <a:rPr lang="it-IT" altLang="it-IT" i="1" dirty="0" smtClean="0"/>
                <a:t> M, Fierabracci A. PCT 28702</a:t>
              </a:r>
            </a:p>
            <a:p>
              <a:pPr algn="just"/>
              <a:r>
                <a:rPr lang="it-IT" altLang="it-IT" i="1" dirty="0" err="1" smtClean="0"/>
                <a:t>Property</a:t>
              </a:r>
              <a:r>
                <a:rPr lang="it-IT" altLang="it-IT" i="1" dirty="0" smtClean="0"/>
                <a:t>: Esperite (Niel, </a:t>
              </a:r>
              <a:r>
                <a:rPr lang="it-IT" altLang="it-IT" i="1" dirty="0" err="1" smtClean="0"/>
                <a:t>Belgium</a:t>
              </a:r>
              <a:r>
                <a:rPr lang="it-IT" altLang="it-IT" i="1" dirty="0" smtClean="0"/>
                <a:t>)</a:t>
              </a:r>
              <a:endParaRPr lang="it-IT" altLang="it-IT" i="1" dirty="0"/>
            </a:p>
            <a:p>
              <a:endParaRPr lang="en-US" dirty="0"/>
            </a:p>
          </p:txBody>
        </p: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40" y="4750231"/>
              <a:ext cx="1843313" cy="180218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7723" y="4724848"/>
              <a:ext cx="1894163" cy="1827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41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269471" y="-112562"/>
            <a:ext cx="8914685" cy="7379425"/>
            <a:chOff x="269471" y="-112562"/>
            <a:chExt cx="8914685" cy="7379425"/>
          </a:xfrm>
        </p:grpSpPr>
        <p:sp>
          <p:nvSpPr>
            <p:cNvPr id="2" name="CasellaDiTesto 1"/>
            <p:cNvSpPr txBox="1"/>
            <p:nvPr/>
          </p:nvSpPr>
          <p:spPr>
            <a:xfrm>
              <a:off x="461197" y="4043261"/>
              <a:ext cx="4379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variante C1858T del gene </a:t>
              </a:r>
              <a:r>
                <a:rPr lang="it-IT" i="1" dirty="0">
                  <a:solidFill>
                    <a:srgbClr val="FF0000"/>
                  </a:solidFill>
                </a:rPr>
                <a:t>PTPN22</a:t>
              </a:r>
              <a:endParaRPr lang="en-US" i="1" dirty="0">
                <a:solidFill>
                  <a:srgbClr val="FF0000"/>
                </a:solidFill>
              </a:endParaRPr>
            </a:p>
            <a:p>
              <a:endParaRPr lang="en-US" dirty="0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1476464" y="-112562"/>
              <a:ext cx="65153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b="1" dirty="0" smtClean="0">
                <a:solidFill>
                  <a:srgbClr val="FF0000"/>
                </a:solidFill>
              </a:endParaRPr>
            </a:p>
            <a:p>
              <a:r>
                <a:rPr lang="it-IT" b="1" dirty="0" smtClean="0">
                  <a:solidFill>
                    <a:srgbClr val="FF0000"/>
                  </a:solidFill>
                </a:rPr>
                <a:t>  TERAPIA PERSONALIZZATA DELLE VARIANTI GENICHE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662" y="588802"/>
              <a:ext cx="6038937" cy="3334457"/>
            </a:xfrm>
            <a:prstGeom prst="rect">
              <a:avLst/>
            </a:prstGeom>
            <a:ln w="38100">
              <a:solidFill>
                <a:schemeClr val="bg1">
                  <a:lumMod val="60000"/>
                  <a:lumOff val="40000"/>
                </a:schemeClr>
              </a:solidFill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364512" y="2466189"/>
              <a:ext cx="2725148" cy="2914141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5698" y="530768"/>
              <a:ext cx="2525037" cy="2257663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269471" y="4435319"/>
              <a:ext cx="4369204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dirty="0" smtClean="0">
                  <a:solidFill>
                    <a:srgbClr val="000000"/>
                  </a:solidFill>
                </a:rPr>
                <a:t>Ricerca Finalizzata Ministero Salute </a:t>
              </a:r>
              <a:r>
                <a:rPr lang="it-IT" sz="1600" i="1" dirty="0" smtClean="0">
                  <a:solidFill>
                    <a:srgbClr val="000000"/>
                  </a:solidFill>
                </a:rPr>
                <a:t>RF-2019-12369889</a:t>
              </a:r>
            </a:p>
            <a:p>
              <a:pPr algn="just"/>
              <a:endParaRPr lang="it-IT" sz="1600" i="1" dirty="0">
                <a:solidFill>
                  <a:srgbClr val="000000"/>
                </a:solidFill>
              </a:endParaRPr>
            </a:p>
            <a:p>
              <a:pPr algn="just"/>
              <a:r>
                <a:rPr lang="it-IT" sz="1600" dirty="0" err="1" smtClean="0">
                  <a:solidFill>
                    <a:srgbClr val="000000"/>
                  </a:solidFill>
                </a:rPr>
                <a:t>Proof</a:t>
              </a:r>
              <a:r>
                <a:rPr lang="it-IT" sz="1600" dirty="0" smtClean="0">
                  <a:solidFill>
                    <a:srgbClr val="000000"/>
                  </a:solidFill>
                </a:rPr>
                <a:t> of </a:t>
              </a:r>
              <a:r>
                <a:rPr lang="it-IT" sz="1600" dirty="0" err="1" smtClean="0">
                  <a:solidFill>
                    <a:srgbClr val="000000"/>
                  </a:solidFill>
                </a:rPr>
                <a:t>concept</a:t>
              </a:r>
              <a:r>
                <a:rPr lang="it-IT" sz="1600" dirty="0" smtClean="0">
                  <a:solidFill>
                    <a:srgbClr val="000000"/>
                  </a:solidFill>
                </a:rPr>
                <a:t> Ministero Salute</a:t>
              </a:r>
            </a:p>
            <a:p>
              <a:pPr algn="just"/>
              <a:endParaRPr lang="it-IT" i="1" dirty="0" smtClean="0">
                <a:solidFill>
                  <a:srgbClr val="000000"/>
                </a:solidFill>
              </a:endParaRPr>
            </a:p>
            <a:p>
              <a:pPr algn="just"/>
              <a:r>
                <a:rPr lang="it-IT" sz="1600" i="1" dirty="0" smtClean="0">
                  <a:solidFill>
                    <a:srgbClr val="000000"/>
                  </a:solidFill>
                </a:rPr>
                <a:t>Brevetto PCT/ </a:t>
              </a:r>
              <a:r>
                <a:rPr lang="en-US" sz="1600" dirty="0" smtClean="0">
                  <a:solidFill>
                    <a:srgbClr val="000000"/>
                  </a:solidFill>
                </a:rPr>
                <a:t>IT2019/050095 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depositato</a:t>
              </a:r>
              <a:r>
                <a:rPr lang="en-US" sz="1600" dirty="0" smtClean="0">
                  <a:solidFill>
                    <a:srgbClr val="000000"/>
                  </a:solidFill>
                </a:rPr>
                <a:t> in data 8.5.2019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esteso</a:t>
              </a:r>
              <a:r>
                <a:rPr lang="en-US" sz="1600" dirty="0" smtClean="0">
                  <a:solidFill>
                    <a:srgbClr val="000000"/>
                  </a:solidFill>
                </a:rPr>
                <a:t> in Europa, USA,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Cina</a:t>
              </a:r>
              <a:endParaRPr lang="en-US" sz="1600" dirty="0" smtClean="0">
                <a:solidFill>
                  <a:srgbClr val="000000"/>
                </a:solidFill>
              </a:endParaRPr>
            </a:p>
            <a:p>
              <a:endParaRPr lang="it-IT" sz="1600" dirty="0"/>
            </a:p>
            <a:p>
              <a:r>
                <a:rPr lang="it-IT" sz="1600" dirty="0">
                  <a:solidFill>
                    <a:srgbClr val="000000"/>
                  </a:solidFill>
                </a:rPr>
                <a:t>Federazione Italiana del Diabete 2022</a:t>
              </a:r>
            </a:p>
            <a:p>
              <a:pPr algn="just"/>
              <a:endParaRPr lang="it-IT" sz="1600" dirty="0" smtClean="0">
                <a:solidFill>
                  <a:srgbClr val="000000"/>
                </a:solidFill>
              </a:endParaRPr>
            </a:p>
            <a:p>
              <a:endParaRPr lang="it-IT" sz="1600" dirty="0"/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5"/>
            <a:srcRect l="79733" t="2200" b="75592"/>
            <a:stretch/>
          </p:blipFill>
          <p:spPr>
            <a:xfrm>
              <a:off x="4830401" y="3105076"/>
              <a:ext cx="2433744" cy="1876369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 rot="10800000" flipV="1">
              <a:off x="5379419" y="5211511"/>
              <a:ext cx="3183556" cy="147732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1500" dirty="0" smtClean="0">
                  <a:solidFill>
                    <a:srgbClr val="000000"/>
                  </a:solidFill>
                </a:rPr>
                <a:t>Nell’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uomo</a:t>
              </a:r>
              <a:r>
                <a:rPr lang="en-US" sz="1500" dirty="0" smtClean="0">
                  <a:solidFill>
                    <a:srgbClr val="000000"/>
                  </a:solidFill>
                </a:rPr>
                <a:t>, la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variante</a:t>
              </a:r>
              <a:r>
                <a:rPr lang="en-US" sz="1500" dirty="0" smtClean="0">
                  <a:solidFill>
                    <a:srgbClr val="000000"/>
                  </a:solidFill>
                </a:rPr>
                <a:t> C1858T del gene </a:t>
              </a:r>
              <a:r>
                <a:rPr lang="en-US" sz="1500" i="1" dirty="0" smtClean="0">
                  <a:solidFill>
                    <a:srgbClr val="000000"/>
                  </a:solidFill>
                </a:rPr>
                <a:t>PTPN22</a:t>
              </a:r>
              <a:r>
                <a:rPr lang="en-US" sz="1500" dirty="0" smtClean="0">
                  <a:solidFill>
                    <a:srgbClr val="000000"/>
                  </a:solidFill>
                </a:rPr>
                <a:t> </a:t>
              </a:r>
              <a:r>
                <a:rPr lang="en-US" sz="1500" dirty="0">
                  <a:solidFill>
                    <a:srgbClr val="000000"/>
                  </a:solidFill>
                </a:rPr>
                <a:t>(R620W) </a:t>
              </a:r>
              <a:r>
                <a:rPr lang="en-US" sz="1500" dirty="0" smtClean="0">
                  <a:solidFill>
                    <a:srgbClr val="000000"/>
                  </a:solidFill>
                </a:rPr>
                <a:t>è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significativamente</a:t>
              </a:r>
              <a:r>
                <a:rPr lang="en-US" sz="1500" dirty="0" smtClean="0">
                  <a:solidFill>
                    <a:srgbClr val="000000"/>
                  </a:solidFill>
                </a:rPr>
                <a:t>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associata</a:t>
              </a:r>
              <a:r>
                <a:rPr lang="en-US" sz="1500" dirty="0" smtClean="0">
                  <a:solidFill>
                    <a:srgbClr val="000000"/>
                  </a:solidFill>
                </a:rPr>
                <a:t> con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il</a:t>
              </a:r>
              <a:r>
                <a:rPr lang="en-US" sz="1500" dirty="0" smtClean="0">
                  <a:solidFill>
                    <a:srgbClr val="000000"/>
                  </a:solidFill>
                </a:rPr>
                <a:t> </a:t>
              </a:r>
              <a:r>
                <a:rPr lang="en-US" sz="1500" dirty="0" err="1">
                  <a:solidFill>
                    <a:srgbClr val="000000"/>
                  </a:solidFill>
                </a:rPr>
                <a:t>D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iabete</a:t>
              </a:r>
              <a:r>
                <a:rPr lang="en-US" sz="1500" dirty="0" smtClean="0">
                  <a:solidFill>
                    <a:srgbClr val="000000"/>
                  </a:solidFill>
                </a:rPr>
                <a:t> di </a:t>
              </a:r>
              <a:r>
                <a:rPr lang="en-US" sz="1500" dirty="0" err="1">
                  <a:solidFill>
                    <a:srgbClr val="000000"/>
                  </a:solidFill>
                </a:rPr>
                <a:t>T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ipo</a:t>
              </a:r>
              <a:r>
                <a:rPr lang="en-US" sz="1500" dirty="0" smtClean="0">
                  <a:solidFill>
                    <a:srgbClr val="000000"/>
                  </a:solidFill>
                </a:rPr>
                <a:t> 1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aumentando</a:t>
              </a:r>
              <a:r>
                <a:rPr lang="en-US" sz="1500" dirty="0" smtClean="0">
                  <a:solidFill>
                    <a:srgbClr val="000000"/>
                  </a:solidFill>
                </a:rPr>
                <a:t>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il</a:t>
              </a:r>
              <a:r>
                <a:rPr lang="en-US" sz="1500" dirty="0" smtClean="0">
                  <a:solidFill>
                    <a:srgbClr val="000000"/>
                  </a:solidFill>
                </a:rPr>
                <a:t>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rischio</a:t>
              </a:r>
              <a:r>
                <a:rPr lang="en-US" sz="1500" dirty="0" smtClean="0">
                  <a:solidFill>
                    <a:srgbClr val="000000"/>
                  </a:solidFill>
                </a:rPr>
                <a:t> di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sviluppare</a:t>
              </a:r>
              <a:r>
                <a:rPr lang="en-US" sz="1500" dirty="0" smtClean="0">
                  <a:solidFill>
                    <a:srgbClr val="000000"/>
                  </a:solidFill>
                </a:rPr>
                <a:t> la </a:t>
              </a:r>
              <a:r>
                <a:rPr lang="en-US" sz="1500" dirty="0" err="1" smtClean="0">
                  <a:solidFill>
                    <a:srgbClr val="000000"/>
                  </a:solidFill>
                </a:rPr>
                <a:t>malattia</a:t>
              </a:r>
              <a:r>
                <a:rPr lang="en-US" sz="1500" dirty="0" smtClean="0">
                  <a:solidFill>
                    <a:srgbClr val="000000"/>
                  </a:solidFill>
                </a:rPr>
                <a:t> di 2-4 </a:t>
              </a:r>
              <a:endParaRPr lang="en-US" sz="15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1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2846" y="1"/>
            <a:ext cx="7886700" cy="795905"/>
          </a:xfrm>
        </p:spPr>
        <p:txBody>
          <a:bodyPr>
            <a:no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IMMUNOTERAPIA PERSONALIZZATA DEL DIABETE DI TIPO 1</a:t>
            </a:r>
            <a:endParaRPr lang="en-US" sz="2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52896" y="923925"/>
            <a:ext cx="9019276" cy="5848095"/>
            <a:chOff x="70527" y="674657"/>
            <a:chExt cx="12025701" cy="6139509"/>
          </a:xfrm>
        </p:grpSpPr>
        <p:grpSp>
          <p:nvGrpSpPr>
            <p:cNvPr id="17" name="Gruppo 16"/>
            <p:cNvGrpSpPr/>
            <p:nvPr/>
          </p:nvGrpSpPr>
          <p:grpSpPr>
            <a:xfrm>
              <a:off x="3694076" y="674657"/>
              <a:ext cx="8402152" cy="2730728"/>
              <a:chOff x="3694076" y="674657"/>
              <a:chExt cx="8402152" cy="2730728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00846" y="674657"/>
                <a:ext cx="4795382" cy="2030531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</p:pic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94076" y="1109362"/>
                <a:ext cx="4975035" cy="2296023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</p:pic>
        </p:grpSp>
        <p:grpSp>
          <p:nvGrpSpPr>
            <p:cNvPr id="18" name="Gruppo 17"/>
            <p:cNvGrpSpPr/>
            <p:nvPr/>
          </p:nvGrpSpPr>
          <p:grpSpPr>
            <a:xfrm>
              <a:off x="5286857" y="3585043"/>
              <a:ext cx="6733916" cy="3019131"/>
              <a:chOff x="5286857" y="3585043"/>
              <a:chExt cx="6733916" cy="3019131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8394" y="3585043"/>
                <a:ext cx="5422379" cy="3019131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5"/>
              <a:srcRect r="-724" b="1329"/>
              <a:stretch/>
            </p:blipFill>
            <p:spPr>
              <a:xfrm>
                <a:off x="5286857" y="4177899"/>
                <a:ext cx="2623073" cy="2426275"/>
              </a:xfrm>
              <a:prstGeom prst="rect">
                <a:avLst/>
              </a:prstGeom>
            </p:spPr>
          </p:pic>
        </p:grpSp>
        <p:sp>
          <p:nvSpPr>
            <p:cNvPr id="11" name="CasellaDiTesto 10"/>
            <p:cNvSpPr txBox="1"/>
            <p:nvPr/>
          </p:nvSpPr>
          <p:spPr>
            <a:xfrm>
              <a:off x="314538" y="946928"/>
              <a:ext cx="3085841" cy="18417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t-IT" sz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it-IT" sz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lipoplessi</a:t>
              </a:r>
              <a:r>
                <a:rPr lang="it-IT" sz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possono  venire funzionalizzati per produrre un effetto specifico in determinati </a:t>
              </a:r>
              <a:r>
                <a:rPr lang="it-IT" sz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immunociti</a:t>
              </a:r>
              <a:r>
                <a:rPr lang="it-IT" sz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coinvolti nella patogenesi della malattia</a:t>
              </a:r>
              <a:endParaRPr lang="en-US" sz="8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it-IT" dirty="0"/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70527" y="2434815"/>
              <a:ext cx="4838715" cy="4379351"/>
              <a:chOff x="70527" y="2434815"/>
              <a:chExt cx="4838715" cy="4379351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050" y="2434815"/>
                <a:ext cx="1823425" cy="1838526"/>
              </a:xfrm>
              <a:prstGeom prst="rect">
                <a:avLst/>
              </a:prstGeom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27" y="4357588"/>
                <a:ext cx="4838715" cy="2456578"/>
              </a:xfrm>
              <a:prstGeom prst="rect">
                <a:avLst/>
              </a:prstGeom>
            </p:spPr>
          </p:pic>
          <p:pic>
            <p:nvPicPr>
              <p:cNvPr id="10" name="Immagine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2912" y="3354078"/>
                <a:ext cx="1045385" cy="1351695"/>
              </a:xfrm>
              <a:prstGeom prst="rect">
                <a:avLst/>
              </a:prstGeom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0641" y="3028349"/>
                <a:ext cx="1635887" cy="1533371"/>
              </a:xfrm>
              <a:prstGeom prst="rect">
                <a:avLst/>
              </a:prstGeom>
            </p:spPr>
          </p:pic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7451" y="4103023"/>
                <a:ext cx="1197372" cy="1236760"/>
              </a:xfrm>
              <a:prstGeom prst="rect">
                <a:avLst/>
              </a:prstGeom>
            </p:spPr>
          </p:pic>
        </p:grp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 rot="20827464" flipV="1">
            <a:off x="4553876" y="-998540"/>
            <a:ext cx="3792626" cy="20774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r>
              <a:rPr lang="it-IT" altLang="it-IT" sz="900" u="sng">
                <a:solidFill>
                  <a:srgbClr val="00808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EndoC-</a:t>
            </a:r>
            <a:r>
              <a:rPr lang="it-IT" altLang="it-IT" sz="900" i="1" u="sng">
                <a:solidFill>
                  <a:srgbClr val="00808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it-IT" altLang="it-IT" sz="900" u="sng">
                <a:solidFill>
                  <a:srgbClr val="00808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H1</a:t>
            </a:r>
            <a:r>
              <a:rPr lang="it-IT" altLang="it-IT" sz="600">
                <a:latin typeface="Arial" panose="020B0604020202020204" pitchFamily="34" charset="0"/>
              </a:rPr>
              <a:t> </a:t>
            </a:r>
            <a:endParaRPr lang="it-IT" altLang="it-IT" sz="135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4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65507" y="139338"/>
            <a:ext cx="8834588" cy="6927248"/>
            <a:chOff x="165507" y="139338"/>
            <a:chExt cx="8834588" cy="6927248"/>
          </a:xfrm>
        </p:grpSpPr>
        <p:sp>
          <p:nvSpPr>
            <p:cNvPr id="3" name="CasellaDiTesto 2"/>
            <p:cNvSpPr txBox="1"/>
            <p:nvPr/>
          </p:nvSpPr>
          <p:spPr>
            <a:xfrm>
              <a:off x="191589" y="656922"/>
              <a:ext cx="880850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/>
                <a:t>Il Diabete è una delle malattie </a:t>
              </a:r>
              <a:r>
                <a:rPr lang="it-IT" dirty="0" err="1"/>
                <a:t>piu’</a:t>
              </a:r>
              <a:r>
                <a:rPr lang="it-IT" dirty="0"/>
                <a:t> note sin dall’ antichità per </a:t>
              </a:r>
              <a:r>
                <a:rPr lang="it-IT" dirty="0" smtClean="0"/>
                <a:t>l</a:t>
              </a:r>
              <a:r>
                <a:rPr lang="it-IT" dirty="0"/>
                <a:t>’ entità delle sue manifestazioni </a:t>
              </a:r>
              <a:r>
                <a:rPr lang="it-IT" dirty="0" smtClean="0"/>
                <a:t>cliniche</a:t>
              </a:r>
            </a:p>
            <a:p>
              <a:pPr algn="just"/>
              <a:endParaRPr lang="it-IT" dirty="0"/>
            </a:p>
            <a:p>
              <a:pPr algn="just"/>
              <a:r>
                <a:rPr lang="it-IT" dirty="0"/>
                <a:t>M</a:t>
              </a:r>
              <a:r>
                <a:rPr lang="it-IT" dirty="0" smtClean="0"/>
                <a:t>alattia caratterizzata da iperglicemia cronica, poliuria, polidipsia</a:t>
              </a:r>
            </a:p>
            <a:p>
              <a:pPr algn="just"/>
              <a:endParaRPr lang="it-IT" dirty="0"/>
            </a:p>
            <a:p>
              <a:pPr algn="just"/>
              <a:r>
                <a:rPr lang="it-IT" dirty="0" smtClean="0"/>
                <a:t>Severe complicazioni sia acute (</a:t>
              </a:r>
              <a:r>
                <a:rPr lang="it-IT" dirty="0" err="1" smtClean="0"/>
                <a:t>chetoacidosi</a:t>
              </a:r>
              <a:r>
                <a:rPr lang="it-IT" dirty="0" smtClean="0"/>
                <a:t>, coma </a:t>
              </a:r>
              <a:r>
                <a:rPr lang="it-IT" dirty="0" err="1" smtClean="0"/>
                <a:t>iperosmolare</a:t>
              </a:r>
              <a:r>
                <a:rPr lang="it-IT" dirty="0" smtClean="0"/>
                <a:t>) che croniche a carico di vari organi e apparati possono manifestarsi nel decorso della malattia</a:t>
              </a:r>
            </a:p>
            <a:p>
              <a:pPr algn="just"/>
              <a:endParaRPr lang="it-IT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454332" y="139338"/>
              <a:ext cx="5381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                         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δι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αβήτης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507" y="3082884"/>
              <a:ext cx="2409825" cy="1895475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2637473" y="3457501"/>
              <a:ext cx="335280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it-IT" dirty="0"/>
            </a:p>
            <a:p>
              <a:r>
                <a:rPr lang="it-IT" sz="1600" i="1" dirty="0"/>
                <a:t>Papiro di </a:t>
              </a:r>
              <a:r>
                <a:rPr lang="it-IT" sz="1600" i="1" dirty="0" err="1"/>
                <a:t>Ebers</a:t>
              </a:r>
              <a:r>
                <a:rPr lang="it-IT" sz="1600" i="1" dirty="0"/>
                <a:t> 1550 </a:t>
              </a:r>
              <a:r>
                <a:rPr lang="it-IT" sz="1600" i="1" dirty="0" smtClean="0"/>
                <a:t>AC </a:t>
              </a:r>
              <a:r>
                <a:rPr lang="it-IT" sz="1600" i="1" dirty="0"/>
                <a:t>fa riferimento ad uno dei </a:t>
              </a:r>
              <a:r>
                <a:rPr lang="it-IT" sz="1600" i="1" dirty="0" smtClean="0"/>
                <a:t>sintomi fondamentali </a:t>
              </a:r>
              <a:r>
                <a:rPr lang="it-IT" sz="1600" i="1" dirty="0"/>
                <a:t>la ‘poliuria</a:t>
              </a:r>
              <a:r>
                <a:rPr lang="it-IT" sz="1600" dirty="0"/>
                <a:t>’</a:t>
              </a:r>
              <a:endParaRPr lang="en-US" sz="1600" dirty="0"/>
            </a:p>
            <a:p>
              <a:endParaRPr lang="it-IT" sz="1600" dirty="0"/>
            </a:p>
            <a:p>
              <a:endParaRPr lang="it-IT" dirty="0"/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2414" y="3358850"/>
              <a:ext cx="2383743" cy="1926503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5990273" y="5285353"/>
              <a:ext cx="2651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i="1" dirty="0" err="1" smtClean="0"/>
                <a:t>Areteo</a:t>
              </a:r>
              <a:r>
                <a:rPr lang="it-IT" sz="1600" i="1" dirty="0" smtClean="0"/>
                <a:t> </a:t>
              </a:r>
              <a:r>
                <a:rPr lang="it-IT" sz="1600" i="1" dirty="0"/>
                <a:t>di </a:t>
              </a:r>
              <a:r>
                <a:rPr lang="it-IT" sz="1600" i="1" dirty="0" smtClean="0"/>
                <a:t>Cappadocia </a:t>
              </a:r>
              <a:r>
                <a:rPr lang="en-US" sz="1600" i="1" dirty="0"/>
                <a:t>AD </a:t>
              </a:r>
              <a:r>
                <a:rPr lang="en-US" sz="1600" i="1" dirty="0" smtClean="0"/>
                <a:t>100</a:t>
              </a:r>
              <a:r>
                <a:rPr lang="it-IT" sz="1600" i="1" dirty="0" smtClean="0"/>
                <a:t> </a:t>
              </a:r>
              <a:r>
                <a:rPr lang="it-IT" sz="1600" i="1" dirty="0" err="1" smtClean="0"/>
                <a:t>uso’</a:t>
              </a:r>
              <a:r>
                <a:rPr lang="it-IT" sz="1600" i="1" dirty="0" smtClean="0"/>
                <a:t> </a:t>
              </a:r>
              <a:r>
                <a:rPr lang="it-IT" sz="1600" i="1" dirty="0"/>
                <a:t>il termine </a:t>
              </a:r>
              <a:r>
                <a:rPr lang="en-US" sz="1600" i="1" dirty="0" err="1"/>
                <a:t>δι</a:t>
              </a:r>
              <a:r>
                <a:rPr lang="en-US" sz="1600" i="1" dirty="0"/>
                <a:t>αβήτης (διαβαίνειν</a:t>
              </a:r>
              <a:r>
                <a:rPr lang="en-US" sz="1600" i="1" dirty="0" smtClean="0"/>
                <a:t>)</a:t>
              </a:r>
              <a:endParaRPr lang="it-IT" sz="1600" i="1" dirty="0"/>
            </a:p>
          </p:txBody>
        </p: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622" y="4814157"/>
              <a:ext cx="1456220" cy="1606098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3715966" y="6420255"/>
              <a:ext cx="27989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/>
                <a:t>1675 Willis aggiunse </a:t>
              </a:r>
              <a:r>
                <a:rPr lang="it-IT" sz="1600" i="1" dirty="0" smtClean="0"/>
                <a:t>‘mellito</a:t>
              </a:r>
              <a:r>
                <a:rPr lang="it-IT" dirty="0" smtClean="0"/>
                <a:t>’</a:t>
              </a:r>
              <a:endParaRPr lang="en-US" dirty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90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40820" y="207523"/>
            <a:ext cx="8986262" cy="6513723"/>
            <a:chOff x="140820" y="207523"/>
            <a:chExt cx="8986262" cy="651372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2746942"/>
              <a:ext cx="4533405" cy="3116716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304800" y="435429"/>
              <a:ext cx="864869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b="1" dirty="0" smtClean="0">
                  <a:solidFill>
                    <a:srgbClr val="FF0000"/>
                  </a:solidFill>
                </a:rPr>
                <a:t>MICROBIOTA UMANO: </a:t>
              </a:r>
              <a:r>
                <a:rPr lang="it-IT" dirty="0" smtClean="0"/>
                <a:t>insieme di microorganismi </a:t>
              </a:r>
              <a:r>
                <a:rPr lang="it-IT" dirty="0" err="1" smtClean="0"/>
                <a:t>simbiontici</a:t>
              </a:r>
              <a:r>
                <a:rPr lang="it-IT" dirty="0" smtClean="0"/>
                <a:t> </a:t>
              </a:r>
            </a:p>
            <a:p>
              <a:pPr algn="just"/>
              <a:r>
                <a:rPr lang="it-IT" dirty="0" smtClean="0"/>
                <a:t>che convivono con l’ organismo umano senza danneggiarlo</a:t>
              </a:r>
            </a:p>
            <a:p>
              <a:pPr algn="just"/>
              <a:endParaRPr lang="it-IT" dirty="0"/>
            </a:p>
            <a:p>
              <a:pPr algn="just"/>
              <a:r>
                <a:rPr lang="it-IT" dirty="0" smtClean="0"/>
                <a:t>Esempio di mutualismo, cooperazione tra differenti tipologie </a:t>
              </a:r>
            </a:p>
            <a:p>
              <a:pPr algn="just"/>
              <a:r>
                <a:rPr lang="it-IT" dirty="0" smtClean="0"/>
                <a:t>di organismi che apporta un vantaggio ad ognuno di esse</a:t>
              </a:r>
            </a:p>
            <a:p>
              <a:pPr algn="just"/>
              <a:endParaRPr lang="it-IT" dirty="0"/>
            </a:p>
            <a:p>
              <a:pPr algn="just"/>
              <a:r>
                <a:rPr lang="it-IT" dirty="0" smtClean="0"/>
                <a:t>Paradossalmente siamo composti per il 90% da batteri e per il 10% da cellule umane</a:t>
              </a:r>
            </a:p>
            <a:p>
              <a:endParaRPr lang="it-IT" dirty="0">
                <a:solidFill>
                  <a:srgbClr val="000000"/>
                </a:solidFill>
              </a:endParaRPr>
            </a:p>
            <a:p>
              <a:endParaRPr lang="en-US" dirty="0"/>
            </a:p>
          </p:txBody>
        </p:sp>
        <p:pic>
          <p:nvPicPr>
            <p:cNvPr id="5" name="Picture 2" descr="An external file that holds a picture, illustration, etc.&#10;Object name is zmg99914539400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863" y="2505075"/>
              <a:ext cx="2875105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5410200" y="6219825"/>
              <a:ext cx="332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o</a:t>
              </a:r>
              <a:r>
                <a:rPr lang="it-IT" dirty="0" smtClean="0"/>
                <a:t>rgano endocrino ‘dimenticato’</a:t>
              </a:r>
              <a:endParaRPr lang="it-IT" dirty="0"/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8950" y="207523"/>
              <a:ext cx="2288132" cy="1878451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820" y="5006070"/>
              <a:ext cx="1487094" cy="1715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50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171451"/>
            <a:ext cx="8934838" cy="6557164"/>
            <a:chOff x="0" y="171451"/>
            <a:chExt cx="8934838" cy="6557164"/>
          </a:xfrm>
        </p:grpSpPr>
        <p:grpSp>
          <p:nvGrpSpPr>
            <p:cNvPr id="56323" name="Gruppo 8"/>
            <p:cNvGrpSpPr>
              <a:grpSpLocks/>
            </p:cNvGrpSpPr>
            <p:nvPr/>
          </p:nvGrpSpPr>
          <p:grpSpPr bwMode="auto">
            <a:xfrm>
              <a:off x="234157" y="171451"/>
              <a:ext cx="3794918" cy="2515172"/>
              <a:chOff x="1115616" y="954831"/>
              <a:chExt cx="6276066" cy="3810422"/>
            </a:xfrm>
          </p:grpSpPr>
          <p:pic>
            <p:nvPicPr>
              <p:cNvPr id="5632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69" r="10664"/>
              <a:stretch>
                <a:fillRect/>
              </a:stretch>
            </p:blipFill>
            <p:spPr bwMode="auto">
              <a:xfrm>
                <a:off x="1115616" y="954831"/>
                <a:ext cx="6264696" cy="338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327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333" b="16667"/>
              <a:stretch>
                <a:fillRect/>
              </a:stretch>
            </p:blipFill>
            <p:spPr bwMode="auto">
              <a:xfrm>
                <a:off x="1115616" y="4333205"/>
                <a:ext cx="6276066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6325" name="Immagin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550" y="5949950"/>
              <a:ext cx="585788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0953" y="171451"/>
              <a:ext cx="3318307" cy="3959287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4450462" y="6359283"/>
              <a:ext cx="35060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…….</a:t>
              </a:r>
              <a:r>
                <a:rPr lang="it-IT" i="1" dirty="0"/>
                <a:t>verso la pratica clinica</a:t>
              </a:r>
              <a:r>
                <a:rPr lang="it-IT" dirty="0"/>
                <a:t>…….</a:t>
              </a: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111500"/>
              <a:ext cx="3999129" cy="3617115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6426" y="1857789"/>
              <a:ext cx="3248412" cy="3752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93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6243"/>
            <a:ext cx="4933950" cy="237172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886450" y="2752636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2667683"/>
            <a:ext cx="4174882" cy="24408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981570" y="492940"/>
            <a:ext cx="40701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I profili del </a:t>
            </a:r>
            <a:r>
              <a:rPr lang="it-IT" sz="1400" dirty="0" err="1" smtClean="0"/>
              <a:t>microbiota</a:t>
            </a:r>
            <a:r>
              <a:rPr lang="it-IT" sz="1400" dirty="0" smtClean="0"/>
              <a:t> sono stati caratterizzati</a:t>
            </a:r>
          </a:p>
          <a:p>
            <a:pPr algn="ctr"/>
            <a:r>
              <a:rPr lang="it-IT" sz="1400" dirty="0" smtClean="0"/>
              <a:t>tramite piattaforme avanzate di</a:t>
            </a:r>
          </a:p>
          <a:p>
            <a:pPr algn="ctr"/>
            <a:r>
              <a:rPr lang="it-IT" sz="1400" dirty="0" smtClean="0"/>
              <a:t> </a:t>
            </a:r>
            <a:r>
              <a:rPr lang="it-IT" sz="1400" dirty="0" err="1" smtClean="0"/>
              <a:t>metagenomica</a:t>
            </a:r>
            <a:r>
              <a:rPr lang="it-IT" sz="1400" dirty="0" smtClean="0"/>
              <a:t>, proteomica e </a:t>
            </a:r>
            <a:r>
              <a:rPr lang="it-IT" sz="1400" dirty="0" err="1" smtClean="0"/>
              <a:t>metabolomica</a:t>
            </a:r>
            <a:r>
              <a:rPr lang="it-IT" sz="1400" dirty="0" smtClean="0"/>
              <a:t> in relazione</a:t>
            </a:r>
          </a:p>
          <a:p>
            <a:pPr algn="ctr"/>
            <a:r>
              <a:rPr lang="it-IT" sz="1400" dirty="0" smtClean="0"/>
              <a:t> alla progressione della </a:t>
            </a:r>
            <a:r>
              <a:rPr lang="it-IT" sz="1400" dirty="0" err="1" smtClean="0"/>
              <a:t>malatta</a:t>
            </a:r>
            <a:r>
              <a:rPr lang="it-IT" sz="1400" dirty="0" smtClean="0"/>
              <a:t>, in termini di </a:t>
            </a:r>
          </a:p>
          <a:p>
            <a:pPr algn="ctr"/>
            <a:r>
              <a:rPr lang="it-IT" sz="1400" dirty="0" smtClean="0"/>
              <a:t>acidosi del sangue</a:t>
            </a:r>
          </a:p>
          <a:p>
            <a:pPr algn="ctr"/>
            <a:endParaRPr lang="it-IT" sz="1400" dirty="0"/>
          </a:p>
          <a:p>
            <a:pPr algn="ctr"/>
            <a:r>
              <a:rPr lang="it-IT" sz="1400" dirty="0" smtClean="0"/>
              <a:t>Le evidenze aprono nuove prospettive</a:t>
            </a:r>
          </a:p>
          <a:p>
            <a:pPr algn="ctr"/>
            <a:r>
              <a:rPr lang="it-IT" sz="1400" dirty="0"/>
              <a:t>p</a:t>
            </a:r>
            <a:r>
              <a:rPr lang="it-IT" sz="1400" dirty="0" smtClean="0"/>
              <a:t>er il trattamento dei pazienti,</a:t>
            </a:r>
          </a:p>
          <a:p>
            <a:pPr algn="ctr"/>
            <a:r>
              <a:rPr lang="it-IT" sz="1400" dirty="0" smtClean="0"/>
              <a:t>esplorando la possibilità di associare</a:t>
            </a:r>
          </a:p>
          <a:p>
            <a:pPr algn="ctr"/>
            <a:r>
              <a:rPr lang="it-IT" sz="1400" dirty="0"/>
              <a:t>i</a:t>
            </a:r>
            <a:r>
              <a:rPr lang="it-IT" sz="1400" dirty="0" smtClean="0"/>
              <a:t>l trattamento insulinico con probiotici, prebiotici</a:t>
            </a:r>
          </a:p>
          <a:p>
            <a:pPr algn="ctr"/>
            <a:r>
              <a:rPr lang="it-IT" sz="1400" dirty="0"/>
              <a:t>o</a:t>
            </a:r>
            <a:r>
              <a:rPr lang="it-IT" sz="1400" dirty="0" smtClean="0"/>
              <a:t> di applicare la procedura di trapianto del</a:t>
            </a:r>
          </a:p>
          <a:p>
            <a:pPr algn="ctr"/>
            <a:r>
              <a:rPr lang="it-IT" sz="1400" dirty="0" err="1"/>
              <a:t>m</a:t>
            </a:r>
            <a:r>
              <a:rPr lang="it-IT" sz="1400" dirty="0" err="1" smtClean="0"/>
              <a:t>icrobiota</a:t>
            </a:r>
            <a:r>
              <a:rPr lang="it-IT" sz="1400" dirty="0" smtClean="0"/>
              <a:t> intestinale (FMT)  all’ esordio di </a:t>
            </a:r>
          </a:p>
          <a:p>
            <a:pPr algn="ctr"/>
            <a:r>
              <a:rPr lang="it-IT" sz="1400" dirty="0"/>
              <a:t>m</a:t>
            </a:r>
            <a:r>
              <a:rPr lang="it-IT" sz="1400" dirty="0" smtClean="0"/>
              <a:t>alattia e durante la sua progressione clinica</a:t>
            </a:r>
            <a:endParaRPr lang="it-IT" sz="1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00" y="4124131"/>
            <a:ext cx="4517782" cy="23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16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28675"/>
          </a:xfrm>
        </p:spPr>
        <p:txBody>
          <a:bodyPr/>
          <a:lstStyle/>
          <a:p>
            <a:pPr>
              <a:defRPr/>
            </a:pPr>
            <a:r>
              <a:rPr lang="it-IT" sz="3200" i="1" dirty="0" smtClean="0">
                <a:solidFill>
                  <a:srgbClr val="FF0000"/>
                </a:solidFill>
                <a:effectLst/>
              </a:rPr>
              <a:t>Grazie per la vostra attenzione…….</a:t>
            </a:r>
            <a:endParaRPr lang="it-IT" sz="3200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733" y="1106632"/>
            <a:ext cx="4020776" cy="2860937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4508691" y="1106633"/>
            <a:ext cx="4007314" cy="5571252"/>
            <a:chOff x="4508691" y="1106633"/>
            <a:chExt cx="4007314" cy="5571252"/>
          </a:xfrm>
        </p:grpSpPr>
        <p:pic>
          <p:nvPicPr>
            <p:cNvPr id="13314" name="Picture 2" descr="http://www.omniroma.it/dati/articoli/500x300_c80/photo_133283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691" y="1106633"/>
              <a:ext cx="4007314" cy="28609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127" descr="http://www.ospedalebambinogesu.it/Portale2008/ItemNew2/217/28_GP-II_veduta-tagliat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088" y="3919075"/>
              <a:ext cx="3904519" cy="27588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Immagin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162" y="3918929"/>
            <a:ext cx="3959347" cy="267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37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49457" y="352358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COLLABORAZIONI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46338" y="1087357"/>
            <a:ext cx="380437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ALESSANDRA FIERABRACCI</a:t>
            </a:r>
          </a:p>
          <a:p>
            <a:endParaRPr lang="it-IT" dirty="0" smtClean="0"/>
          </a:p>
          <a:p>
            <a:r>
              <a:rPr lang="it-IT" dirty="0" smtClean="0"/>
              <a:t>Eugenia Belcastro</a:t>
            </a:r>
          </a:p>
          <a:p>
            <a:r>
              <a:rPr lang="it-IT" dirty="0" smtClean="0"/>
              <a:t>Olivia </a:t>
            </a:r>
            <a:r>
              <a:rPr lang="it-IT" dirty="0" err="1" smtClean="0"/>
              <a:t>Pagliarosi</a:t>
            </a:r>
            <a:endParaRPr lang="it-IT" dirty="0" smtClean="0"/>
          </a:p>
          <a:p>
            <a:r>
              <a:rPr lang="it-IT" dirty="0" smtClean="0"/>
              <a:t>Elena Carbone</a:t>
            </a:r>
          </a:p>
          <a:p>
            <a:r>
              <a:rPr lang="it-IT" dirty="0" smtClean="0"/>
              <a:t>Alessia Palma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46338" y="3307881"/>
            <a:ext cx="4214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800" i="1" dirty="0" smtClean="0"/>
          </a:p>
          <a:p>
            <a:r>
              <a:rPr lang="it-IT" sz="1800" i="1" dirty="0" smtClean="0"/>
              <a:t>Collaboratori </a:t>
            </a:r>
          </a:p>
          <a:p>
            <a:r>
              <a:rPr lang="it-IT" sz="1800" i="1" dirty="0" smtClean="0"/>
              <a:t>OPBG</a:t>
            </a:r>
          </a:p>
          <a:p>
            <a:endParaRPr lang="it-IT" sz="1800" i="1" dirty="0" smtClean="0"/>
          </a:p>
          <a:p>
            <a:pPr algn="just"/>
            <a:r>
              <a:rPr lang="it-IT" dirty="0" smtClean="0"/>
              <a:t>Marco Cappa</a:t>
            </a:r>
          </a:p>
          <a:p>
            <a:pPr algn="just"/>
            <a:r>
              <a:rPr lang="it-IT" dirty="0" smtClean="0"/>
              <a:t>Riccardo </a:t>
            </a:r>
            <a:r>
              <a:rPr lang="it-IT" dirty="0" err="1" smtClean="0"/>
              <a:t>Schiaffini</a:t>
            </a:r>
            <a:endParaRPr lang="it-IT" dirty="0" smtClean="0"/>
          </a:p>
          <a:p>
            <a:pPr algn="just"/>
            <a:r>
              <a:rPr lang="it-IT" dirty="0" smtClean="0"/>
              <a:t>Lorenza </a:t>
            </a:r>
            <a:r>
              <a:rPr lang="it-IT" dirty="0" err="1" smtClean="0"/>
              <a:t>Putignani</a:t>
            </a:r>
            <a:endParaRPr lang="it-IT" dirty="0" smtClean="0"/>
          </a:p>
          <a:p>
            <a:r>
              <a:rPr lang="it-IT" dirty="0" smtClean="0"/>
              <a:t>Caterina </a:t>
            </a:r>
            <a:r>
              <a:rPr lang="it-IT" dirty="0" err="1" smtClean="0"/>
              <a:t>Cancrini</a:t>
            </a:r>
            <a:endParaRPr lang="it-IT" dirty="0" smtClean="0"/>
          </a:p>
          <a:p>
            <a:r>
              <a:rPr lang="it-IT" dirty="0" smtClean="0"/>
              <a:t>Paolo Rossi</a:t>
            </a:r>
          </a:p>
          <a:p>
            <a:endParaRPr lang="en-US" sz="1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161542" y="1652089"/>
            <a:ext cx="435838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Università di Pisa</a:t>
            </a:r>
          </a:p>
          <a:p>
            <a:r>
              <a:rPr lang="it-IT" i="1" dirty="0" smtClean="0"/>
              <a:t>Piero Marchetti</a:t>
            </a:r>
          </a:p>
          <a:p>
            <a:endParaRPr lang="it-IT" sz="1800" i="1" dirty="0" smtClean="0"/>
          </a:p>
          <a:p>
            <a:r>
              <a:rPr lang="it-IT" sz="1800" i="1" dirty="0" smtClean="0"/>
              <a:t>Università di Padova</a:t>
            </a:r>
            <a:endParaRPr lang="it-IT" sz="1800" dirty="0" smtClean="0"/>
          </a:p>
          <a:p>
            <a:r>
              <a:rPr lang="it-IT" sz="1800" dirty="0" smtClean="0"/>
              <a:t>Corrado </a:t>
            </a:r>
            <a:r>
              <a:rPr lang="it-IT" sz="1800" dirty="0" err="1" smtClean="0"/>
              <a:t>Betterle</a:t>
            </a:r>
            <a:endParaRPr lang="it-IT" sz="1800" dirty="0" smtClean="0"/>
          </a:p>
          <a:p>
            <a:r>
              <a:rPr lang="it-IT" sz="1800" dirty="0" smtClean="0"/>
              <a:t>Maurizio </a:t>
            </a:r>
            <a:r>
              <a:rPr lang="it-IT" sz="1800" dirty="0" err="1" smtClean="0"/>
              <a:t>Muraca</a:t>
            </a:r>
            <a:endParaRPr lang="it-IT" sz="1800" dirty="0" smtClean="0"/>
          </a:p>
          <a:p>
            <a:endParaRPr lang="it-IT" sz="1800" dirty="0"/>
          </a:p>
          <a:p>
            <a:r>
              <a:rPr lang="it-IT" sz="1800" i="1" dirty="0" smtClean="0"/>
              <a:t>Dipartimento Chimica CNR- Roma</a:t>
            </a:r>
          </a:p>
          <a:p>
            <a:r>
              <a:rPr lang="it-IT" sz="1800" dirty="0" smtClean="0"/>
              <a:t>Giovanna Mancini</a:t>
            </a:r>
          </a:p>
          <a:p>
            <a:endParaRPr lang="it-IT" sz="1800" dirty="0"/>
          </a:p>
          <a:p>
            <a:r>
              <a:rPr lang="it-IT" sz="1800" i="1" dirty="0" smtClean="0"/>
              <a:t>Università di Napoli Federico II</a:t>
            </a:r>
          </a:p>
          <a:p>
            <a:r>
              <a:rPr lang="it-IT" sz="1800" dirty="0" smtClean="0"/>
              <a:t>Giancarlo Morelli</a:t>
            </a:r>
          </a:p>
          <a:p>
            <a:endParaRPr lang="it-IT" sz="1800" dirty="0"/>
          </a:p>
          <a:p>
            <a:r>
              <a:rPr lang="it-IT" sz="1800" i="1" dirty="0" smtClean="0"/>
              <a:t>Dipartimento Chimica</a:t>
            </a:r>
          </a:p>
          <a:p>
            <a:r>
              <a:rPr lang="it-IT" sz="1800" i="1" dirty="0" err="1" smtClean="0"/>
              <a:t>Scripps</a:t>
            </a:r>
            <a:r>
              <a:rPr lang="it-IT" sz="1800" i="1" dirty="0" smtClean="0"/>
              <a:t> </a:t>
            </a:r>
            <a:r>
              <a:rPr lang="it-IT" sz="1800" i="1" dirty="0" err="1" smtClean="0"/>
              <a:t>Research</a:t>
            </a:r>
            <a:r>
              <a:rPr lang="it-IT" sz="1800" i="1" dirty="0" smtClean="0"/>
              <a:t> </a:t>
            </a:r>
            <a:r>
              <a:rPr lang="it-IT" sz="1800" i="1" dirty="0" err="1" smtClean="0"/>
              <a:t>Institute</a:t>
            </a:r>
            <a:r>
              <a:rPr lang="it-IT" sz="1800" i="1" dirty="0" smtClean="0"/>
              <a:t>, CA</a:t>
            </a:r>
          </a:p>
          <a:p>
            <a:r>
              <a:rPr lang="it-IT" sz="1800" dirty="0" smtClean="0"/>
              <a:t>John </a:t>
            </a:r>
            <a:r>
              <a:rPr lang="it-IT" sz="1800" dirty="0" err="1" smtClean="0"/>
              <a:t>Paulson</a:t>
            </a:r>
            <a:endParaRPr lang="it-IT" sz="1800" dirty="0" smtClean="0"/>
          </a:p>
          <a:p>
            <a:endParaRPr lang="it-IT" sz="1800" dirty="0"/>
          </a:p>
          <a:p>
            <a:endParaRPr lang="it-IT" sz="1800" dirty="0"/>
          </a:p>
          <a:p>
            <a:endParaRPr lang="it-IT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31795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39" y="2420623"/>
            <a:ext cx="723810" cy="276190"/>
          </a:xfrm>
          <a:prstGeom prst="rect">
            <a:avLst/>
          </a:prstGeom>
        </p:spPr>
      </p:pic>
      <p:sp>
        <p:nvSpPr>
          <p:cNvPr id="17" name="AutoShape 6" descr="Immagine correlata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411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uppo 11"/>
          <p:cNvGrpSpPr/>
          <p:nvPr/>
        </p:nvGrpSpPr>
        <p:grpSpPr>
          <a:xfrm>
            <a:off x="160083" y="187699"/>
            <a:ext cx="8915307" cy="6670301"/>
            <a:chOff x="160083" y="187699"/>
            <a:chExt cx="8915307" cy="6670301"/>
          </a:xfrm>
        </p:grpSpPr>
        <p:sp>
          <p:nvSpPr>
            <p:cNvPr id="3" name="CasellaDiTesto 2"/>
            <p:cNvSpPr txBox="1"/>
            <p:nvPr/>
          </p:nvSpPr>
          <p:spPr>
            <a:xfrm>
              <a:off x="2568007" y="187699"/>
              <a:ext cx="40100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FF00"/>
                  </a:solidFill>
                </a:rPr>
                <a:t>     </a:t>
              </a:r>
              <a:r>
                <a:rPr lang="it-IT" sz="2000" b="1" dirty="0" smtClean="0">
                  <a:solidFill>
                    <a:srgbClr val="FFFF00"/>
                  </a:solidFill>
                </a:rPr>
                <a:t>I </a:t>
              </a:r>
              <a:r>
                <a:rPr lang="it-IT" sz="2000" b="1" dirty="0">
                  <a:solidFill>
                    <a:srgbClr val="FFFF00"/>
                  </a:solidFill>
                </a:rPr>
                <a:t>MOLTI VOLTI DEL DIABETE</a:t>
              </a:r>
              <a:endParaRPr lang="en-US" sz="2000" b="1" dirty="0">
                <a:solidFill>
                  <a:srgbClr val="FFFF00"/>
                </a:solidFill>
              </a:endParaRPr>
            </a:p>
            <a:p>
              <a:endParaRPr lang="en-US" sz="2000" dirty="0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60083" y="4118789"/>
              <a:ext cx="8786949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it-IT" dirty="0"/>
            </a:p>
            <a:p>
              <a:pPr algn="just"/>
              <a:r>
                <a:rPr lang="it-IT" sz="1400" dirty="0"/>
                <a:t>Nelle ultime decadi l’ eterogeneità della malattia si è estesa </a:t>
              </a:r>
              <a:r>
                <a:rPr lang="it-IT" sz="1400" dirty="0" smtClean="0"/>
                <a:t>a causa della </a:t>
              </a:r>
              <a:r>
                <a:rPr lang="it-IT" sz="1400" dirty="0"/>
                <a:t>complessa interazione di fattori genetici ed ambientali</a:t>
              </a:r>
            </a:p>
            <a:p>
              <a:pPr algn="just"/>
              <a:endParaRPr lang="it-IT" sz="1400" dirty="0"/>
            </a:p>
            <a:p>
              <a:pPr algn="just"/>
              <a:r>
                <a:rPr lang="it-IT" sz="1400" dirty="0"/>
                <a:t>Molti pazienti sono predisposti ad entrambi le forme di diabete (diabete latente autoimmune dell’ adulto</a:t>
              </a:r>
              <a:r>
                <a:rPr lang="it-IT" sz="1400" dirty="0" smtClean="0"/>
                <a:t>)</a:t>
              </a:r>
            </a:p>
            <a:p>
              <a:pPr algn="just"/>
              <a:endParaRPr lang="it-IT" sz="1400" dirty="0"/>
            </a:p>
            <a:p>
              <a:pPr algn="just"/>
              <a:r>
                <a:rPr lang="it-IT" sz="1400" dirty="0" smtClean="0"/>
                <a:t>Nel bambino vengono diagnosticate forme monogeniche di diabete (MODY) con difettoso controllo della secrezione di insulina</a:t>
              </a:r>
            </a:p>
            <a:p>
              <a:pPr algn="just"/>
              <a:endParaRPr lang="it-IT" sz="1400" dirty="0"/>
            </a:p>
            <a:p>
              <a:pPr algn="just"/>
              <a:r>
                <a:rPr lang="it-IT" sz="1400" dirty="0" smtClean="0"/>
                <a:t>Nei bambini al di sopra di 10 anni di età, in genere dopo la pubertà, a seguito dell’ aumentata incidenza di obesità, si riscontra emergenza del Diabete di Tipo 2 come nuova forma di diabete </a:t>
              </a:r>
              <a:r>
                <a:rPr lang="it-IT" sz="1400" dirty="0" smtClean="0"/>
                <a:t>pediatrico in USA</a:t>
              </a:r>
              <a:endParaRPr lang="it-IT" sz="1400" dirty="0"/>
            </a:p>
            <a:p>
              <a:endParaRPr lang="en-US" sz="1400" dirty="0"/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139" y="643036"/>
              <a:ext cx="2471582" cy="3555174"/>
            </a:xfrm>
            <a:prstGeom prst="rect">
              <a:avLst/>
            </a:prstGeom>
          </p:spPr>
        </p:pic>
        <p:grpSp>
          <p:nvGrpSpPr>
            <p:cNvPr id="9" name="Gruppo 8"/>
            <p:cNvGrpSpPr/>
            <p:nvPr/>
          </p:nvGrpSpPr>
          <p:grpSpPr>
            <a:xfrm>
              <a:off x="4551924" y="683280"/>
              <a:ext cx="4523466" cy="778361"/>
              <a:chOff x="4551924" y="683280"/>
              <a:chExt cx="4523466" cy="778361"/>
            </a:xfrm>
          </p:grpSpPr>
          <p:grpSp>
            <p:nvGrpSpPr>
              <p:cNvPr id="5" name="Gruppo 4"/>
              <p:cNvGrpSpPr/>
              <p:nvPr/>
            </p:nvGrpSpPr>
            <p:grpSpPr>
              <a:xfrm>
                <a:off x="4551924" y="1041357"/>
                <a:ext cx="3437320" cy="420284"/>
                <a:chOff x="4551924" y="1041357"/>
                <a:chExt cx="3437320" cy="420284"/>
              </a:xfrm>
            </p:grpSpPr>
            <p:pic>
              <p:nvPicPr>
                <p:cNvPr id="15" name="Immagine 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465102" y="1053174"/>
                  <a:ext cx="407905" cy="407905"/>
                </a:xfrm>
                <a:prstGeom prst="rect">
                  <a:avLst/>
                </a:prstGeom>
              </p:spPr>
            </p:pic>
            <p:pic>
              <p:nvPicPr>
                <p:cNvPr id="16" name="Immagine 1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67862" y="1046922"/>
                  <a:ext cx="408467" cy="408467"/>
                </a:xfrm>
                <a:prstGeom prst="rect">
                  <a:avLst/>
                </a:prstGeom>
              </p:spPr>
            </p:pic>
            <p:pic>
              <p:nvPicPr>
                <p:cNvPr id="18" name="Immagine 1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56355" y="1046922"/>
                  <a:ext cx="408467" cy="408467"/>
                </a:xfrm>
                <a:prstGeom prst="rect">
                  <a:avLst/>
                </a:prstGeom>
              </p:spPr>
            </p:pic>
            <p:pic>
              <p:nvPicPr>
                <p:cNvPr id="19" name="Immagine 1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59677" y="1041357"/>
                  <a:ext cx="408467" cy="408467"/>
                </a:xfrm>
                <a:prstGeom prst="rect">
                  <a:avLst/>
                </a:prstGeom>
              </p:spPr>
            </p:pic>
            <p:pic>
              <p:nvPicPr>
                <p:cNvPr id="20" name="Immagine 1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1189" y="1046922"/>
                  <a:ext cx="408467" cy="414719"/>
                </a:xfrm>
                <a:prstGeom prst="rect">
                  <a:avLst/>
                </a:prstGeom>
              </p:spPr>
            </p:pic>
            <p:pic>
              <p:nvPicPr>
                <p:cNvPr id="21" name="Immagine 2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31785" y="1053174"/>
                  <a:ext cx="408467" cy="408467"/>
                </a:xfrm>
                <a:prstGeom prst="rect">
                  <a:avLst/>
                </a:prstGeom>
              </p:spPr>
            </p:pic>
            <p:pic>
              <p:nvPicPr>
                <p:cNvPr id="22" name="Immagine 2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1929" y="1053174"/>
                  <a:ext cx="407905" cy="407905"/>
                </a:xfrm>
                <a:prstGeom prst="rect">
                  <a:avLst/>
                </a:prstGeom>
              </p:spPr>
            </p:pic>
            <p:pic>
              <p:nvPicPr>
                <p:cNvPr id="23" name="Immagine 2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835326" y="1053173"/>
                  <a:ext cx="407905" cy="407905"/>
                </a:xfrm>
                <a:prstGeom prst="rect">
                  <a:avLst/>
                </a:prstGeom>
              </p:spPr>
            </p:pic>
            <p:pic>
              <p:nvPicPr>
                <p:cNvPr id="24" name="Immagine 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551924" y="1053173"/>
                  <a:ext cx="407905" cy="407905"/>
                </a:xfrm>
                <a:prstGeom prst="rect">
                  <a:avLst/>
                </a:prstGeom>
              </p:spPr>
            </p:pic>
            <p:pic>
              <p:nvPicPr>
                <p:cNvPr id="2" name="Immagine 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0800000" flipV="1">
                  <a:off x="7748778" y="1264596"/>
                  <a:ext cx="240466" cy="196482"/>
                </a:xfrm>
                <a:prstGeom prst="rect">
                  <a:avLst/>
                </a:prstGeom>
              </p:spPr>
            </p:pic>
          </p:grpSp>
          <p:sp>
            <p:nvSpPr>
              <p:cNvPr id="6" name="CasellaDiTesto 5"/>
              <p:cNvSpPr txBox="1"/>
              <p:nvPr/>
            </p:nvSpPr>
            <p:spPr>
              <a:xfrm>
                <a:off x="6118310" y="683280"/>
                <a:ext cx="21486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90% Tipo 2</a:t>
                </a:r>
                <a:endParaRPr lang="en-US" dirty="0"/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7736497" y="789272"/>
                <a:ext cx="13388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10% Tipo 1</a:t>
                </a:r>
                <a:endParaRPr lang="en-US" dirty="0"/>
              </a:p>
            </p:txBody>
          </p:sp>
        </p:grp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32073" y="1647641"/>
              <a:ext cx="2623515" cy="2628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6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276130" y="413239"/>
            <a:ext cx="8449582" cy="6312721"/>
            <a:chOff x="276130" y="413239"/>
            <a:chExt cx="8449582" cy="6312721"/>
          </a:xfrm>
        </p:grpSpPr>
        <p:sp>
          <p:nvSpPr>
            <p:cNvPr id="4" name="CasellaDiTesto 3"/>
            <p:cNvSpPr txBox="1"/>
            <p:nvPr/>
          </p:nvSpPr>
          <p:spPr>
            <a:xfrm>
              <a:off x="276130" y="1032094"/>
              <a:ext cx="8449582" cy="5693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/>
                <a:t>IN ITALIA                                                                 </a:t>
              </a:r>
            </a:p>
            <a:p>
              <a:endParaRPr lang="it-IT" sz="1400" dirty="0"/>
            </a:p>
            <a:p>
              <a:r>
                <a:rPr lang="it-IT" sz="1400" b="1" dirty="0">
                  <a:solidFill>
                    <a:srgbClr val="FF0000"/>
                  </a:solidFill>
                </a:rPr>
                <a:t>1</a:t>
              </a:r>
              <a:r>
                <a:rPr lang="it-IT" sz="1400" dirty="0"/>
                <a:t> cittadino su </a:t>
              </a:r>
              <a:r>
                <a:rPr lang="it-IT" sz="1400" b="1" dirty="0">
                  <a:solidFill>
                    <a:srgbClr val="FF0000"/>
                  </a:solidFill>
                </a:rPr>
                <a:t>16</a:t>
              </a:r>
              <a:r>
                <a:rPr lang="it-IT" sz="1400" dirty="0"/>
                <a:t> ha il diabete</a:t>
              </a:r>
            </a:p>
            <a:p>
              <a:endParaRPr lang="it-IT" sz="1400" dirty="0"/>
            </a:p>
            <a:p>
              <a:r>
                <a:rPr lang="it-IT" sz="1400" dirty="0"/>
                <a:t>Il numero dei diabetici è destinato a crescere da 3.6 milioni a 6.1 milioni entro il 2030</a:t>
              </a:r>
            </a:p>
            <a:p>
              <a:endParaRPr lang="it-IT" sz="1400" dirty="0"/>
            </a:p>
            <a:p>
              <a:r>
                <a:rPr lang="it-IT" sz="1400" dirty="0"/>
                <a:t>Ogni </a:t>
              </a:r>
              <a:r>
                <a:rPr lang="it-IT" sz="1400" b="1" dirty="0">
                  <a:solidFill>
                    <a:srgbClr val="FF0000"/>
                  </a:solidFill>
                </a:rPr>
                <a:t>3</a:t>
              </a:r>
              <a:r>
                <a:rPr lang="it-IT" sz="1400" dirty="0"/>
                <a:t> persone con diabete, </a:t>
              </a:r>
              <a:r>
                <a:rPr lang="it-IT" sz="1400" b="1" dirty="0">
                  <a:solidFill>
                    <a:srgbClr val="FF0000"/>
                  </a:solidFill>
                </a:rPr>
                <a:t>1</a:t>
              </a:r>
              <a:r>
                <a:rPr lang="it-IT" sz="1400" dirty="0"/>
                <a:t> ha il diabete senza saperlo</a:t>
              </a:r>
            </a:p>
            <a:p>
              <a:endParaRPr lang="it-IT" sz="1400" dirty="0"/>
            </a:p>
            <a:p>
              <a:r>
                <a:rPr lang="it-IT" sz="1400" dirty="0"/>
                <a:t>Per </a:t>
              </a:r>
              <a:r>
                <a:rPr lang="it-IT" sz="1400" b="1" dirty="0">
                  <a:solidFill>
                    <a:srgbClr val="FF0000"/>
                  </a:solidFill>
                </a:rPr>
                <a:t>1</a:t>
              </a:r>
              <a:r>
                <a:rPr lang="it-IT" sz="1400" dirty="0"/>
                <a:t> persona con diabete, </a:t>
              </a:r>
              <a:r>
                <a:rPr lang="it-IT" sz="1400" b="1" dirty="0">
                  <a:solidFill>
                    <a:srgbClr val="FF0000"/>
                  </a:solidFill>
                </a:rPr>
                <a:t>1</a:t>
              </a:r>
              <a:r>
                <a:rPr lang="it-IT" sz="1400" dirty="0"/>
                <a:t> è ad alto rischio di svilupparla</a:t>
              </a:r>
            </a:p>
            <a:p>
              <a:endParaRPr lang="it-IT" sz="1400" dirty="0"/>
            </a:p>
            <a:p>
              <a:r>
                <a:rPr lang="it-IT" sz="1400" dirty="0"/>
                <a:t>                                                               </a:t>
              </a:r>
            </a:p>
            <a:p>
              <a:r>
                <a:rPr lang="it-IT" sz="1400" b="1" dirty="0" smtClean="0"/>
                <a:t>COMPLICANZE </a:t>
              </a:r>
              <a:endParaRPr lang="it-IT" sz="1400" dirty="0"/>
            </a:p>
            <a:p>
              <a:endParaRPr lang="it-IT" sz="1400" dirty="0"/>
            </a:p>
            <a:p>
              <a:r>
                <a:rPr lang="it-IT" sz="1400" b="1" dirty="0">
                  <a:solidFill>
                    <a:srgbClr val="FF0000"/>
                  </a:solidFill>
                </a:rPr>
                <a:t>15%   </a:t>
              </a:r>
              <a:r>
                <a:rPr lang="it-IT" sz="1400" dirty="0" smtClean="0"/>
                <a:t>patologie coronariche                                                                                                            </a:t>
              </a:r>
              <a:endParaRPr lang="it-IT" sz="1400" dirty="0"/>
            </a:p>
            <a:p>
              <a:endParaRPr lang="it-IT" sz="1400" b="1" dirty="0">
                <a:solidFill>
                  <a:srgbClr val="FF0000"/>
                </a:solidFill>
              </a:endParaRPr>
            </a:p>
            <a:p>
              <a:r>
                <a:rPr lang="it-IT" sz="1400" b="1" dirty="0">
                  <a:solidFill>
                    <a:srgbClr val="FF0000"/>
                  </a:solidFill>
                </a:rPr>
                <a:t>22</a:t>
              </a:r>
              <a:r>
                <a:rPr lang="it-IT" sz="1400" b="1" dirty="0" smtClean="0">
                  <a:solidFill>
                    <a:srgbClr val="FF0000"/>
                  </a:solidFill>
                </a:rPr>
                <a:t>%   </a:t>
              </a:r>
              <a:r>
                <a:rPr lang="it-IT" sz="1400" dirty="0" smtClean="0"/>
                <a:t>retinopatia con rischio cecità</a:t>
              </a:r>
              <a:endParaRPr lang="it-IT" sz="1400" dirty="0"/>
            </a:p>
            <a:p>
              <a:endParaRPr lang="it-IT" sz="1400" b="1" dirty="0">
                <a:solidFill>
                  <a:srgbClr val="FF0000"/>
                </a:solidFill>
              </a:endParaRPr>
            </a:p>
            <a:p>
              <a:r>
                <a:rPr lang="it-IT" sz="1400" b="1" dirty="0">
                  <a:solidFill>
                    <a:srgbClr val="FF0000"/>
                  </a:solidFill>
                </a:rPr>
                <a:t>38%   </a:t>
              </a:r>
              <a:r>
                <a:rPr lang="it-IT" sz="1400" dirty="0"/>
                <a:t>alterazioni della funzione renale con rischio di dialisi</a:t>
              </a:r>
            </a:p>
            <a:p>
              <a:endParaRPr lang="it-IT" sz="1400" b="1" dirty="0">
                <a:solidFill>
                  <a:srgbClr val="FF0000"/>
                </a:solidFill>
              </a:endParaRPr>
            </a:p>
            <a:p>
              <a:r>
                <a:rPr lang="it-IT" sz="1400" b="1" dirty="0">
                  <a:solidFill>
                    <a:srgbClr val="FF0000"/>
                  </a:solidFill>
                </a:rPr>
                <a:t>3%     </a:t>
              </a:r>
              <a:r>
                <a:rPr lang="it-IT" sz="1400" dirty="0" smtClean="0"/>
                <a:t>problemi ad estremità inferiori con rischio amputazione</a:t>
              </a:r>
            </a:p>
            <a:p>
              <a:endParaRPr lang="it-IT" sz="1400" dirty="0" smtClean="0"/>
            </a:p>
            <a:p>
              <a:endParaRPr lang="it-IT" sz="1400" dirty="0"/>
            </a:p>
            <a:p>
              <a:r>
                <a:rPr lang="it-IT" sz="1400" dirty="0" smtClean="0"/>
                <a:t>Ogni anno </a:t>
              </a:r>
              <a:r>
                <a:rPr lang="it-IT" sz="1400" b="1" dirty="0" smtClean="0">
                  <a:solidFill>
                    <a:srgbClr val="FF0000"/>
                  </a:solidFill>
                </a:rPr>
                <a:t>9 </a:t>
              </a:r>
              <a:r>
                <a:rPr lang="it-IT" sz="1400" dirty="0" smtClean="0"/>
                <a:t>persone con diabete Tipo 2 su </a:t>
              </a:r>
              <a:r>
                <a:rPr lang="it-IT" sz="1400" b="1" dirty="0" smtClean="0">
                  <a:solidFill>
                    <a:srgbClr val="FF0000"/>
                  </a:solidFill>
                </a:rPr>
                <a:t>100 </a:t>
              </a:r>
              <a:r>
                <a:rPr lang="it-IT" sz="1400" dirty="0"/>
                <a:t>vengono ospedalizzate per ipoglicemia severa</a:t>
              </a:r>
              <a:endParaRPr lang="it-IT" sz="1400" dirty="0">
                <a:solidFill>
                  <a:srgbClr val="FF0000"/>
                </a:solidFill>
              </a:endParaRPr>
            </a:p>
            <a:p>
              <a:r>
                <a:rPr lang="it-IT" sz="1400" dirty="0" smtClean="0"/>
                <a:t>Il numero sale a 15 se si considerano solo gli anziani                                                                                                                   </a:t>
              </a:r>
            </a:p>
            <a:p>
              <a:endParaRPr lang="it-IT" sz="1400" i="1" dirty="0"/>
            </a:p>
            <a:p>
              <a:r>
                <a:rPr lang="it-IT" sz="1400" i="1" dirty="0" smtClean="0"/>
                <a:t>                                                                                                                 </a:t>
              </a:r>
              <a:r>
                <a:rPr lang="it-IT" sz="1400" i="1" dirty="0" err="1" smtClean="0"/>
                <a:t>Italian</a:t>
              </a:r>
              <a:r>
                <a:rPr lang="it-IT" sz="1400" i="1" dirty="0" smtClean="0"/>
                <a:t> </a:t>
              </a:r>
              <a:r>
                <a:rPr lang="it-IT" sz="1400" i="1" dirty="0" err="1" smtClean="0"/>
                <a:t>Diabetes</a:t>
              </a:r>
              <a:r>
                <a:rPr lang="it-IT" sz="1400" i="1" dirty="0" smtClean="0"/>
                <a:t> Monitor 2016</a:t>
              </a:r>
              <a:endParaRPr lang="en-US" sz="1400" i="1" dirty="0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1450732" y="413239"/>
              <a:ext cx="5367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                  </a:t>
              </a:r>
              <a:r>
                <a:rPr lang="it-IT" b="1" dirty="0" smtClean="0">
                  <a:solidFill>
                    <a:srgbClr val="FF0000"/>
                  </a:solidFill>
                </a:rPr>
                <a:t>I NUMERI DEL DIABETE IN ITALIA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grpSp>
          <p:nvGrpSpPr>
            <p:cNvPr id="8" name="Gruppo 7"/>
            <p:cNvGrpSpPr/>
            <p:nvPr/>
          </p:nvGrpSpPr>
          <p:grpSpPr>
            <a:xfrm>
              <a:off x="6343922" y="3559099"/>
              <a:ext cx="2037143" cy="2171652"/>
              <a:chOff x="6343922" y="3559099"/>
              <a:chExt cx="2037143" cy="2171652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04686" y="4739440"/>
                <a:ext cx="1431733" cy="952753"/>
              </a:xfrm>
              <a:prstGeom prst="rect">
                <a:avLst/>
              </a:prstGeom>
            </p:spPr>
          </p:pic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6736" y="4700880"/>
                <a:ext cx="1204329" cy="1029871"/>
              </a:xfrm>
              <a:prstGeom prst="rect">
                <a:avLst/>
              </a:prstGeom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68132" y="3559099"/>
                <a:ext cx="826870" cy="1055579"/>
              </a:xfrm>
              <a:prstGeom prst="rect">
                <a:avLst/>
              </a:prstGeom>
            </p:spPr>
          </p:pic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3922" y="4035015"/>
                <a:ext cx="948916" cy="6308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872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821" y="3251688"/>
            <a:ext cx="841321" cy="23166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055819" y="1430946"/>
            <a:ext cx="7761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Sputnik Italia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307392" y="2981912"/>
            <a:ext cx="8435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/>
              <a:t>Bergamonews</a:t>
            </a:r>
            <a:endParaRPr lang="en-US" sz="8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69011" y="172707"/>
            <a:ext cx="10160408" cy="5978655"/>
            <a:chOff x="69011" y="172707"/>
            <a:chExt cx="10160408" cy="5978655"/>
          </a:xfrm>
        </p:grpSpPr>
        <p:sp>
          <p:nvSpPr>
            <p:cNvPr id="2" name="CasellaDiTesto 1"/>
            <p:cNvSpPr txBox="1"/>
            <p:nvPr/>
          </p:nvSpPr>
          <p:spPr>
            <a:xfrm>
              <a:off x="2984826" y="1538668"/>
              <a:ext cx="2796442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smtClean="0"/>
                <a:t>Il sistema immunitario è una rete complessa costituita da organi, tessuti e cellule che producono mediatori chimici tra cui citochine ed anticorpi </a:t>
              </a:r>
            </a:p>
            <a:p>
              <a:pPr algn="just"/>
              <a:endParaRPr lang="it-IT" dirty="0"/>
            </a:p>
            <a:p>
              <a:pPr algn="just"/>
              <a:r>
                <a:rPr lang="it-IT" dirty="0" smtClean="0"/>
                <a:t>Questo complesso armamentario si è sviluppato nella evoluzione, deputato a difenderci contro gli agenti esterni che aggrediscono il nostro organismo</a:t>
              </a:r>
              <a:endParaRPr lang="en-US" dirty="0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69011" y="172707"/>
              <a:ext cx="10160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 </a:t>
              </a:r>
              <a:r>
                <a:rPr lang="it-IT" sz="2400" dirty="0" smtClean="0"/>
                <a:t>         </a:t>
              </a:r>
              <a:r>
                <a:rPr lang="it-IT" sz="2400" b="1" dirty="0" smtClean="0">
                  <a:solidFill>
                    <a:srgbClr val="FFFF00"/>
                  </a:solidFill>
                </a:rPr>
                <a:t>DIABETE DI TIPO 1 (DT1): MALATTIA AUTOIMMUNE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994" y="4182872"/>
              <a:ext cx="914479" cy="774259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8304" y="1383571"/>
              <a:ext cx="1672838" cy="1326567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6246" y="2981912"/>
              <a:ext cx="1668470" cy="932225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3658" y="5200304"/>
              <a:ext cx="951058" cy="951058"/>
            </a:xfrm>
            <a:prstGeom prst="rect">
              <a:avLst/>
            </a:prstGeom>
          </p:spPr>
        </p:pic>
        <p:pic>
          <p:nvPicPr>
            <p:cNvPr id="52226" name="Picture 2" descr="Risultati immagini per agenti parassitari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058" y="4673870"/>
              <a:ext cx="1361384" cy="1001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0479" y="1430946"/>
              <a:ext cx="2182557" cy="3182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89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80465" y="435064"/>
            <a:ext cx="8463203" cy="5632664"/>
            <a:chOff x="180465" y="435064"/>
            <a:chExt cx="8463203" cy="5632664"/>
          </a:xfrm>
        </p:grpSpPr>
        <p:sp>
          <p:nvSpPr>
            <p:cNvPr id="2" name="Rettangolo 1"/>
            <p:cNvSpPr/>
            <p:nvPr/>
          </p:nvSpPr>
          <p:spPr>
            <a:xfrm>
              <a:off x="473704" y="1820411"/>
              <a:ext cx="8169964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dirty="0"/>
                <a:t>In epoca perinatale a livello di un </a:t>
              </a:r>
              <a:r>
                <a:rPr lang="it-IT" dirty="0" smtClean="0"/>
                <a:t>organo </a:t>
              </a:r>
            </a:p>
            <a:p>
              <a:pPr algn="just"/>
              <a:r>
                <a:rPr lang="it-IT" dirty="0" smtClean="0"/>
                <a:t>fondamentale </a:t>
              </a:r>
              <a:r>
                <a:rPr lang="it-IT" dirty="0"/>
                <a:t>il ‘timo</a:t>
              </a:r>
              <a:r>
                <a:rPr lang="it-IT" dirty="0" smtClean="0"/>
                <a:t>’, </a:t>
              </a:r>
              <a:r>
                <a:rPr lang="it-IT" dirty="0"/>
                <a:t>le cellule del </a:t>
              </a:r>
              <a:r>
                <a:rPr lang="it-IT" dirty="0" smtClean="0"/>
                <a:t>sistema </a:t>
              </a:r>
            </a:p>
            <a:p>
              <a:pPr algn="just"/>
              <a:r>
                <a:rPr lang="it-IT" dirty="0" smtClean="0"/>
                <a:t>immunitario </a:t>
              </a:r>
              <a:r>
                <a:rPr lang="it-IT" dirty="0"/>
                <a:t>vengono ‘educate’ </a:t>
              </a:r>
              <a:r>
                <a:rPr lang="it-IT" dirty="0" smtClean="0"/>
                <a:t>a </a:t>
              </a:r>
            </a:p>
            <a:p>
              <a:pPr algn="just"/>
              <a:r>
                <a:rPr lang="it-IT" dirty="0" smtClean="0"/>
                <a:t>riconoscere </a:t>
              </a:r>
              <a:r>
                <a:rPr lang="it-IT" dirty="0" smtClean="0"/>
                <a:t>gli agenti </a:t>
              </a:r>
              <a:r>
                <a:rPr lang="it-IT" dirty="0"/>
                <a:t>esterni quali batteri, </a:t>
              </a:r>
              <a:r>
                <a:rPr lang="it-IT" dirty="0" smtClean="0"/>
                <a:t>virus </a:t>
              </a:r>
              <a:endParaRPr lang="it-IT" dirty="0"/>
            </a:p>
            <a:p>
              <a:pPr algn="just"/>
              <a:endParaRPr lang="it-IT" dirty="0"/>
            </a:p>
            <a:p>
              <a:pPr algn="just"/>
              <a:r>
                <a:rPr lang="it-IT" dirty="0"/>
                <a:t>Vengono perciò selezionate le cellule ossia </a:t>
              </a:r>
              <a:r>
                <a:rPr lang="it-IT" dirty="0" smtClean="0"/>
                <a:t>i linfociti </a:t>
              </a:r>
              <a:r>
                <a:rPr lang="it-IT" dirty="0"/>
                <a:t>che li elimineranno in futuro</a:t>
              </a:r>
            </a:p>
            <a:p>
              <a:pPr algn="just"/>
              <a:endParaRPr lang="it-IT" dirty="0"/>
            </a:p>
            <a:p>
              <a:pPr algn="just"/>
              <a:r>
                <a:rPr lang="it-IT" dirty="0"/>
                <a:t>Al contrario sono eliminati i linfociti che potrebbero essere dannosi nel corso della vita in quanto possono riconoscere le nostre stesse </a:t>
              </a:r>
              <a:r>
                <a:rPr lang="it-IT" dirty="0" smtClean="0"/>
                <a:t>cellule</a:t>
              </a:r>
            </a:p>
            <a:p>
              <a:pPr algn="just"/>
              <a:endParaRPr lang="it-IT" dirty="0"/>
            </a:p>
            <a:p>
              <a:pPr algn="just"/>
              <a:r>
                <a:rPr lang="it-IT" dirty="0" smtClean="0"/>
                <a:t>Si tratta di un sistema complesso di riconoscimento ma anche imperfetto perché alcune cellule reattive contro il ‘self’ migreranno erroneamente nel sangue periferico come ‘mine vaganti’………….</a:t>
              </a:r>
              <a:endParaRPr lang="it-IT" dirty="0"/>
            </a:p>
            <a:p>
              <a:pPr algn="just"/>
              <a:r>
                <a:rPr lang="it-IT" dirty="0"/>
                <a:t> </a:t>
              </a: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180465" y="666072"/>
              <a:ext cx="5326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/>
                <a:t> </a:t>
              </a:r>
              <a:r>
                <a:rPr lang="it-IT" sz="2400" dirty="0" smtClean="0"/>
                <a:t>    </a:t>
              </a:r>
              <a:r>
                <a:rPr lang="it-IT" sz="2400" b="1" dirty="0" smtClean="0">
                  <a:solidFill>
                    <a:srgbClr val="FFFF00"/>
                  </a:solidFill>
                </a:rPr>
                <a:t>TOLLERANZA IMMUNOLOGICA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pic>
          <p:nvPicPr>
            <p:cNvPr id="51202" name="Picture 2" descr="https://www.focus.it/site_stored/imgs/0001/013/2002628225841_10.630x360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571" y="435064"/>
              <a:ext cx="2913097" cy="1942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e 3"/>
          <p:cNvSpPr/>
          <p:nvPr/>
        </p:nvSpPr>
        <p:spPr bwMode="auto">
          <a:xfrm>
            <a:off x="7386087" y="751026"/>
            <a:ext cx="655982" cy="3767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887855" y="1922888"/>
            <a:ext cx="4956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 smtClean="0">
                <a:solidFill>
                  <a:schemeClr val="bg2"/>
                </a:solidFill>
              </a:rPr>
              <a:t>google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 Box 1032"/>
          <p:cNvSpPr txBox="1">
            <a:spLocks noChangeArrowheads="1"/>
          </p:cNvSpPr>
          <p:nvPr/>
        </p:nvSpPr>
        <p:spPr bwMode="auto">
          <a:xfrm>
            <a:off x="1298575" y="4114028"/>
            <a:ext cx="1797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000" b="1">
                <a:solidFill>
                  <a:srgbClr val="66FF33"/>
                </a:solidFill>
              </a:rPr>
              <a:t> </a:t>
            </a:r>
          </a:p>
          <a:p>
            <a:pPr algn="ctr"/>
            <a:endParaRPr lang="it-IT" altLang="it-IT" sz="2000" b="1">
              <a:solidFill>
                <a:srgbClr val="66FF33"/>
              </a:solidFill>
            </a:endParaRPr>
          </a:p>
        </p:txBody>
      </p:sp>
      <p:sp>
        <p:nvSpPr>
          <p:cNvPr id="209933" name="Text Box 1037"/>
          <p:cNvSpPr txBox="1">
            <a:spLocks noChangeArrowheads="1"/>
          </p:cNvSpPr>
          <p:nvPr/>
        </p:nvSpPr>
        <p:spPr bwMode="auto">
          <a:xfrm>
            <a:off x="0" y="4764058"/>
            <a:ext cx="3815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 </a:t>
            </a:r>
            <a:endParaRPr lang="it-IT" sz="2000" b="1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5715000" cy="457200"/>
          </a:xfrm>
        </p:spPr>
        <p:txBody>
          <a:bodyPr/>
          <a:lstStyle/>
          <a:p>
            <a:pPr>
              <a:defRPr/>
            </a:pPr>
            <a:r>
              <a:rPr lang="it-IT" b="1" dirty="0"/>
              <a:t>                                                           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0" y="92668"/>
            <a:ext cx="9005034" cy="6484279"/>
            <a:chOff x="0" y="92668"/>
            <a:chExt cx="9005034" cy="6484279"/>
          </a:xfrm>
        </p:grpSpPr>
        <p:pic>
          <p:nvPicPr>
            <p:cNvPr id="1027" name="Picture 1026" descr=" 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1568" y="92668"/>
              <a:ext cx="2183466" cy="318386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9924" name="Text Box 1028"/>
            <p:cNvSpPr txBox="1">
              <a:spLocks noChangeArrowheads="1"/>
            </p:cNvSpPr>
            <p:nvPr/>
          </p:nvSpPr>
          <p:spPr bwMode="auto">
            <a:xfrm>
              <a:off x="191589" y="594866"/>
              <a:ext cx="6106717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endPara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just">
                <a:defRPr/>
              </a:pPr>
              <a:endParaRPr lang="it-IT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just">
                <a:defRPr/>
              </a:pPr>
              <a:r>
                <a:rPr lang="it-IT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Le cellule del sistema immunitario esercitano una</a:t>
              </a:r>
            </a:p>
            <a:p>
              <a:pPr algn="just">
                <a:defRPr/>
              </a:pPr>
              <a:r>
                <a:rPr lang="it-IT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r</a:t>
              </a:r>
              <a:r>
                <a:rPr lang="it-IT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isposta aberrante contro le proteine dell’ isola pancreatica</a:t>
              </a:r>
            </a:p>
            <a:p>
              <a:pPr algn="just">
                <a:defRPr/>
              </a:pPr>
              <a:endParaRPr lang="it-I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  <a:p>
              <a:pPr algn="just">
                <a:defRPr/>
              </a:pPr>
              <a:r>
                <a:rPr lang="it-IT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Le cellule </a:t>
              </a:r>
              <a:r>
                <a:rPr lang="el-GR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β</a:t>
              </a:r>
              <a:r>
                <a:rPr lang="it-IT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 nell’ isola pancreatica che producono insulina sono distrutte in individui geneticamente predisposti da linfociti T </a:t>
              </a:r>
              <a:r>
                <a:rPr lang="it-IT" sz="16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autoreattivi</a:t>
              </a:r>
              <a:endParaRPr lang="it-I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graphicFrame>
          <p:nvGraphicFramePr>
            <p:cNvPr id="1026" name="Object 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4757937"/>
                </p:ext>
              </p:extLst>
            </p:nvPr>
          </p:nvGraphicFramePr>
          <p:xfrm>
            <a:off x="331038" y="3514900"/>
            <a:ext cx="1811338" cy="981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2" name="CorelPhotoPaint.Image.11" r:id="rId5" imgW="591113" imgH="255967" progId="">
                    <p:embed/>
                  </p:oleObj>
                </mc:Choice>
                <mc:Fallback>
                  <p:oleObj name="CorelPhotoPaint.Image.11" r:id="rId5" imgW="591113" imgH="255967" progId="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038" y="3514900"/>
                          <a:ext cx="1811338" cy="981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927" name="Text Box 1031"/>
            <p:cNvSpPr txBox="1">
              <a:spLocks noChangeArrowheads="1"/>
            </p:cNvSpPr>
            <p:nvPr/>
          </p:nvSpPr>
          <p:spPr bwMode="auto">
            <a:xfrm>
              <a:off x="524653" y="3046762"/>
              <a:ext cx="71205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 b="1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geni</a:t>
              </a:r>
              <a:endParaRPr lang="it-IT" sz="20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pic>
          <p:nvPicPr>
            <p:cNvPr id="1031" name="Picture 1033" descr="Bitmap in Grafica1"/>
            <p:cNvPicPr>
              <a:picLocks noChangeAspect="1" noChangeArrowheads="1"/>
            </p:cNvPicPr>
            <p:nvPr/>
          </p:nvPicPr>
          <p:blipFill>
            <a:blip r:embed="rId7" cstate="print">
              <a:lum bright="6000"/>
            </a:blip>
            <a:srcRect l="5194" t="4347" r="8705" b="8131"/>
            <a:stretch>
              <a:fillRect/>
            </a:stretch>
          </p:blipFill>
          <p:spPr bwMode="auto">
            <a:xfrm>
              <a:off x="1482700" y="4671240"/>
              <a:ext cx="917575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1034" descr="Bitmap in Grafica1"/>
            <p:cNvPicPr>
              <a:picLocks noChangeAspect="1" noChangeArrowheads="1"/>
            </p:cNvPicPr>
            <p:nvPr/>
          </p:nvPicPr>
          <p:blipFill>
            <a:blip r:embed="rId7" cstate="print">
              <a:lum bright="6000"/>
            </a:blip>
            <a:srcRect l="5194" t="4347" r="8705" b="8131"/>
            <a:stretch>
              <a:fillRect/>
            </a:stretch>
          </p:blipFill>
          <p:spPr bwMode="auto">
            <a:xfrm>
              <a:off x="581343" y="4848638"/>
              <a:ext cx="917575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3" name="Text Box 1035"/>
            <p:cNvSpPr txBox="1">
              <a:spLocks noChangeArrowheads="1"/>
            </p:cNvSpPr>
            <p:nvPr/>
          </p:nvSpPr>
          <p:spPr bwMode="auto">
            <a:xfrm>
              <a:off x="880680" y="5729298"/>
              <a:ext cx="164235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altLang="it-IT" sz="2000" b="1" dirty="0">
                  <a:solidFill>
                    <a:srgbClr val="FAAA40"/>
                  </a:solidFill>
                </a:rPr>
                <a:t>  </a:t>
              </a:r>
              <a:r>
                <a:rPr lang="it-IT" altLang="it-IT" sz="2000" b="1" dirty="0" smtClean="0">
                  <a:solidFill>
                    <a:srgbClr val="FAAA40"/>
                  </a:solidFill>
                </a:rPr>
                <a:t>ambiente</a:t>
              </a:r>
              <a:endParaRPr lang="it-IT" altLang="it-IT" sz="2000" b="1" dirty="0">
                <a:solidFill>
                  <a:srgbClr val="FAAA40"/>
                </a:solidFill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0" y="426720"/>
              <a:ext cx="6371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FF00"/>
                  </a:solidFill>
                </a:rPr>
                <a:t>    DIABETE DI TIPO </a:t>
              </a:r>
              <a:r>
                <a:rPr lang="it-IT" b="1" dirty="0" smtClean="0">
                  <a:solidFill>
                    <a:srgbClr val="FFFF00"/>
                  </a:solidFill>
                </a:rPr>
                <a:t>1:  </a:t>
              </a:r>
              <a:r>
                <a:rPr lang="it-IT" b="1" dirty="0" smtClean="0">
                  <a:solidFill>
                    <a:srgbClr val="FFFF00"/>
                  </a:solidFill>
                </a:rPr>
                <a:t>‘MALATTIA AUTOIMMUNE’</a:t>
              </a:r>
            </a:p>
          </p:txBody>
        </p:sp>
        <p:pic>
          <p:nvPicPr>
            <p:cNvPr id="16" name="Picture 7" descr="http://www.nlm.nih.gov/medlineplus/ency/images/ency/fullsize/8883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275" y="2637694"/>
              <a:ext cx="2149861" cy="185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http://www.scienceinschool.org/repository/images/diabetes_pancreas_larg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45510" y="3400642"/>
              <a:ext cx="4203471" cy="2190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asellaDiTesto 8"/>
            <p:cNvSpPr txBox="1"/>
            <p:nvPr/>
          </p:nvSpPr>
          <p:spPr>
            <a:xfrm>
              <a:off x="2400275" y="5745950"/>
              <a:ext cx="45371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b="1" dirty="0" smtClean="0"/>
                <a:t>Auto ‘anticorpi’ sono presenti </a:t>
              </a:r>
            </a:p>
            <a:p>
              <a:pPr algn="just"/>
              <a:r>
                <a:rPr lang="it-IT" sz="1600" b="1" dirty="0"/>
                <a:t>i</a:t>
              </a:r>
              <a:r>
                <a:rPr lang="it-IT" sz="1600" b="1" dirty="0" smtClean="0"/>
                <a:t>n circolo alla diagnosi e nel</a:t>
              </a:r>
            </a:p>
            <a:p>
              <a:pPr algn="just"/>
              <a:r>
                <a:rPr lang="it-IT" sz="1600" b="1" dirty="0" smtClean="0"/>
                <a:t>periodo prediabetico</a:t>
              </a:r>
              <a:endParaRPr lang="en-US" sz="1600" b="1" dirty="0"/>
            </a:p>
          </p:txBody>
        </p:sp>
      </p:grpSp>
      <p:sp>
        <p:nvSpPr>
          <p:cNvPr id="3" name="Ovale 2"/>
          <p:cNvSpPr/>
          <p:nvPr/>
        </p:nvSpPr>
        <p:spPr bwMode="auto">
          <a:xfrm>
            <a:off x="5626100" y="3481188"/>
            <a:ext cx="371094" cy="4602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317166" y="149536"/>
            <a:ext cx="8826834" cy="6592640"/>
            <a:chOff x="317166" y="149536"/>
            <a:chExt cx="8826834" cy="659264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748" y="232408"/>
              <a:ext cx="2737212" cy="390198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6577" y="734311"/>
              <a:ext cx="3858019" cy="2768916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3297528" y="149536"/>
              <a:ext cx="58464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1974: </a:t>
              </a:r>
              <a:r>
                <a:rPr lang="en-US" sz="1600" b="1" dirty="0" err="1" smtClean="0"/>
                <a:t>scoperta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degli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anticorpi</a:t>
              </a:r>
              <a:r>
                <a:rPr lang="en-US" sz="1600" b="1" dirty="0" smtClean="0"/>
                <a:t> anti-</a:t>
              </a:r>
              <a:r>
                <a:rPr lang="en-US" sz="1600" b="1" dirty="0" err="1" smtClean="0"/>
                <a:t>isola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pancreatica</a:t>
              </a:r>
              <a:r>
                <a:rPr lang="en-US" sz="1600" b="1" dirty="0" smtClean="0"/>
                <a:t>  (ICA)</a:t>
              </a:r>
            </a:p>
            <a:p>
              <a:r>
                <a:rPr lang="it-IT" sz="1600" b="1" dirty="0"/>
                <a:t> </a:t>
              </a:r>
              <a:r>
                <a:rPr lang="it-IT" sz="1600" b="1" dirty="0" smtClean="0"/>
                <a:t>                          </a:t>
              </a:r>
              <a:r>
                <a:rPr lang="it-IT" sz="1600" i="1" dirty="0" smtClean="0"/>
                <a:t>G.F. Bottazzo &amp; D. </a:t>
              </a:r>
              <a:r>
                <a:rPr lang="it-IT" sz="1600" i="1" dirty="0" err="1" smtClean="0"/>
                <a:t>Doniach</a:t>
              </a:r>
              <a:endParaRPr lang="en-US" sz="1600" i="1" dirty="0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862148" y="4134391"/>
              <a:ext cx="1478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Debora </a:t>
              </a:r>
              <a:r>
                <a:rPr lang="it-IT" sz="1400" dirty="0" err="1" smtClean="0"/>
                <a:t>Doniach</a:t>
              </a:r>
              <a:endParaRPr lang="en-US" sz="1400" dirty="0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0752" y="3596640"/>
              <a:ext cx="5129671" cy="3145536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317166" y="4969353"/>
              <a:ext cx="3235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smtClean="0"/>
                <a:t>25° anniversario</a:t>
              </a:r>
            </a:p>
            <a:p>
              <a:r>
                <a:rPr lang="it-IT" i="1" dirty="0" smtClean="0"/>
                <a:t>della scoperta degli ICA</a:t>
              </a:r>
            </a:p>
            <a:p>
              <a:r>
                <a:rPr lang="it-IT" i="1" dirty="0" smtClean="0"/>
                <a:t>Venezia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7736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71450" y="127000"/>
            <a:ext cx="8502650" cy="6602413"/>
            <a:chOff x="171450" y="127000"/>
            <a:chExt cx="8502650" cy="6602413"/>
          </a:xfrm>
        </p:grpSpPr>
        <p:pic>
          <p:nvPicPr>
            <p:cNvPr id="43012" name="Picture 4" descr="nuovo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0" y="138113"/>
              <a:ext cx="4354513" cy="270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13" name="Picture 5" descr="nuovo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700" y="127000"/>
              <a:ext cx="3708400" cy="6602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14" name="Text Box 6"/>
            <p:cNvSpPr txBox="1">
              <a:spLocks noChangeArrowheads="1"/>
            </p:cNvSpPr>
            <p:nvPr/>
          </p:nvSpPr>
          <p:spPr bwMode="auto">
            <a:xfrm>
              <a:off x="458788" y="3392488"/>
              <a:ext cx="4146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en-US" sz="1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Studi epidemiologici nei gemelli identici</a:t>
              </a:r>
            </a:p>
          </p:txBody>
        </p:sp>
        <p:pic>
          <p:nvPicPr>
            <p:cNvPr id="56322" name="Picture 2" descr="Immagine correlata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63" y="4305300"/>
              <a:ext cx="1676400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1530827" y="6125392"/>
              <a:ext cx="2002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i="1" dirty="0" smtClean="0"/>
                <a:t>RDG Leslie, QMW </a:t>
              </a:r>
              <a:r>
                <a:rPr lang="it-IT" sz="1200" i="1" dirty="0" err="1" smtClean="0"/>
                <a:t>London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74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ggio">
  <a:themeElements>
    <a:clrScheme name="Raggio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Ragg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Raggio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Raggio">
  <a:themeElements>
    <a:clrScheme name="Raggio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Ragg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Raggio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Raggio">
  <a:themeElements>
    <a:clrScheme name="Raggio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Ragg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Raggio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Raggio">
  <a:themeElements>
    <a:clrScheme name="Raggio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Ragg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Raggio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3_Raggio">
  <a:themeElements>
    <a:clrScheme name="Raggio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Ragg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Raggio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ggi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4947</TotalTime>
  <Words>1407</Words>
  <Application>Microsoft Office PowerPoint</Application>
  <PresentationFormat>Presentazione su schermo (4:3)</PresentationFormat>
  <Paragraphs>313</Paragraphs>
  <Slides>24</Slides>
  <Notes>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24</vt:i4>
      </vt:variant>
    </vt:vector>
  </HeadingPairs>
  <TitlesOfParts>
    <vt:vector size="37" baseType="lpstr">
      <vt:lpstr>Arial</vt:lpstr>
      <vt:lpstr>Calibri</vt:lpstr>
      <vt:lpstr>Franklin Gothic Demi Cond</vt:lpstr>
      <vt:lpstr>Times New Roman</vt:lpstr>
      <vt:lpstr>Wingdings</vt:lpstr>
      <vt:lpstr>Raggio</vt:lpstr>
      <vt:lpstr>1_Raggio</vt:lpstr>
      <vt:lpstr>4_Raggio</vt:lpstr>
      <vt:lpstr>8_Raggio</vt:lpstr>
      <vt:lpstr>33_Raggio</vt:lpstr>
      <vt:lpstr>CorelPhotoPaint.Image.11</vt:lpstr>
      <vt:lpstr>Image</vt:lpstr>
      <vt:lpstr>Grafico di Microsoft Excel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IMMUNOTERAPIA PERSONALIZZATA DEL DIABETE DI TIPO 1</vt:lpstr>
      <vt:lpstr>Presentazione standard di PowerPoint</vt:lpstr>
      <vt:lpstr>Presentazione standard di PowerPoint</vt:lpstr>
      <vt:lpstr>Presentazione standard di PowerPoint</vt:lpstr>
      <vt:lpstr>Grazie per la vostra attenzione…….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Fierabracci Alessandra</dc:creator>
  <cp:lastModifiedBy>Fierabracci Alessandra</cp:lastModifiedBy>
  <cp:revision>585</cp:revision>
  <cp:lastPrinted>2022-04-27T12:34:57Z</cp:lastPrinted>
  <dcterms:created xsi:type="dcterms:W3CDTF">2015-05-11T08:57:04Z</dcterms:created>
  <dcterms:modified xsi:type="dcterms:W3CDTF">2022-05-02T13:19:55Z</dcterms:modified>
</cp:coreProperties>
</file>