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jpeg" ContentType="image/jpeg"/>
  <Override PartName="/ppt/notesSlides/notesSlide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0" name="Shape 80"/>
          <p:cNvSpPr/>
          <p:nvPr>
            <p:ph type="sldImg"/>
          </p:nvPr>
        </p:nvSpPr>
        <p:spPr>
          <a:xfrm>
            <a:off x="1143000" y="685800"/>
            <a:ext cx="4572000" cy="3429000"/>
          </a:xfrm>
          <a:prstGeom prst="rect">
            <a:avLst/>
          </a:prstGeom>
        </p:spPr>
        <p:txBody>
          <a:bodyPr/>
          <a:lstStyle/>
          <a:p>
            <a:pPr/>
          </a:p>
        </p:txBody>
      </p:sp>
      <p:sp>
        <p:nvSpPr>
          <p:cNvPr id="81" name="Shape 8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Shape 85"/>
          <p:cNvSpPr/>
          <p:nvPr>
            <p:ph type="sldImg"/>
          </p:nvPr>
        </p:nvSpPr>
        <p:spPr>
          <a:prstGeom prst="rect">
            <a:avLst/>
          </a:prstGeom>
        </p:spPr>
        <p:txBody>
          <a:bodyPr/>
          <a:lstStyle/>
          <a:p>
            <a:pPr/>
          </a:p>
        </p:txBody>
      </p:sp>
      <p:sp>
        <p:nvSpPr>
          <p:cNvPr id="86" name="Shape 86"/>
          <p:cNvSpPr/>
          <p:nvPr>
            <p:ph type="body" sz="quarter" idx="1"/>
          </p:nvPr>
        </p:nvSpPr>
        <p:spPr>
          <a:prstGeom prst="rect">
            <a:avLst/>
          </a:prstGeom>
        </p:spPr>
        <p:txBody>
          <a:bodyPr/>
          <a:lstStyle/>
          <a:p>
            <a:pPr/>
            <a:r>
              <a:t>Ringrazio gli organizzatori per l’opportunità di poter condividere con voi le nuove linee guida sull’utilizzo dei farmaci innovativi per il diabete di tipo 2</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a:p>
        </p:txBody>
      </p:sp>
      <p:sp>
        <p:nvSpPr>
          <p:cNvPr id="103" name="Shape 103"/>
          <p:cNvSpPr/>
          <p:nvPr>
            <p:ph type="body" sz="quarter" idx="1"/>
          </p:nvPr>
        </p:nvSpPr>
        <p:spPr>
          <a:prstGeom prst="rect">
            <a:avLst/>
          </a:prstGeom>
        </p:spPr>
        <p:txBody>
          <a:bodyPr/>
          <a:lstStyle/>
          <a:p>
            <a:pPr/>
            <a:r>
              <a:t>FPG alterata glicemia a digiuno (tra 100 e 125 mg/dL)</a:t>
            </a:r>
          </a:p>
          <a:p>
            <a:pPr/>
            <a:r>
              <a:t>IGT ridotta tolleranza glucidica (OGTT alla 2° ora tra 140 e 199)</a:t>
            </a:r>
          </a:p>
          <a:p>
            <a:pPr/>
          </a:p>
          <a:p>
            <a:pPr/>
            <a:r>
              <a:t>Sindrome metabolica: insieme di fattori</a:t>
            </a:r>
          </a:p>
          <a:p>
            <a:pPr/>
          </a:p>
          <a:p>
            <a:pPr/>
            <a:r>
              <a:t>BMI rapporto tra peso e altezza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a:r>
              <a:t>Il LGP 1 è un ormone prodotto dall’intestino che stimola la secrezione di insulina e inibisce la secrezione di glucagone da parte del pancreas. Il suo rilascio avviene dopo il pasto, entrando quindi in azione solamente quando la glicemia sale per effetto dei carboidrati introdotti col cibo. Per questo motivo non causano ipoglicemia.</a:t>
            </a:r>
          </a:p>
          <a:p>
            <a:pPr/>
          </a:p>
          <a:p>
            <a:pPr/>
            <a:r>
              <a:t>Dopo il suo rilascio il GLP-1 viene rapidamente degradato pertanto il suo impiego a scopo terapeutico non è praticabile se non con una infusione continua.</a:t>
            </a:r>
          </a:p>
          <a:p>
            <a:pPr/>
          </a:p>
          <a:p>
            <a:pPr/>
            <a:r>
              <a:t>Per ovviare al problema della rapida degradazione del GLP-1 sono stati sviluppati degli analoghi, definiti più correttamente “agonisti del recettore del GLP-1”, con struttura più o meno simile al GLP-1, che resistono all’azione di degradazione esercitata dalla DPP-4 e che a volte sono legati a molecole che ne rallentano l’assorbimento sottocutanea.</a:t>
            </a:r>
          </a:p>
          <a:p>
            <a:pPr/>
          </a:p>
          <a:p>
            <a:pPr/>
            <a:r>
              <a:t>Questi farmaci vengono utilizzati in forma iniettiva, quelli più moderni in somministrazione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p>
            <a:pPr marL="174982" indent="-174982">
              <a:spcBef>
                <a:spcPts val="0"/>
              </a:spcBef>
              <a:buSzPct val="100000"/>
              <a:buFont typeface="Arial"/>
              <a:buChar char="•"/>
            </a:pPr>
            <a:r>
              <a:t>GLP-1RAs improve </a:t>
            </a:r>
            <a:r>
              <a:t>β</a:t>
            </a:r>
            <a:r>
              <a:t>-cell function and maintain durability of glycaemic control, reduce human glucose production in the liver, reduce glucagon secretion from </a:t>
            </a:r>
            <a:r>
              <a:t>α</a:t>
            </a:r>
            <a:r>
              <a:t>-cells, replace deficient GLP-1 response in the gut, and reduce appetite and accelerate weight loss by influencing the function of the brain</a:t>
            </a:r>
            <a:r>
              <a:rPr baseline="30000"/>
              <a:t>1,2</a:t>
            </a:r>
            <a:endParaRPr baseline="30000"/>
          </a:p>
          <a:p>
            <a:pPr marL="174982" indent="-174982">
              <a:spcBef>
                <a:spcPts val="0"/>
              </a:spcBef>
              <a:buSzPct val="100000"/>
              <a:buFont typeface="Arial"/>
              <a:buChar char="•"/>
            </a:pPr>
            <a:r>
              <a:t>Overall, GLP-1RAs have introduced new therapeutic approaches to the treatment of T2D</a:t>
            </a:r>
            <a:r>
              <a:rPr baseline="30000"/>
              <a:t>1</a:t>
            </a:r>
            <a:endParaRPr baseline="30000"/>
          </a:p>
          <a:p>
            <a:pPr marL="174982" indent="-174982">
              <a:spcBef>
                <a:spcPts val="0"/>
              </a:spcBef>
              <a:buSzPct val="100000"/>
              <a:buFont typeface="Arial"/>
              <a:buChar char="•"/>
              <a:defRPr baseline="30000"/>
            </a:pPr>
          </a:p>
          <a:p>
            <a:pPr>
              <a:spcBef>
                <a:spcPts val="0"/>
              </a:spcBef>
              <a:buSzPct val="100000"/>
              <a:buFont typeface="Arial"/>
              <a:buChar char="​"/>
            </a:pPr>
          </a:p>
          <a:p>
            <a:pPr defTabSz="933237">
              <a:spcBef>
                <a:spcPts val="0"/>
              </a:spcBef>
              <a:buSzPct val="100000"/>
              <a:buFont typeface="Arial"/>
              <a:buChar char="​"/>
            </a:pPr>
            <a:r>
              <a:t>GLP-1RA, glucagon-like peptide-1 receptor agonist</a:t>
            </a:r>
          </a:p>
          <a:p>
            <a:pPr defTabSz="933237">
              <a:spcBef>
                <a:spcPts val="0"/>
              </a:spcBef>
              <a:buSzPct val="100000"/>
              <a:buFont typeface="Arial"/>
              <a:buChar char="​"/>
            </a:pPr>
            <a:r>
              <a:t>1. DeFronzo RA. </a:t>
            </a:r>
            <a:r>
              <a:rPr i="1"/>
              <a:t>Diabetes</a:t>
            </a:r>
            <a:r>
              <a:t>. 2009;58:773–795.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Shape 420"/>
          <p:cNvSpPr/>
          <p:nvPr>
            <p:ph type="sldImg"/>
          </p:nvPr>
        </p:nvSpPr>
        <p:spPr>
          <a:prstGeom prst="rect">
            <a:avLst/>
          </a:prstGeom>
        </p:spPr>
        <p:txBody>
          <a:bodyPr/>
          <a:lstStyle/>
          <a:p>
            <a:pPr/>
          </a:p>
        </p:txBody>
      </p:sp>
      <p:sp>
        <p:nvSpPr>
          <p:cNvPr id="421" name="Shape 421"/>
          <p:cNvSpPr/>
          <p:nvPr>
            <p:ph type="body" sz="quarter" idx="1"/>
          </p:nvPr>
        </p:nvSpPr>
        <p:spPr>
          <a:prstGeom prst="rect">
            <a:avLst/>
          </a:prstGeom>
        </p:spPr>
        <p:txBody>
          <a:bodyPr/>
          <a:lstStyle>
            <a:lvl1pPr>
              <a:spcBef>
                <a:spcPts val="0"/>
              </a:spcBef>
              <a:defRPr b="1" i="1"/>
            </a:lvl1pPr>
          </a:lstStyle>
          <a:p>
            <a:pPr/>
            <a:r>
              <a:t>With the modifiable risk factors for ASCVD in mind, this diagram illustrates the key rationale points for using GLP-1 RA agents for the treatment of T2D: GLP-1 RA improve most of the modifiable risk factors for ASCVD, and therefore have the potential to reduce progression.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Shape 458"/>
          <p:cNvSpPr/>
          <p:nvPr>
            <p:ph type="sldImg"/>
          </p:nvPr>
        </p:nvSpPr>
        <p:spPr>
          <a:prstGeom prst="rect">
            <a:avLst/>
          </a:prstGeom>
        </p:spPr>
        <p:txBody>
          <a:bodyPr/>
          <a:lstStyle/>
          <a:p>
            <a:pPr/>
          </a:p>
        </p:txBody>
      </p:sp>
      <p:sp>
        <p:nvSpPr>
          <p:cNvPr id="459" name="Shape 459"/>
          <p:cNvSpPr/>
          <p:nvPr>
            <p:ph type="body" sz="quarter" idx="1"/>
          </p:nvPr>
        </p:nvSpPr>
        <p:spPr>
          <a:prstGeom prst="rect">
            <a:avLst/>
          </a:prstGeom>
        </p:spPr>
        <p:txBody>
          <a:bodyPr/>
          <a:lstStyle/>
          <a:p>
            <a:pPr marL="171450" indent="-171450">
              <a:spcBef>
                <a:spcPts val="0"/>
              </a:spcBef>
              <a:buSzPct val="100000"/>
              <a:buChar char="•"/>
            </a:pPr>
            <a:r>
              <a:t>The kidneys play an essential role in maintenance and regulation of glucose homeostasis</a:t>
            </a:r>
          </a:p>
          <a:p>
            <a:pPr marL="171450" indent="-171450">
              <a:spcBef>
                <a:spcPts val="0"/>
              </a:spcBef>
              <a:buSzPct val="100000"/>
              <a:buChar char="•"/>
            </a:pPr>
            <a:r>
              <a:t>About 180 g of glucose is filtered from plasma by the renal corpuscles. Normally, virtually all of the filtered glucose is reabsorbed into blood by the proximal convoluted tubules mediated by an active process in the brush border membrane of the tubular epithelium and a facilitated process in the basolaterial membrane</a:t>
            </a:r>
            <a:r>
              <a:rPr baseline="30000"/>
              <a:t>1</a:t>
            </a:r>
            <a:r>
              <a:t> </a:t>
            </a:r>
          </a:p>
          <a:p>
            <a:pPr marL="171450" indent="-171450">
              <a:spcBef>
                <a:spcPts val="0"/>
              </a:spcBef>
              <a:buSzPct val="100000"/>
              <a:buChar char="•"/>
            </a:pPr>
            <a:r>
              <a:t>SGLT2 is responsible for reabsorbing up to 90% (animal data) of the glucose filtered at the glomerulus</a:t>
            </a:r>
            <a:r>
              <a:rPr baseline="30000"/>
              <a:t>1,2</a:t>
            </a:r>
            <a:endParaRPr baseline="30000"/>
          </a:p>
          <a:p>
            <a:pPr marL="171450" indent="-171450">
              <a:spcBef>
                <a:spcPts val="0"/>
              </a:spcBef>
              <a:buSzPct val="100000"/>
              <a:buChar char="•"/>
            </a:pPr>
            <a:r>
              <a:t>The remaining 10% (animal data) is reabsorbed by SGLT1 that is expressed on the luminal (brush border) surface of cells of the S3 segment of the proximal tubule</a:t>
            </a:r>
            <a:r>
              <a:rPr baseline="30000"/>
              <a:t>1,2</a:t>
            </a:r>
            <a:endParaRPr baseline="30000"/>
          </a:p>
          <a:p>
            <a:pPr marL="171450" indent="-171450">
              <a:spcBef>
                <a:spcPts val="0"/>
              </a:spcBef>
              <a:buSzPct val="100000"/>
              <a:buChar char="•"/>
            </a:pPr>
            <a:endParaRPr baseline="30000"/>
          </a:p>
          <a:p>
            <a:pPr marL="171450" indent="-171450">
              <a:spcBef>
                <a:spcPts val="0"/>
              </a:spcBef>
              <a:defRPr b="1"/>
            </a:pPr>
            <a:r>
              <a:t>References:</a:t>
            </a:r>
          </a:p>
          <a:p>
            <a:pPr marL="171450" indent="-171450">
              <a:spcBef>
                <a:spcPts val="0"/>
              </a:spcBef>
              <a:buSzPct val="100000"/>
              <a:buAutoNum type="arabicPeriod" startAt="1"/>
            </a:pPr>
            <a:r>
              <a:t>Wright EM. </a:t>
            </a:r>
            <a:r>
              <a:rPr i="1"/>
              <a:t>Am J Physiol Renal Physiol </a:t>
            </a:r>
            <a:r>
              <a:t>2001;280:F10–8.</a:t>
            </a:r>
          </a:p>
          <a:p>
            <a:pPr marL="171450" indent="-171450">
              <a:spcBef>
                <a:spcPts val="0"/>
              </a:spcBef>
              <a:buSzPct val="100000"/>
              <a:buAutoNum type="arabicPeriod" startAt="1"/>
            </a:pPr>
            <a:r>
              <a:t>Lee YJ, et al. </a:t>
            </a:r>
            <a:r>
              <a:rPr i="1"/>
              <a:t>Kidney Int Suppl </a:t>
            </a:r>
            <a:r>
              <a:t>2007;106:S27–35.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Shape 492"/>
          <p:cNvSpPr/>
          <p:nvPr>
            <p:ph type="sldImg"/>
          </p:nvPr>
        </p:nvSpPr>
        <p:spPr>
          <a:prstGeom prst="rect">
            <a:avLst/>
          </a:prstGeom>
        </p:spPr>
        <p:txBody>
          <a:bodyPr/>
          <a:lstStyle/>
          <a:p>
            <a:pPr/>
          </a:p>
        </p:txBody>
      </p:sp>
      <p:sp>
        <p:nvSpPr>
          <p:cNvPr id="493" name="Shape 493"/>
          <p:cNvSpPr/>
          <p:nvPr>
            <p:ph type="body" sz="quarter" idx="1"/>
          </p:nvPr>
        </p:nvSpPr>
        <p:spPr>
          <a:prstGeom prst="rect">
            <a:avLst/>
          </a:prstGeom>
        </p:spPr>
        <p:txBody>
          <a:bodyPr/>
          <a:lstStyle/>
          <a:p>
            <a:pPr marL="171450" indent="-171450">
              <a:spcBef>
                <a:spcPts val="0"/>
              </a:spcBef>
              <a:buSzPct val="100000"/>
              <a:buChar char="•"/>
            </a:pPr>
            <a:r>
              <a:t>SGLT2 inhibition reduces glucose reabsorption, resulting in the excretion of excess glucose in the urine</a:t>
            </a:r>
            <a:endParaRPr baseline="30000"/>
          </a:p>
          <a:p>
            <a:pPr marL="171450" indent="-171450">
              <a:spcBef>
                <a:spcPts val="0"/>
              </a:spcBef>
              <a:defRPr baseline="30000"/>
            </a:pPr>
          </a:p>
          <a:p>
            <a:pPr marL="171450" indent="-171450">
              <a:spcBef>
                <a:spcPts val="0"/>
              </a:spcBef>
              <a:defRPr b="1"/>
            </a:pPr>
            <a:r>
              <a:t>Reference:</a:t>
            </a:r>
          </a:p>
          <a:p>
            <a:pPr marL="171450" indent="-171450">
              <a:spcBef>
                <a:spcPts val="0"/>
              </a:spcBef>
            </a:pPr>
            <a:r>
              <a:t>Han S. </a:t>
            </a:r>
            <a:r>
              <a:rPr i="1"/>
              <a:t>Diabetes</a:t>
            </a:r>
            <a:r>
              <a:t> 2008;57:1723–9.</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efault">
    <p:spTree>
      <p:nvGrpSpPr>
        <p:cNvPr id="1" name=""/>
        <p:cNvGrpSpPr/>
        <p:nvPr/>
      </p:nvGrpSpPr>
      <p:grpSpPr>
        <a:xfrm>
          <a:off x="0" y="0"/>
          <a:ext cx="0" cy="0"/>
          <a:chOff x="0" y="0"/>
          <a:chExt cx="0" cy="0"/>
        </a:xfrm>
      </p:grpSpPr>
      <p:sp>
        <p:nvSpPr>
          <p:cNvPr id="11" name="Titolo Testo"/>
          <p:cNvSpPr txBox="1"/>
          <p:nvPr>
            <p:ph type="title"/>
          </p:nvPr>
        </p:nvSpPr>
        <p:spPr>
          <a:xfrm>
            <a:off x="685800" y="2130425"/>
            <a:ext cx="7772400" cy="1470025"/>
          </a:xfrm>
          <a:prstGeom prst="rect">
            <a:avLst/>
          </a:prstGeom>
        </p:spPr>
        <p:txBody>
          <a:bodyPr/>
          <a:lstStyle/>
          <a:p>
            <a:pPr/>
            <a:r>
              <a:t>Titolo Testo</a:t>
            </a:r>
          </a:p>
        </p:txBody>
      </p:sp>
      <p:sp>
        <p:nvSpPr>
          <p:cNvPr id="12" name="Corpo livello uno…"/>
          <p:cNvSpPr txBox="1"/>
          <p:nvPr>
            <p:ph type="body" sz="quarter" idx="1"/>
          </p:nvPr>
        </p:nvSpPr>
        <p:spPr>
          <a:xfrm>
            <a:off x="1371600" y="3886200"/>
            <a:ext cx="6400800" cy="17526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0" name="Titolo Testo"/>
          <p:cNvSpPr txBox="1"/>
          <p:nvPr>
            <p:ph type="title"/>
          </p:nvPr>
        </p:nvSpPr>
        <p:spPr>
          <a:prstGeom prst="rect">
            <a:avLst/>
          </a:prstGeom>
        </p:spPr>
        <p:txBody>
          <a:bodyPr/>
          <a:lstStyle/>
          <a:p>
            <a:pPr/>
            <a:r>
              <a:t>Titolo Testo</a:t>
            </a:r>
          </a:p>
        </p:txBody>
      </p:sp>
      <p:sp>
        <p:nvSpPr>
          <p:cNvPr id="21" name="Corpo livello uno…"/>
          <p:cNvSpPr txBox="1"/>
          <p:nvPr>
            <p:ph type="body" sz="half" idx="1"/>
          </p:nvPr>
        </p:nvSpPr>
        <p:spPr>
          <a:xfrm>
            <a:off x="457200" y="1600200"/>
            <a:ext cx="4038600" cy="4525963"/>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22" name="Rettangolo"/>
          <p:cNvSpPr/>
          <p:nvPr>
            <p:ph type="body" sz="half" idx="13"/>
          </p:nvPr>
        </p:nvSpPr>
        <p:spPr>
          <a:xfrm>
            <a:off x="4648200" y="1600200"/>
            <a:ext cx="4038600" cy="4525963"/>
          </a:xfrm>
          <a:prstGeom prst="rect">
            <a:avLst/>
          </a:prstGeom>
        </p:spPr>
        <p:txBody>
          <a:bodyPr/>
          <a:lstStyle/>
          <a:p>
            <a:pPr>
              <a:buChar char="•"/>
            </a:pPr>
          </a:p>
        </p:txBody>
      </p:sp>
      <p:sp>
        <p:nvSpPr>
          <p:cNvPr id="2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0" name="Titolo Testo"/>
          <p:cNvSpPr txBox="1"/>
          <p:nvPr>
            <p:ph type="title"/>
          </p:nvPr>
        </p:nvSpPr>
        <p:spPr>
          <a:prstGeom prst="rect">
            <a:avLst/>
          </a:prstGeom>
        </p:spPr>
        <p:txBody>
          <a:bodyPr/>
          <a:lstStyle/>
          <a:p>
            <a:pPr/>
            <a:r>
              <a:t>Titolo Testo</a:t>
            </a:r>
          </a:p>
        </p:txBody>
      </p:sp>
      <p:sp>
        <p:nvSpPr>
          <p:cNvPr id="31"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3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ubtitle">
    <p:spTree>
      <p:nvGrpSpPr>
        <p:cNvPr id="1" name=""/>
        <p:cNvGrpSpPr/>
        <p:nvPr/>
      </p:nvGrpSpPr>
      <p:grpSpPr>
        <a:xfrm>
          <a:off x="0" y="0"/>
          <a:ext cx="0" cy="0"/>
          <a:chOff x="0" y="0"/>
          <a:chExt cx="0" cy="0"/>
        </a:xfrm>
      </p:grpSpPr>
      <p:sp>
        <p:nvSpPr>
          <p:cNvPr id="39" name="TextBox 25"/>
          <p:cNvSpPr txBox="1"/>
          <p:nvPr/>
        </p:nvSpPr>
        <p:spPr>
          <a:xfrm>
            <a:off x="8413554" y="1100250"/>
            <a:ext cx="486372"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r">
              <a:defRPr sz="700">
                <a:solidFill>
                  <a:srgbClr val="001965"/>
                </a:solidFill>
                <a:latin typeface="Apis For Office"/>
                <a:ea typeface="Apis For Office"/>
                <a:cs typeface="Apis For Office"/>
                <a:sym typeface="Apis For Office"/>
              </a:defRPr>
            </a:pPr>
            <a:r>
              <a:t>Novo Nordisk</a:t>
            </a:r>
            <a:r>
              <a:rPr baseline="30000"/>
              <a:t>®</a:t>
            </a:r>
          </a:p>
        </p:txBody>
      </p:sp>
      <p:sp>
        <p:nvSpPr>
          <p:cNvPr id="40" name="Corpo livello uno…"/>
          <p:cNvSpPr txBox="1"/>
          <p:nvPr>
            <p:ph type="body" sz="quarter" idx="1"/>
          </p:nvPr>
        </p:nvSpPr>
        <p:spPr>
          <a:xfrm>
            <a:off x="316799" y="1764083"/>
            <a:ext cx="8510401" cy="199727"/>
          </a:xfrm>
          <a:prstGeom prst="rect">
            <a:avLst/>
          </a:prstGeom>
        </p:spPr>
        <p:txBody>
          <a:bodyPr lIns="0" tIns="0" rIns="0" bIns="0" anchor="ctr"/>
          <a:lstStyle>
            <a:lvl1pPr marL="0" indent="0" defTabSz="914331">
              <a:spcBef>
                <a:spcPts val="600"/>
              </a:spcBef>
              <a:buSzTx/>
              <a:buNone/>
              <a:defRPr sz="1800">
                <a:solidFill>
                  <a:srgbClr val="009FDA"/>
                </a:solidFill>
                <a:latin typeface="Apis For Office"/>
                <a:ea typeface="Apis For Office"/>
                <a:cs typeface="Apis For Office"/>
                <a:sym typeface="Apis For Office"/>
              </a:defRPr>
            </a:lvl1pPr>
            <a:lvl2pPr marL="539960" indent="-269980" defTabSz="914331">
              <a:spcBef>
                <a:spcPts val="600"/>
              </a:spcBef>
              <a:buChar char="•"/>
              <a:defRPr sz="1800">
                <a:solidFill>
                  <a:srgbClr val="009FDA"/>
                </a:solidFill>
                <a:latin typeface="Apis For Office"/>
                <a:ea typeface="Apis For Office"/>
                <a:cs typeface="Apis For Office"/>
                <a:sym typeface="Apis For Office"/>
              </a:defRPr>
            </a:lvl2pPr>
            <a:lvl3pPr marL="887077" indent="-347117" defTabSz="914331">
              <a:spcBef>
                <a:spcPts val="600"/>
              </a:spcBef>
              <a:defRPr sz="1800">
                <a:solidFill>
                  <a:srgbClr val="009FDA"/>
                </a:solidFill>
                <a:latin typeface="Apis For Office"/>
                <a:ea typeface="Apis For Office"/>
                <a:cs typeface="Apis For Office"/>
                <a:sym typeface="Apis For Office"/>
              </a:defRPr>
            </a:lvl3pPr>
            <a:lvl4pPr marL="0" indent="0" defTabSz="914331">
              <a:spcBef>
                <a:spcPts val="600"/>
              </a:spcBef>
              <a:buChar char="​"/>
              <a:defRPr sz="1800">
                <a:solidFill>
                  <a:srgbClr val="009FDA"/>
                </a:solidFill>
                <a:latin typeface="Apis For Office"/>
                <a:ea typeface="Apis For Office"/>
                <a:cs typeface="Apis For Office"/>
                <a:sym typeface="Apis For Office"/>
              </a:defRPr>
            </a:lvl4pPr>
            <a:lvl5pPr marL="0" indent="0" defTabSz="914331">
              <a:spcBef>
                <a:spcPts val="600"/>
              </a:spcBef>
              <a:buChar char="​"/>
              <a:defRPr sz="1800">
                <a:solidFill>
                  <a:srgbClr val="009FDA"/>
                </a:solidFill>
                <a:latin typeface="Apis For Office"/>
                <a:ea typeface="Apis For Office"/>
                <a:cs typeface="Apis For Office"/>
                <a:sym typeface="Apis For Offic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Titolo Testo"/>
          <p:cNvSpPr txBox="1"/>
          <p:nvPr>
            <p:ph type="title"/>
          </p:nvPr>
        </p:nvSpPr>
        <p:spPr>
          <a:xfrm>
            <a:off x="316799" y="1372671"/>
            <a:ext cx="8510401" cy="391413"/>
          </a:xfrm>
          <a:prstGeom prst="rect">
            <a:avLst/>
          </a:prstGeom>
        </p:spPr>
        <p:txBody>
          <a:bodyPr lIns="0" tIns="0" rIns="0" bIns="0" anchor="t"/>
          <a:lstStyle>
            <a:lvl1pPr algn="l" defTabSz="914331">
              <a:defRPr sz="3200">
                <a:solidFill>
                  <a:srgbClr val="001965"/>
                </a:solidFill>
                <a:latin typeface="Apis For Office"/>
                <a:ea typeface="Apis For Office"/>
                <a:cs typeface="Apis For Office"/>
                <a:sym typeface="Apis For Office"/>
              </a:defRPr>
            </a:lvl1pPr>
          </a:lstStyle>
          <a:p>
            <a:pPr/>
            <a:r>
              <a:t>Titolo Testo</a:t>
            </a:r>
          </a:p>
        </p:txBody>
      </p:sp>
      <p:sp>
        <p:nvSpPr>
          <p:cNvPr id="42" name="Text Placeholder 10"/>
          <p:cNvSpPr/>
          <p:nvPr>
            <p:ph type="body" sz="quarter" idx="13"/>
          </p:nvPr>
        </p:nvSpPr>
        <p:spPr>
          <a:xfrm>
            <a:off x="318200" y="5583240"/>
            <a:ext cx="8509001" cy="293689"/>
          </a:xfrm>
          <a:prstGeom prst="rect">
            <a:avLst/>
          </a:prstGeom>
        </p:spPr>
        <p:txBody>
          <a:bodyPr lIns="0" tIns="0" rIns="0" bIns="0" anchor="b"/>
          <a:lstStyle/>
          <a:p>
            <a:pPr marL="0" indent="0" defTabSz="914331">
              <a:spcBef>
                <a:spcPts val="0"/>
              </a:spcBef>
              <a:buSzTx/>
              <a:buNone/>
              <a:defRPr sz="800">
                <a:solidFill>
                  <a:srgbClr val="82786F"/>
                </a:solidFill>
                <a:latin typeface="Apis For Office"/>
                <a:ea typeface="Apis For Office"/>
                <a:cs typeface="Apis For Office"/>
                <a:sym typeface="Apis For Office"/>
              </a:defRPr>
            </a:pPr>
          </a:p>
        </p:txBody>
      </p:sp>
      <p:sp>
        <p:nvSpPr>
          <p:cNvPr id="43" name="Numero diapositiva"/>
          <p:cNvSpPr txBox="1"/>
          <p:nvPr>
            <p:ph type="sldNum" sz="quarter" idx="2"/>
          </p:nvPr>
        </p:nvSpPr>
        <p:spPr>
          <a:xfrm>
            <a:off x="6553200" y="5624512"/>
            <a:ext cx="2133600" cy="279401"/>
          </a:xfrm>
          <a:prstGeom prst="rect">
            <a:avLst/>
          </a:prstGeom>
        </p:spPr>
        <p:txBody>
          <a:bodyPr lIns="0" tIns="0" rIns="0" bIns="0"/>
          <a:lstStyle>
            <a:lvl1pPr algn="l">
              <a:defRPr sz="700">
                <a:solidFill>
                  <a:srgbClr val="001965"/>
                </a:solidFill>
                <a:latin typeface="Apis For Office"/>
                <a:ea typeface="Apis For Office"/>
                <a:cs typeface="Apis For Office"/>
                <a:sym typeface="Apis For Offic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Lines, Gray Box">
    <p:spTree>
      <p:nvGrpSpPr>
        <p:cNvPr id="1" name=""/>
        <p:cNvGrpSpPr/>
        <p:nvPr/>
      </p:nvGrpSpPr>
      <p:grpSpPr>
        <a:xfrm>
          <a:off x="0" y="0"/>
          <a:ext cx="0" cy="0"/>
          <a:chOff x="0" y="0"/>
          <a:chExt cx="0" cy="0"/>
        </a:xfrm>
      </p:grpSpPr>
      <p:sp>
        <p:nvSpPr>
          <p:cNvPr id="50" name="Corpo livello uno…"/>
          <p:cNvSpPr txBox="1"/>
          <p:nvPr>
            <p:ph type="body" sz="quarter" idx="1"/>
          </p:nvPr>
        </p:nvSpPr>
        <p:spPr>
          <a:xfrm>
            <a:off x="485775" y="2013338"/>
            <a:ext cx="6372225" cy="203248"/>
          </a:xfrm>
          <a:prstGeom prst="rect">
            <a:avLst/>
          </a:prstGeom>
        </p:spPr>
        <p:txBody>
          <a:bodyPr lIns="0" tIns="0" rIns="0" bIns="0"/>
          <a:lstStyle>
            <a:lvl1pPr marL="269999" indent="-269999">
              <a:spcBef>
                <a:spcPts val="300"/>
              </a:spcBef>
              <a:buSzTx/>
              <a:buNone/>
              <a:defRPr i="1" sz="1600">
                <a:solidFill>
                  <a:srgbClr val="3B97DE"/>
                </a:solidFill>
                <a:latin typeface="Apis For Office"/>
                <a:ea typeface="Apis For Office"/>
                <a:cs typeface="Apis For Office"/>
                <a:sym typeface="Apis For Office"/>
              </a:defRPr>
            </a:lvl1pPr>
            <a:lvl2pPr marL="629206" indent="-275753">
              <a:spcBef>
                <a:spcPts val="300"/>
              </a:spcBef>
              <a:buChar char="•"/>
              <a:defRPr i="1" sz="1600">
                <a:solidFill>
                  <a:srgbClr val="3B97DE"/>
                </a:solidFill>
                <a:latin typeface="Apis For Office"/>
                <a:ea typeface="Apis For Office"/>
                <a:cs typeface="Apis For Office"/>
                <a:sym typeface="Apis For Office"/>
              </a:defRPr>
            </a:lvl2pPr>
            <a:lvl3pPr marL="1037089" indent="-321711">
              <a:spcBef>
                <a:spcPts val="300"/>
              </a:spcBef>
              <a:defRPr i="1" sz="1600">
                <a:solidFill>
                  <a:srgbClr val="3B97DE"/>
                </a:solidFill>
                <a:latin typeface="Apis For Office"/>
                <a:ea typeface="Apis For Office"/>
                <a:cs typeface="Apis For Office"/>
                <a:sym typeface="Apis For Office"/>
              </a:defRPr>
            </a:lvl3pPr>
            <a:lvl4pPr marL="1314353" indent="-237048">
              <a:spcBef>
                <a:spcPts val="300"/>
              </a:spcBef>
              <a:buChar char="•"/>
              <a:defRPr i="1" sz="1600">
                <a:solidFill>
                  <a:srgbClr val="3B97DE"/>
                </a:solidFill>
                <a:latin typeface="Apis For Office"/>
                <a:ea typeface="Apis For Office"/>
                <a:cs typeface="Apis For Office"/>
                <a:sym typeface="Apis For Office"/>
              </a:defRPr>
            </a:lvl4pPr>
            <a:lvl5pPr marL="1711348" indent="-280588">
              <a:spcBef>
                <a:spcPts val="300"/>
              </a:spcBef>
              <a:buChar char="•"/>
              <a:defRPr i="1" sz="1600">
                <a:solidFill>
                  <a:srgbClr val="3B97DE"/>
                </a:solidFill>
                <a:latin typeface="Apis For Office"/>
                <a:ea typeface="Apis For Office"/>
                <a:cs typeface="Apis For Office"/>
                <a:sym typeface="Apis For Offic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51" name="Titolo Testo"/>
          <p:cNvSpPr txBox="1"/>
          <p:nvPr>
            <p:ph type="title"/>
          </p:nvPr>
        </p:nvSpPr>
        <p:spPr>
          <a:xfrm>
            <a:off x="485999" y="1161927"/>
            <a:ext cx="8172002" cy="818446"/>
          </a:xfrm>
          <a:prstGeom prst="rect">
            <a:avLst/>
          </a:prstGeom>
        </p:spPr>
        <p:txBody>
          <a:bodyPr lIns="0" tIns="0" rIns="0" bIns="0"/>
          <a:lstStyle>
            <a:lvl1pPr algn="l">
              <a:defRPr b="1" sz="3200">
                <a:solidFill>
                  <a:srgbClr val="001965"/>
                </a:solidFill>
                <a:latin typeface="Verdana"/>
                <a:ea typeface="Verdana"/>
                <a:cs typeface="Verdana"/>
                <a:sym typeface="Verdana"/>
              </a:defRPr>
            </a:lvl1pPr>
          </a:lstStyle>
          <a:p>
            <a:pPr/>
            <a:r>
              <a:t>Titolo Testo</a:t>
            </a:r>
          </a:p>
        </p:txBody>
      </p:sp>
      <p:sp>
        <p:nvSpPr>
          <p:cNvPr id="52" name="Text Placeholder 4"/>
          <p:cNvSpPr/>
          <p:nvPr>
            <p:ph type="body" sz="quarter" idx="13"/>
          </p:nvPr>
        </p:nvSpPr>
        <p:spPr>
          <a:xfrm>
            <a:off x="800099" y="5625915"/>
            <a:ext cx="7219762" cy="243001"/>
          </a:xfrm>
          <a:prstGeom prst="rect">
            <a:avLst/>
          </a:prstGeom>
        </p:spPr>
        <p:txBody>
          <a:bodyPr lIns="0" tIns="0" rIns="0" bIns="0" anchor="b"/>
          <a:lstStyle/>
          <a:p>
            <a:pPr marL="0" indent="0">
              <a:spcBef>
                <a:spcPts val="100"/>
              </a:spcBef>
              <a:buSzTx/>
              <a:buNone/>
              <a:defRPr i="1" sz="800">
                <a:solidFill>
                  <a:srgbClr val="AEA79F"/>
                </a:solidFill>
                <a:latin typeface="Verdana"/>
                <a:ea typeface="Verdana"/>
                <a:cs typeface="Verdana"/>
                <a:sym typeface="Verdana"/>
              </a:defRPr>
            </a:pPr>
          </a:p>
        </p:txBody>
      </p:sp>
      <p:sp>
        <p:nvSpPr>
          <p:cNvPr id="53" name="Rectangle 10"/>
          <p:cNvSpPr/>
          <p:nvPr/>
        </p:nvSpPr>
        <p:spPr>
          <a:xfrm>
            <a:off x="0" y="2225266"/>
            <a:ext cx="9144000" cy="3103898"/>
          </a:xfrm>
          <a:prstGeom prst="rect">
            <a:avLst/>
          </a:prstGeom>
          <a:solidFill>
            <a:srgbClr val="EFEDEC"/>
          </a:solidFill>
          <a:ln w="12700">
            <a:miter lim="400000"/>
          </a:ln>
        </p:spPr>
        <p:txBody>
          <a:bodyPr lIns="26999" tIns="26999" rIns="26999" bIns="26999" anchor="ctr"/>
          <a:lstStyle/>
          <a:p>
            <a:pPr algn="ctr">
              <a:defRPr sz="2000">
                <a:solidFill>
                  <a:srgbClr val="FFFFFF"/>
                </a:solidFill>
                <a:latin typeface="Verdana"/>
                <a:ea typeface="Verdana"/>
                <a:cs typeface="Verdana"/>
                <a:sym typeface="Verdana"/>
              </a:defRPr>
            </a:pPr>
          </a:p>
        </p:txBody>
      </p:sp>
      <p:sp>
        <p:nvSpPr>
          <p:cNvPr id="54" name="Straight Connector 6"/>
          <p:cNvSpPr/>
          <p:nvPr/>
        </p:nvSpPr>
        <p:spPr>
          <a:xfrm flipH="1">
            <a:off x="276341" y="1181805"/>
            <a:ext cx="1" cy="798568"/>
          </a:xfrm>
          <a:prstGeom prst="line">
            <a:avLst/>
          </a:prstGeom>
          <a:ln w="50800">
            <a:solidFill>
              <a:srgbClr val="001965"/>
            </a:solidFill>
          </a:ln>
        </p:spPr>
        <p:txBody>
          <a:bodyPr lIns="34289" tIns="34289" rIns="34289" bIns="34289"/>
          <a:lstStyle/>
          <a:p>
            <a:pPr>
              <a:defRPr>
                <a:latin typeface="Apis For Office"/>
                <a:ea typeface="Apis For Office"/>
                <a:cs typeface="Apis For Office"/>
                <a:sym typeface="Apis For Office"/>
              </a:defRPr>
            </a:pPr>
          </a:p>
        </p:txBody>
      </p:sp>
      <p:sp>
        <p:nvSpPr>
          <p:cNvPr id="55" name="Numero diapositiva"/>
          <p:cNvSpPr txBox="1"/>
          <p:nvPr>
            <p:ph type="sldNum" sz="quarter" idx="2"/>
          </p:nvPr>
        </p:nvSpPr>
        <p:spPr>
          <a:xfrm>
            <a:off x="455292" y="5754055"/>
            <a:ext cx="127001" cy="127001"/>
          </a:xfrm>
          <a:prstGeom prst="rect">
            <a:avLst/>
          </a:prstGeom>
        </p:spPr>
        <p:txBody>
          <a:bodyPr lIns="0" tIns="0" rIns="0" bIns="0"/>
          <a:lstStyle>
            <a:lvl1pPr algn="l">
              <a:defRPr sz="700">
                <a:solidFill>
                  <a:srgbClr val="AEA79F"/>
                </a:solidFill>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1 Lines, Gray Box">
    <p:spTree>
      <p:nvGrpSpPr>
        <p:cNvPr id="1" name=""/>
        <p:cNvGrpSpPr/>
        <p:nvPr/>
      </p:nvGrpSpPr>
      <p:grpSpPr>
        <a:xfrm>
          <a:off x="0" y="0"/>
          <a:ext cx="0" cy="0"/>
          <a:chOff x="0" y="0"/>
          <a:chExt cx="0" cy="0"/>
        </a:xfrm>
      </p:grpSpPr>
      <p:sp>
        <p:nvSpPr>
          <p:cNvPr id="62" name="Straight Connector 6"/>
          <p:cNvSpPr/>
          <p:nvPr/>
        </p:nvSpPr>
        <p:spPr>
          <a:xfrm flipH="1">
            <a:off x="349821" y="1188383"/>
            <a:ext cx="1" cy="366505"/>
          </a:xfrm>
          <a:prstGeom prst="line">
            <a:avLst/>
          </a:prstGeom>
          <a:ln w="50800">
            <a:solidFill>
              <a:srgbClr val="001965"/>
            </a:solidFill>
          </a:ln>
        </p:spPr>
        <p:txBody>
          <a:bodyPr lIns="34289" tIns="34289" rIns="34289" bIns="34289"/>
          <a:lstStyle/>
          <a:p>
            <a:pPr>
              <a:defRPr>
                <a:latin typeface="Apis For Office"/>
                <a:ea typeface="Apis For Office"/>
                <a:cs typeface="Apis For Office"/>
                <a:sym typeface="Apis For Office"/>
              </a:defRPr>
            </a:pPr>
          </a:p>
        </p:txBody>
      </p:sp>
      <p:sp>
        <p:nvSpPr>
          <p:cNvPr id="63" name="Rectangle 10"/>
          <p:cNvSpPr/>
          <p:nvPr/>
        </p:nvSpPr>
        <p:spPr>
          <a:xfrm>
            <a:off x="0" y="2030068"/>
            <a:ext cx="9144000" cy="3299097"/>
          </a:xfrm>
          <a:prstGeom prst="rect">
            <a:avLst/>
          </a:prstGeom>
          <a:solidFill>
            <a:srgbClr val="EFEDEC"/>
          </a:solidFill>
          <a:ln w="12700">
            <a:miter lim="400000"/>
          </a:ln>
        </p:spPr>
        <p:txBody>
          <a:bodyPr lIns="26999" tIns="26999" rIns="26999" bIns="26999" anchor="ctr"/>
          <a:lstStyle/>
          <a:p>
            <a:pPr algn="ctr">
              <a:defRPr sz="2000">
                <a:solidFill>
                  <a:srgbClr val="FFFFFF"/>
                </a:solidFill>
                <a:latin typeface="Verdana"/>
                <a:ea typeface="Verdana"/>
                <a:cs typeface="Verdana"/>
                <a:sym typeface="Verdana"/>
              </a:defRPr>
            </a:pPr>
          </a:p>
        </p:txBody>
      </p:sp>
      <p:sp>
        <p:nvSpPr>
          <p:cNvPr id="64" name="Titolo Testo"/>
          <p:cNvSpPr txBox="1"/>
          <p:nvPr>
            <p:ph type="title"/>
          </p:nvPr>
        </p:nvSpPr>
        <p:spPr>
          <a:xfrm>
            <a:off x="485999" y="1161927"/>
            <a:ext cx="8172002" cy="422779"/>
          </a:xfrm>
          <a:prstGeom prst="rect">
            <a:avLst/>
          </a:prstGeom>
        </p:spPr>
        <p:txBody>
          <a:bodyPr lIns="0" tIns="0" rIns="0" bIns="0"/>
          <a:lstStyle>
            <a:lvl1pPr algn="l">
              <a:defRPr b="1" sz="3200">
                <a:solidFill>
                  <a:srgbClr val="001965"/>
                </a:solidFill>
                <a:latin typeface="Verdana"/>
                <a:ea typeface="Verdana"/>
                <a:cs typeface="Verdana"/>
                <a:sym typeface="Verdana"/>
              </a:defRPr>
            </a:lvl1pPr>
          </a:lstStyle>
          <a:p>
            <a:pPr/>
            <a:r>
              <a:t>Titolo Testo</a:t>
            </a:r>
          </a:p>
        </p:txBody>
      </p:sp>
      <p:sp>
        <p:nvSpPr>
          <p:cNvPr id="65" name="Corpo livello uno…"/>
          <p:cNvSpPr txBox="1"/>
          <p:nvPr>
            <p:ph type="body" sz="quarter" idx="1"/>
          </p:nvPr>
        </p:nvSpPr>
        <p:spPr>
          <a:xfrm>
            <a:off x="800100" y="5625915"/>
            <a:ext cx="7219761" cy="243001"/>
          </a:xfrm>
          <a:prstGeom prst="rect">
            <a:avLst/>
          </a:prstGeom>
        </p:spPr>
        <p:txBody>
          <a:bodyPr lIns="0" tIns="0" rIns="0" bIns="0" anchor="b"/>
          <a:lstStyle>
            <a:lvl1pPr marL="0" indent="0">
              <a:spcBef>
                <a:spcPts val="100"/>
              </a:spcBef>
              <a:buSzTx/>
              <a:buNone/>
              <a:defRPr i="1" sz="800">
                <a:solidFill>
                  <a:srgbClr val="AEA79F"/>
                </a:solidFill>
                <a:latin typeface="Verdana"/>
                <a:ea typeface="Verdana"/>
                <a:cs typeface="Verdana"/>
                <a:sym typeface="Verdana"/>
              </a:defRPr>
            </a:lvl1pPr>
            <a:lvl2pPr marL="491329" indent="-137876">
              <a:spcBef>
                <a:spcPts val="100"/>
              </a:spcBef>
              <a:buChar char="•"/>
              <a:defRPr i="1" sz="800">
                <a:solidFill>
                  <a:srgbClr val="AEA79F"/>
                </a:solidFill>
                <a:latin typeface="Verdana"/>
                <a:ea typeface="Verdana"/>
                <a:cs typeface="Verdana"/>
                <a:sym typeface="Verdana"/>
              </a:defRPr>
            </a:lvl2pPr>
            <a:lvl3pPr marL="876234" indent="-160855">
              <a:spcBef>
                <a:spcPts val="100"/>
              </a:spcBef>
              <a:defRPr i="1" sz="800">
                <a:solidFill>
                  <a:srgbClr val="AEA79F"/>
                </a:solidFill>
                <a:latin typeface="Verdana"/>
                <a:ea typeface="Verdana"/>
                <a:cs typeface="Verdana"/>
                <a:sym typeface="Verdana"/>
              </a:defRPr>
            </a:lvl3pPr>
            <a:lvl4pPr marL="1195829" indent="-118524">
              <a:spcBef>
                <a:spcPts val="100"/>
              </a:spcBef>
              <a:buChar char="•"/>
              <a:defRPr i="1" sz="800">
                <a:solidFill>
                  <a:srgbClr val="AEA79F"/>
                </a:solidFill>
                <a:latin typeface="Verdana"/>
                <a:ea typeface="Verdana"/>
                <a:cs typeface="Verdana"/>
                <a:sym typeface="Verdana"/>
              </a:defRPr>
            </a:lvl4pPr>
            <a:lvl5pPr marL="1571054" indent="-140294">
              <a:spcBef>
                <a:spcPts val="100"/>
              </a:spcBef>
              <a:buChar char="•"/>
              <a:defRPr i="1" sz="800">
                <a:solidFill>
                  <a:srgbClr val="AEA79F"/>
                </a:solidFill>
                <a:latin typeface="Verdana"/>
                <a:ea typeface="Verdana"/>
                <a:cs typeface="Verdana"/>
                <a:sym typeface="Verdana"/>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66" name="Text Placeholder 3"/>
          <p:cNvSpPr/>
          <p:nvPr>
            <p:ph type="body" sz="quarter" idx="13"/>
          </p:nvPr>
        </p:nvSpPr>
        <p:spPr>
          <a:xfrm>
            <a:off x="485775" y="1623012"/>
            <a:ext cx="6372225" cy="203248"/>
          </a:xfrm>
          <a:prstGeom prst="rect">
            <a:avLst/>
          </a:prstGeom>
        </p:spPr>
        <p:txBody>
          <a:bodyPr lIns="0" tIns="0" rIns="0" bIns="0"/>
          <a:lstStyle/>
          <a:p>
            <a:pPr marL="269999" indent="-269999">
              <a:spcBef>
                <a:spcPts val="300"/>
              </a:spcBef>
              <a:buSzTx/>
              <a:buNone/>
              <a:defRPr i="1" sz="1600">
                <a:solidFill>
                  <a:srgbClr val="3B97DE"/>
                </a:solidFill>
                <a:latin typeface="Apis For Office"/>
                <a:ea typeface="Apis For Office"/>
                <a:cs typeface="Apis For Office"/>
                <a:sym typeface="Apis For Office"/>
              </a:defRPr>
            </a:pPr>
          </a:p>
        </p:txBody>
      </p:sp>
      <p:sp>
        <p:nvSpPr>
          <p:cNvPr id="67" name="Numero diapositiva"/>
          <p:cNvSpPr txBox="1"/>
          <p:nvPr>
            <p:ph type="sldNum" sz="quarter" idx="2"/>
          </p:nvPr>
        </p:nvSpPr>
        <p:spPr>
          <a:xfrm>
            <a:off x="455292" y="5754055"/>
            <a:ext cx="127001" cy="127001"/>
          </a:xfrm>
          <a:prstGeom prst="rect">
            <a:avLst/>
          </a:prstGeom>
        </p:spPr>
        <p:txBody>
          <a:bodyPr lIns="0" tIns="0" rIns="0" bIns="0"/>
          <a:lstStyle>
            <a:lvl1pPr algn="l">
              <a:defRPr sz="700">
                <a:solidFill>
                  <a:srgbClr val="AEA79F"/>
                </a:solidFill>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7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olo Testo"/>
          <p:cNvSpPr txBox="1"/>
          <p:nvPr>
            <p:ph type="title"/>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Titolo Testo</a:t>
            </a:r>
          </a:p>
        </p:txBody>
      </p:sp>
      <p:sp>
        <p:nvSpPr>
          <p:cNvPr id="3" name="Corpo livello uno…"/>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 Id="rId3" Type="http://schemas.openxmlformats.org/officeDocument/2006/relationships/image" Target="../media/image1.tif"/><Relationship Id="rId4"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83" name="Il diabete di tipo 2"/>
          <p:cNvSpPr txBox="1"/>
          <p:nvPr>
            <p:ph type="ctrTitle"/>
          </p:nvPr>
        </p:nvSpPr>
        <p:spPr>
          <a:xfrm>
            <a:off x="685800" y="2130425"/>
            <a:ext cx="7772400" cy="1470025"/>
          </a:xfrm>
          <a:prstGeom prst="rect">
            <a:avLst/>
          </a:prstGeom>
          <a:solidFill>
            <a:schemeClr val="accent1"/>
          </a:solidFill>
        </p:spPr>
        <p:txBody>
          <a:bodyPr/>
          <a:lstStyle>
            <a:lvl1pPr>
              <a:defRPr>
                <a:latin typeface="Optima"/>
                <a:ea typeface="Optima"/>
                <a:cs typeface="Optima"/>
                <a:sym typeface="Optima"/>
              </a:defRPr>
            </a:lvl1pPr>
          </a:lstStyle>
          <a:p>
            <a:pPr/>
            <a:r>
              <a:t>Il diabete di tipo 2</a:t>
            </a:r>
          </a:p>
        </p:txBody>
      </p:sp>
      <p:sp>
        <p:nvSpPr>
          <p:cNvPr id="84" name="Aggiornamento su criteri diagnostici e strategie di trattamento"/>
          <p:cNvSpPr txBox="1"/>
          <p:nvPr>
            <p:ph type="subTitle" sz="quarter" idx="1"/>
          </p:nvPr>
        </p:nvSpPr>
        <p:spPr>
          <a:prstGeom prst="rect">
            <a:avLst/>
          </a:prstGeom>
          <a:ln w="50800">
            <a:solidFill>
              <a:schemeClr val="accent1"/>
            </a:solidFill>
          </a:ln>
        </p:spPr>
        <p:txBody>
          <a:bodyPr/>
          <a:lstStyle>
            <a:lvl1pPr>
              <a:defRPr>
                <a:latin typeface="Optima"/>
                <a:ea typeface="Optima"/>
                <a:cs typeface="Optima"/>
                <a:sym typeface="Optima"/>
              </a:defRPr>
            </a:lvl1pPr>
          </a:lstStyle>
          <a:p>
            <a:pPr/>
            <a:r>
              <a:t>Aggiornamento su criteri diagnostici e strategie di trattamento</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156" name="TERAPIA"/>
          <p:cNvSpPr txBox="1"/>
          <p:nvPr>
            <p:ph type="title"/>
          </p:nvPr>
        </p:nvSpPr>
        <p:spPr>
          <a:xfrm>
            <a:off x="457200" y="274637"/>
            <a:ext cx="8229600" cy="1143001"/>
          </a:xfrm>
          <a:prstGeom prst="rect">
            <a:avLst/>
          </a:prstGeom>
          <a:solidFill>
            <a:schemeClr val="accent1"/>
          </a:solidFill>
        </p:spPr>
        <p:txBody>
          <a:bodyPr/>
          <a:lstStyle>
            <a:lvl1pPr>
              <a:defRPr>
                <a:latin typeface="Optima"/>
                <a:ea typeface="Optima"/>
                <a:cs typeface="Optima"/>
                <a:sym typeface="Optima"/>
              </a:defRPr>
            </a:lvl1pPr>
          </a:lstStyle>
          <a:p>
            <a:pPr/>
            <a:r>
              <a:t>TERAPIA</a:t>
            </a:r>
          </a:p>
        </p:txBody>
      </p:sp>
      <p:sp>
        <p:nvSpPr>
          <p:cNvPr id="157" name="Peso…"/>
          <p:cNvSpPr/>
          <p:nvPr>
            <p:ph type="body" idx="13"/>
          </p:nvPr>
        </p:nvSpPr>
        <p:spPr>
          <a:prstGeom prst="rect">
            <a:avLst/>
          </a:prstGeom>
          <a:extLst>
            <a:ext uri="{C572A759-6A51-4108-AA02-DFA0A04FC94B}">
              <ma14:wrappingTextBoxFlag xmlns:ma14="http://schemas.microsoft.com/office/mac/drawingml/2011/main" val="1"/>
            </a:ext>
          </a:extLst>
        </p:spPr>
        <p:txBody>
          <a:bodyPr/>
          <a:lstStyle/>
          <a:p>
            <a:pPr>
              <a:spcBef>
                <a:spcPts val="600"/>
              </a:spcBef>
              <a:buClr>
                <a:srgbClr val="000000"/>
              </a:buClr>
              <a:buChar char="✤"/>
              <a:defRPr sz="2800">
                <a:latin typeface="Optima"/>
                <a:ea typeface="Optima"/>
                <a:cs typeface="Optima"/>
                <a:sym typeface="Optima"/>
              </a:defRPr>
            </a:pPr>
          </a:p>
          <a:p>
            <a:pPr>
              <a:spcBef>
                <a:spcPts val="600"/>
              </a:spcBef>
              <a:buClr>
                <a:srgbClr val="000000"/>
              </a:buClr>
              <a:buChar char="✤"/>
              <a:defRPr sz="2800">
                <a:latin typeface="Optima"/>
                <a:ea typeface="Optima"/>
                <a:cs typeface="Optima"/>
                <a:sym typeface="Optima"/>
              </a:defRPr>
            </a:pPr>
          </a:p>
          <a:p>
            <a:pPr>
              <a:spcBef>
                <a:spcPts val="600"/>
              </a:spcBef>
              <a:buClr>
                <a:srgbClr val="000000"/>
              </a:buClr>
              <a:buChar char="✤"/>
              <a:defRPr sz="2800">
                <a:latin typeface="Optima"/>
                <a:ea typeface="Optima"/>
                <a:cs typeface="Optima"/>
                <a:sym typeface="Optima"/>
              </a:defRPr>
            </a:pPr>
            <a:r>
              <a:t>Peso</a:t>
            </a:r>
          </a:p>
          <a:p>
            <a:pPr>
              <a:spcBef>
                <a:spcPts val="600"/>
              </a:spcBef>
              <a:buClr>
                <a:srgbClr val="000000"/>
              </a:buClr>
              <a:buChar char="✤"/>
              <a:defRPr sz="2800">
                <a:latin typeface="Optima"/>
                <a:ea typeface="Optima"/>
                <a:cs typeface="Optima"/>
                <a:sym typeface="Optima"/>
              </a:defRPr>
            </a:pPr>
          </a:p>
          <a:p>
            <a:pPr>
              <a:spcBef>
                <a:spcPts val="600"/>
              </a:spcBef>
              <a:buClr>
                <a:srgbClr val="000000"/>
              </a:buClr>
              <a:buChar char="✤"/>
              <a:defRPr sz="2800">
                <a:latin typeface="Optima"/>
                <a:ea typeface="Optima"/>
                <a:cs typeface="Optima"/>
                <a:sym typeface="Optima"/>
              </a:defRPr>
            </a:pPr>
            <a:r>
              <a:t>Alimentazione</a:t>
            </a:r>
          </a:p>
          <a:p>
            <a:pPr>
              <a:spcBef>
                <a:spcPts val="600"/>
              </a:spcBef>
              <a:buClr>
                <a:srgbClr val="000000"/>
              </a:buClr>
              <a:buChar char="✤"/>
              <a:defRPr sz="2800">
                <a:latin typeface="Optima"/>
                <a:ea typeface="Optima"/>
                <a:cs typeface="Optima"/>
                <a:sym typeface="Optima"/>
              </a:defRPr>
            </a:pPr>
          </a:p>
          <a:p>
            <a:pPr>
              <a:spcBef>
                <a:spcPts val="600"/>
              </a:spcBef>
              <a:buClr>
                <a:srgbClr val="000000"/>
              </a:buClr>
              <a:buChar char="✤"/>
              <a:defRPr sz="2800">
                <a:latin typeface="Optima"/>
                <a:ea typeface="Optima"/>
                <a:cs typeface="Optima"/>
                <a:sym typeface="Optima"/>
              </a:defRPr>
            </a:pPr>
            <a:r>
              <a:t>Attività fisica</a:t>
            </a:r>
          </a:p>
        </p:txBody>
      </p:sp>
      <p:sp>
        <p:nvSpPr>
          <p:cNvPr id="158" name="Rettangolo"/>
          <p:cNvSpPr/>
          <p:nvPr/>
        </p:nvSpPr>
        <p:spPr>
          <a:xfrm>
            <a:off x="193943" y="2988177"/>
            <a:ext cx="3800999" cy="1270001"/>
          </a:xfrm>
          <a:prstGeom prst="rect">
            <a:avLst/>
          </a:prstGeom>
          <a:ln w="25400">
            <a:solidFill>
              <a:schemeClr val="accent1"/>
            </a:solidFill>
          </a:ln>
        </p:spPr>
        <p:txBody>
          <a:bodyPr lIns="45719" rIns="45719"/>
          <a:lstStyle/>
          <a:p>
            <a:pPr/>
          </a:p>
        </p:txBody>
      </p:sp>
      <p:sp>
        <p:nvSpPr>
          <p:cNvPr id="159" name="Interventi sullo…"/>
          <p:cNvSpPr txBox="1"/>
          <p:nvPr>
            <p:ph type="body" sz="half" idx="1"/>
          </p:nvPr>
        </p:nvSpPr>
        <p:spPr>
          <a:xfrm>
            <a:off x="-328337" y="973535"/>
            <a:ext cx="4038601" cy="4525964"/>
          </a:xfrm>
          <a:prstGeom prst="rect">
            <a:avLst/>
          </a:prstGeom>
        </p:spPr>
        <p:txBody>
          <a:bodyPr/>
          <a:lstStyle/>
          <a:p>
            <a:pPr algn="ctr">
              <a:spcBef>
                <a:spcPts val="600"/>
              </a:spcBef>
              <a:buChar char="•"/>
              <a:defRPr sz="2800">
                <a:latin typeface="Optima"/>
                <a:ea typeface="Optima"/>
                <a:cs typeface="Optima"/>
                <a:sym typeface="Optima"/>
              </a:defRPr>
            </a:pPr>
          </a:p>
          <a:p>
            <a:pPr algn="ctr">
              <a:spcBef>
                <a:spcPts val="600"/>
              </a:spcBef>
              <a:buChar char="•"/>
              <a:defRPr sz="2800">
                <a:latin typeface="Optima"/>
                <a:ea typeface="Optima"/>
                <a:cs typeface="Optima"/>
                <a:sym typeface="Optima"/>
              </a:defRPr>
            </a:pPr>
          </a:p>
          <a:p>
            <a:pPr algn="ctr">
              <a:spcBef>
                <a:spcPts val="600"/>
              </a:spcBef>
              <a:buChar char="•"/>
              <a:defRPr sz="2800">
                <a:latin typeface="Optima"/>
                <a:ea typeface="Optima"/>
                <a:cs typeface="Optima"/>
                <a:sym typeface="Optima"/>
              </a:defRPr>
            </a:pPr>
          </a:p>
          <a:p>
            <a:pPr algn="ctr">
              <a:spcBef>
                <a:spcPts val="600"/>
              </a:spcBef>
              <a:buChar char="•"/>
              <a:defRPr sz="2800">
                <a:latin typeface="Optima"/>
                <a:ea typeface="Optima"/>
                <a:cs typeface="Optima"/>
                <a:sym typeface="Optima"/>
              </a:defRPr>
            </a:pPr>
          </a:p>
          <a:p>
            <a:pPr lvl="1" marL="342900" indent="400050" algn="ctr">
              <a:spcBef>
                <a:spcPts val="600"/>
              </a:spcBef>
              <a:buSzTx/>
              <a:buNone/>
              <a:defRPr sz="2800">
                <a:latin typeface="Optima"/>
                <a:ea typeface="Optima"/>
                <a:cs typeface="Optima"/>
                <a:sym typeface="Optima"/>
              </a:defRPr>
            </a:pPr>
            <a:r>
              <a:t>Interventi sullo </a:t>
            </a:r>
          </a:p>
          <a:p>
            <a:pPr lvl="1" marL="342900" indent="400050" algn="ctr">
              <a:spcBef>
                <a:spcPts val="600"/>
              </a:spcBef>
              <a:buSzTx/>
              <a:buNone/>
              <a:defRPr sz="2800">
                <a:latin typeface="Optima"/>
                <a:ea typeface="Optima"/>
                <a:cs typeface="Optima"/>
                <a:sym typeface="Optima"/>
              </a:defRPr>
            </a:pPr>
            <a:r>
              <a:t>stile di vita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161" name="TERAPIA FARMACOLOGICA Linea Guida della Società Italiana di Diabetologia (SID) e dell’Associazione dei Medici Diabetologi (AMD) 2021"/>
          <p:cNvSpPr txBox="1"/>
          <p:nvPr>
            <p:ph type="title"/>
          </p:nvPr>
        </p:nvSpPr>
        <p:spPr>
          <a:xfrm>
            <a:off x="457200" y="274637"/>
            <a:ext cx="8229600" cy="1143001"/>
          </a:xfrm>
          <a:prstGeom prst="rect">
            <a:avLst/>
          </a:prstGeom>
          <a:solidFill>
            <a:schemeClr val="accent1"/>
          </a:solidFill>
        </p:spPr>
        <p:txBody>
          <a:bodyPr/>
          <a:lstStyle/>
          <a:p>
            <a:pPr>
              <a:defRPr>
                <a:latin typeface="Optima"/>
                <a:ea typeface="Optima"/>
                <a:cs typeface="Optima"/>
                <a:sym typeface="Optima"/>
              </a:defRPr>
            </a:pPr>
            <a:r>
              <a:t>TERAPIA FARMACOLOGICA</a:t>
            </a:r>
            <a:br/>
            <a:r>
              <a:rPr b="1" sz="1200"/>
              <a:t>Linea Guida della Società Italiana di Diabetologia (SID) e</a:t>
            </a:r>
            <a:br>
              <a:rPr b="1" sz="1200"/>
            </a:br>
            <a:r>
              <a:rPr b="1" sz="1200"/>
              <a:t>dell’Associazione dei Medici Diabetologi (AMD) 2021</a:t>
            </a:r>
          </a:p>
        </p:txBody>
      </p:sp>
      <p:sp>
        <p:nvSpPr>
          <p:cNvPr id="162" name="Metformina"/>
          <p:cNvSpPr/>
          <p:nvPr/>
        </p:nvSpPr>
        <p:spPr>
          <a:xfrm>
            <a:off x="385585" y="2956338"/>
            <a:ext cx="8372831" cy="695952"/>
          </a:xfrm>
          <a:prstGeom prst="roundRect">
            <a:avLst>
              <a:gd name="adj" fmla="val 30196"/>
            </a:avLst>
          </a:prstGeom>
          <a:ln w="25400">
            <a:solidFill>
              <a:schemeClr val="accent1">
                <a:satOff val="-23769"/>
                <a:lumOff val="-16235"/>
              </a:schemeClr>
            </a:solidFill>
          </a:ln>
          <a:extLst>
            <a:ext uri="{C572A759-6A51-4108-AA02-DFA0A04FC94B}">
              <ma14:wrappingTextBoxFlag xmlns:ma14="http://schemas.microsoft.com/office/mac/drawingml/2011/main" val="1"/>
            </a:ext>
          </a:extLst>
        </p:spPr>
        <p:txBody>
          <a:bodyPr lIns="45719" rIns="45719" anchor="ctr"/>
          <a:lstStyle>
            <a:lvl1pPr algn="ctr">
              <a:defRPr sz="2300">
                <a:latin typeface="Optima"/>
                <a:ea typeface="Optima"/>
                <a:cs typeface="Optima"/>
                <a:sym typeface="Optima"/>
              </a:defRPr>
            </a:lvl1pPr>
          </a:lstStyle>
          <a:p>
            <a:pPr/>
            <a:r>
              <a:t>Metformina</a:t>
            </a:r>
          </a:p>
        </p:txBody>
      </p:sp>
      <p:sp>
        <p:nvSpPr>
          <p:cNvPr id="163" name="Agonisti recettore GLP1"/>
          <p:cNvSpPr/>
          <p:nvPr/>
        </p:nvSpPr>
        <p:spPr>
          <a:xfrm>
            <a:off x="378725" y="3817644"/>
            <a:ext cx="4140948" cy="695951"/>
          </a:xfrm>
          <a:prstGeom prst="roundRect">
            <a:avLst>
              <a:gd name="adj" fmla="val 30196"/>
            </a:avLst>
          </a:prstGeom>
          <a:ln w="25400">
            <a:solidFill>
              <a:schemeClr val="accent1">
                <a:satOff val="-23769"/>
                <a:lumOff val="-16235"/>
              </a:schemeClr>
            </a:solidFill>
          </a:ln>
          <a:extLst>
            <a:ext uri="{C572A759-6A51-4108-AA02-DFA0A04FC94B}">
              <ma14:wrappingTextBoxFlag xmlns:ma14="http://schemas.microsoft.com/office/mac/drawingml/2011/main" val="1"/>
            </a:ext>
          </a:extLst>
        </p:spPr>
        <p:txBody>
          <a:bodyPr lIns="45719" rIns="45719" anchor="ctr"/>
          <a:lstStyle>
            <a:lvl1pPr algn="ctr">
              <a:defRPr>
                <a:latin typeface="Optima"/>
                <a:ea typeface="Optima"/>
                <a:cs typeface="Optima"/>
                <a:sym typeface="Optima"/>
              </a:defRPr>
            </a:lvl1pPr>
          </a:lstStyle>
          <a:p>
            <a:pPr/>
            <a:r>
              <a:t>Agonisti recettore GLP1</a:t>
            </a:r>
          </a:p>
        </p:txBody>
      </p:sp>
      <p:sp>
        <p:nvSpPr>
          <p:cNvPr id="164" name="Inibitori SGLT2"/>
          <p:cNvSpPr/>
          <p:nvPr/>
        </p:nvSpPr>
        <p:spPr>
          <a:xfrm>
            <a:off x="4624166" y="3817644"/>
            <a:ext cx="4140948" cy="695951"/>
          </a:xfrm>
          <a:prstGeom prst="roundRect">
            <a:avLst>
              <a:gd name="adj" fmla="val 30196"/>
            </a:avLst>
          </a:prstGeom>
          <a:ln w="25400">
            <a:solidFill>
              <a:schemeClr val="accent1">
                <a:satOff val="-23769"/>
                <a:lumOff val="-16235"/>
              </a:schemeClr>
            </a:solidFill>
          </a:ln>
          <a:extLst>
            <a:ext uri="{C572A759-6A51-4108-AA02-DFA0A04FC94B}">
              <ma14:wrappingTextBoxFlag xmlns:ma14="http://schemas.microsoft.com/office/mac/drawingml/2011/main" val="1"/>
            </a:ext>
          </a:extLst>
        </p:spPr>
        <p:txBody>
          <a:bodyPr lIns="45719" rIns="45719" anchor="ctr"/>
          <a:lstStyle>
            <a:lvl1pPr algn="ctr">
              <a:defRPr>
                <a:latin typeface="Optima"/>
                <a:ea typeface="Optima"/>
                <a:cs typeface="Optima"/>
                <a:sym typeface="Optima"/>
              </a:defRPr>
            </a:lvl1pPr>
          </a:lstStyle>
          <a:p>
            <a:pPr/>
            <a:r>
              <a:t>Inibitori SGLT2</a:t>
            </a:r>
          </a:p>
        </p:txBody>
      </p:sp>
      <p:sp>
        <p:nvSpPr>
          <p:cNvPr id="165" name="Acarbose"/>
          <p:cNvSpPr/>
          <p:nvPr/>
        </p:nvSpPr>
        <p:spPr>
          <a:xfrm>
            <a:off x="2483736" y="4678949"/>
            <a:ext cx="2024091" cy="695952"/>
          </a:xfrm>
          <a:prstGeom prst="roundRect">
            <a:avLst>
              <a:gd name="adj" fmla="val 30196"/>
            </a:avLst>
          </a:prstGeom>
          <a:ln w="25400">
            <a:solidFill>
              <a:schemeClr val="accent1">
                <a:satOff val="-23769"/>
                <a:lumOff val="-16235"/>
              </a:schemeClr>
            </a:solidFill>
          </a:ln>
          <a:extLst>
            <a:ext uri="{C572A759-6A51-4108-AA02-DFA0A04FC94B}">
              <ma14:wrappingTextBoxFlag xmlns:ma14="http://schemas.microsoft.com/office/mac/drawingml/2011/main" val="1"/>
            </a:ext>
          </a:extLst>
        </p:spPr>
        <p:txBody>
          <a:bodyPr lIns="45719" rIns="45719" anchor="ctr"/>
          <a:lstStyle>
            <a:lvl1pPr algn="ctr">
              <a:defRPr>
                <a:latin typeface="Optima"/>
                <a:ea typeface="Optima"/>
                <a:cs typeface="Optima"/>
                <a:sym typeface="Optima"/>
              </a:defRPr>
            </a:lvl1pPr>
          </a:lstStyle>
          <a:p>
            <a:pPr/>
            <a:r>
              <a:t>Acarbose</a:t>
            </a:r>
          </a:p>
        </p:txBody>
      </p:sp>
      <p:sp>
        <p:nvSpPr>
          <p:cNvPr id="166" name="Inibitori DPP4"/>
          <p:cNvSpPr/>
          <p:nvPr/>
        </p:nvSpPr>
        <p:spPr>
          <a:xfrm>
            <a:off x="355879" y="4678949"/>
            <a:ext cx="2024091" cy="695952"/>
          </a:xfrm>
          <a:prstGeom prst="roundRect">
            <a:avLst>
              <a:gd name="adj" fmla="val 30196"/>
            </a:avLst>
          </a:prstGeom>
          <a:ln w="25400">
            <a:solidFill>
              <a:schemeClr val="accent1">
                <a:satOff val="-23769"/>
                <a:lumOff val="-16235"/>
              </a:schemeClr>
            </a:solidFill>
          </a:ln>
          <a:extLst>
            <a:ext uri="{C572A759-6A51-4108-AA02-DFA0A04FC94B}">
              <ma14:wrappingTextBoxFlag xmlns:ma14="http://schemas.microsoft.com/office/mac/drawingml/2011/main" val="1"/>
            </a:ext>
          </a:extLst>
        </p:spPr>
        <p:txBody>
          <a:bodyPr lIns="45719" rIns="45719" anchor="ctr"/>
          <a:lstStyle>
            <a:lvl1pPr algn="ctr">
              <a:defRPr>
                <a:latin typeface="Optima"/>
                <a:ea typeface="Optima"/>
                <a:cs typeface="Optima"/>
                <a:sym typeface="Optima"/>
              </a:defRPr>
            </a:lvl1pPr>
          </a:lstStyle>
          <a:p>
            <a:pPr/>
            <a:r>
              <a:t>Inibitori DPP4</a:t>
            </a:r>
          </a:p>
        </p:txBody>
      </p:sp>
      <p:sp>
        <p:nvSpPr>
          <p:cNvPr id="167" name="Insulina"/>
          <p:cNvSpPr/>
          <p:nvPr/>
        </p:nvSpPr>
        <p:spPr>
          <a:xfrm>
            <a:off x="6764030" y="4678949"/>
            <a:ext cx="2024091" cy="695952"/>
          </a:xfrm>
          <a:prstGeom prst="roundRect">
            <a:avLst>
              <a:gd name="adj" fmla="val 30196"/>
            </a:avLst>
          </a:prstGeom>
          <a:ln w="25400">
            <a:solidFill>
              <a:schemeClr val="accent1">
                <a:satOff val="-23769"/>
                <a:lumOff val="-16235"/>
              </a:schemeClr>
            </a:solidFill>
          </a:ln>
          <a:extLst>
            <a:ext uri="{C572A759-6A51-4108-AA02-DFA0A04FC94B}">
              <ma14:wrappingTextBoxFlag xmlns:ma14="http://schemas.microsoft.com/office/mac/drawingml/2011/main" val="1"/>
            </a:ext>
          </a:extLst>
        </p:spPr>
        <p:txBody>
          <a:bodyPr lIns="45719" rIns="45719" anchor="ctr"/>
          <a:lstStyle>
            <a:lvl1pPr algn="ctr">
              <a:defRPr>
                <a:latin typeface="Optima"/>
                <a:ea typeface="Optima"/>
                <a:cs typeface="Optima"/>
                <a:sym typeface="Optima"/>
              </a:defRPr>
            </a:lvl1pPr>
          </a:lstStyle>
          <a:p>
            <a:pPr/>
            <a:r>
              <a:t>Insulina</a:t>
            </a:r>
          </a:p>
        </p:txBody>
      </p:sp>
      <p:sp>
        <p:nvSpPr>
          <p:cNvPr id="168" name="Pioglitazone"/>
          <p:cNvSpPr/>
          <p:nvPr/>
        </p:nvSpPr>
        <p:spPr>
          <a:xfrm>
            <a:off x="4636173" y="4678949"/>
            <a:ext cx="2024091" cy="695952"/>
          </a:xfrm>
          <a:prstGeom prst="roundRect">
            <a:avLst>
              <a:gd name="adj" fmla="val 30196"/>
            </a:avLst>
          </a:prstGeom>
          <a:ln w="25400">
            <a:solidFill>
              <a:schemeClr val="accent1">
                <a:satOff val="-23769"/>
                <a:lumOff val="-16235"/>
              </a:schemeClr>
            </a:solidFill>
          </a:ln>
          <a:extLst>
            <a:ext uri="{C572A759-6A51-4108-AA02-DFA0A04FC94B}">
              <ma14:wrappingTextBoxFlag xmlns:ma14="http://schemas.microsoft.com/office/mac/drawingml/2011/main" val="1"/>
            </a:ext>
          </a:extLst>
        </p:spPr>
        <p:txBody>
          <a:bodyPr lIns="45719" rIns="45719" anchor="ctr"/>
          <a:lstStyle>
            <a:lvl1pPr algn="ctr">
              <a:defRPr>
                <a:latin typeface="Optima"/>
                <a:ea typeface="Optima"/>
                <a:cs typeface="Optima"/>
                <a:sym typeface="Optima"/>
              </a:defRPr>
            </a:lvl1pPr>
          </a:lstStyle>
          <a:p>
            <a:pPr/>
            <a:r>
              <a:t>Pioglitazone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2"/>
                                        </p:tgtEl>
                                        <p:attrNameLst>
                                          <p:attrName>style.visibility</p:attrName>
                                        </p:attrNameLst>
                                      </p:cBhvr>
                                      <p:to>
                                        <p:strVal val="visible"/>
                                      </p:to>
                                    </p:set>
                                    <p:animEffect filter="dissolve" transition="in">
                                      <p:cBhvr>
                                        <p:cTn id="7" dur="30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63"/>
                                        </p:tgtEl>
                                        <p:attrNameLst>
                                          <p:attrName>style.visibility</p:attrName>
                                        </p:attrNameLst>
                                      </p:cBhvr>
                                      <p:to>
                                        <p:strVal val="visible"/>
                                      </p:to>
                                    </p:set>
                                    <p:animEffect filter="dissolve" transition="in">
                                      <p:cBhvr>
                                        <p:cTn id="12" dur="30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64"/>
                                        </p:tgtEl>
                                        <p:attrNameLst>
                                          <p:attrName>style.visibility</p:attrName>
                                        </p:attrNameLst>
                                      </p:cBhvr>
                                      <p:to>
                                        <p:strVal val="visible"/>
                                      </p:to>
                                    </p:set>
                                    <p:animEffect filter="dissolve" transition="in">
                                      <p:cBhvr>
                                        <p:cTn id="17" dur="3000"/>
                                        <p:tgtEl>
                                          <p:spTgt spid="16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66"/>
                                        </p:tgtEl>
                                        <p:attrNameLst>
                                          <p:attrName>style.visibility</p:attrName>
                                        </p:attrNameLst>
                                      </p:cBhvr>
                                      <p:to>
                                        <p:strVal val="visible"/>
                                      </p:to>
                                    </p:set>
                                    <p:animEffect filter="dissolve" transition="in">
                                      <p:cBhvr>
                                        <p:cTn id="22" dur="3000"/>
                                        <p:tgtEl>
                                          <p:spTgt spid="16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65"/>
                                        </p:tgtEl>
                                        <p:attrNameLst>
                                          <p:attrName>style.visibility</p:attrName>
                                        </p:attrNameLst>
                                      </p:cBhvr>
                                      <p:to>
                                        <p:strVal val="visible"/>
                                      </p:to>
                                    </p:set>
                                    <p:animEffect filter="dissolve" transition="in">
                                      <p:cBhvr>
                                        <p:cTn id="27" dur="3000"/>
                                        <p:tgtEl>
                                          <p:spTgt spid="165"/>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68"/>
                                        </p:tgtEl>
                                        <p:attrNameLst>
                                          <p:attrName>style.visibility</p:attrName>
                                        </p:attrNameLst>
                                      </p:cBhvr>
                                      <p:to>
                                        <p:strVal val="visible"/>
                                      </p:to>
                                    </p:set>
                                    <p:animEffect filter="dissolve" transition="in">
                                      <p:cBhvr>
                                        <p:cTn id="32" dur="3000"/>
                                        <p:tgtEl>
                                          <p:spTgt spid="16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167"/>
                                        </p:tgtEl>
                                        <p:attrNameLst>
                                          <p:attrName>style.visibility</p:attrName>
                                        </p:attrNameLst>
                                      </p:cBhvr>
                                      <p:to>
                                        <p:strVal val="visible"/>
                                      </p:to>
                                    </p:set>
                                    <p:animEffect filter="dissolve" transition="in">
                                      <p:cBhvr>
                                        <p:cTn id="37" dur="3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3"/>
      <p:bldP build="whole" bldLvl="1" animBg="1" rev="0" advAuto="0" spid="162" grpId="1"/>
      <p:bldP build="whole" bldLvl="1" animBg="1" rev="0" advAuto="0" spid="165" grpId="5"/>
      <p:bldP build="whole" bldLvl="1" animBg="1" rev="0" advAuto="0" spid="163" grpId="2"/>
      <p:bldP build="whole" bldLvl="1" animBg="1" rev="0" advAuto="0" spid="166" grpId="4"/>
      <p:bldP build="whole" bldLvl="1" animBg="1" rev="0" advAuto="0" spid="167" grpId="7"/>
      <p:bldP build="whole" bldLvl="1" animBg="1" rev="0" advAuto="0" spid="168" grpId="6"/>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170" name="METFORMINA…"/>
          <p:cNvSpPr/>
          <p:nvPr/>
        </p:nvSpPr>
        <p:spPr>
          <a:xfrm>
            <a:off x="1761710" y="2045447"/>
            <a:ext cx="5227113" cy="641316"/>
          </a:xfrm>
          <a:prstGeom prst="rect">
            <a:avLst/>
          </a:prstGeom>
          <a:solidFill>
            <a:srgbClr val="FFFFFF"/>
          </a:solidFill>
          <a:ln w="25400">
            <a:solidFill>
              <a:schemeClr val="accent5">
                <a:satOff val="-6843"/>
                <a:lumOff val="-10705"/>
              </a:schemeClr>
            </a:solidFill>
          </a:ln>
          <a:extLst>
            <a:ext uri="{C572A759-6A51-4108-AA02-DFA0A04FC94B}">
              <ma14:wrappingTextBoxFlag xmlns:ma14="http://schemas.microsoft.com/office/mac/drawingml/2011/main" val="1"/>
            </a:ext>
          </a:extLst>
        </p:spPr>
        <p:txBody>
          <a:bodyPr lIns="45719" rIns="45719"/>
          <a:lstStyle/>
          <a:p>
            <a:pPr algn="ctr">
              <a:defRPr>
                <a:latin typeface="Optima"/>
                <a:ea typeface="Optima"/>
                <a:cs typeface="Optima"/>
                <a:sym typeface="Optima"/>
              </a:defRPr>
            </a:pPr>
            <a:r>
              <a:t>METFORMINA</a:t>
            </a:r>
          </a:p>
          <a:p>
            <a:pPr algn="ctr">
              <a:defRPr>
                <a:latin typeface="Optima"/>
                <a:ea typeface="Optima"/>
                <a:cs typeface="Optima"/>
                <a:sym typeface="Optima"/>
              </a:defRPr>
            </a:pPr>
            <a:r>
              <a:t>       - 48%</a:t>
            </a:r>
          </a:p>
        </p:txBody>
      </p:sp>
      <p:sp>
        <p:nvSpPr>
          <p:cNvPr id="171" name="GLP1-RA…"/>
          <p:cNvSpPr/>
          <p:nvPr/>
        </p:nvSpPr>
        <p:spPr>
          <a:xfrm>
            <a:off x="1812364" y="2866295"/>
            <a:ext cx="2519107" cy="641316"/>
          </a:xfrm>
          <a:prstGeom prst="rect">
            <a:avLst/>
          </a:prstGeom>
          <a:solidFill>
            <a:srgbClr val="FFFFFF"/>
          </a:solidFill>
          <a:ln w="25400">
            <a:solidFill>
              <a:schemeClr val="accent5">
                <a:satOff val="-6843"/>
                <a:lumOff val="-10705"/>
              </a:schemeClr>
            </a:solidFill>
          </a:ln>
          <a:extLst>
            <a:ext uri="{C572A759-6A51-4108-AA02-DFA0A04FC94B}">
              <ma14:wrappingTextBoxFlag xmlns:ma14="http://schemas.microsoft.com/office/mac/drawingml/2011/main" val="1"/>
            </a:ext>
          </a:extLst>
        </p:spPr>
        <p:txBody>
          <a:bodyPr lIns="45719" rIns="45719"/>
          <a:lstStyle/>
          <a:p>
            <a:pPr algn="ctr">
              <a:defRPr>
                <a:latin typeface="Optima"/>
                <a:ea typeface="Optima"/>
                <a:cs typeface="Optima"/>
                <a:sym typeface="Optima"/>
              </a:defRPr>
            </a:pPr>
            <a:r>
              <a:t>GLP1-RA</a:t>
            </a:r>
          </a:p>
          <a:p>
            <a:pPr algn="ctr">
              <a:defRPr>
                <a:latin typeface="Optima"/>
                <a:ea typeface="Optima"/>
                <a:cs typeface="Optima"/>
                <a:sym typeface="Optima"/>
              </a:defRPr>
            </a:pPr>
            <a:r>
              <a:t>    -11%</a:t>
            </a:r>
          </a:p>
        </p:txBody>
      </p:sp>
      <p:sp>
        <p:nvSpPr>
          <p:cNvPr id="172" name="SGLT2-Inibitori…"/>
          <p:cNvSpPr/>
          <p:nvPr/>
        </p:nvSpPr>
        <p:spPr>
          <a:xfrm>
            <a:off x="4345752" y="2866295"/>
            <a:ext cx="2626753" cy="641316"/>
          </a:xfrm>
          <a:prstGeom prst="rect">
            <a:avLst/>
          </a:prstGeom>
          <a:solidFill>
            <a:srgbClr val="FFFFFF"/>
          </a:solidFill>
          <a:ln w="25400">
            <a:solidFill>
              <a:schemeClr val="accent5">
                <a:satOff val="-6843"/>
                <a:lumOff val="-10705"/>
              </a:schemeClr>
            </a:solidFill>
          </a:ln>
          <a:extLst>
            <a:ext uri="{C572A759-6A51-4108-AA02-DFA0A04FC94B}">
              <ma14:wrappingTextBoxFlag xmlns:ma14="http://schemas.microsoft.com/office/mac/drawingml/2011/main" val="1"/>
            </a:ext>
          </a:extLst>
        </p:spPr>
        <p:txBody>
          <a:bodyPr lIns="45719" rIns="45719"/>
          <a:lstStyle/>
          <a:p>
            <a:pPr algn="ctr">
              <a:defRPr>
                <a:latin typeface="Optima"/>
                <a:ea typeface="Optima"/>
                <a:cs typeface="Optima"/>
                <a:sym typeface="Optima"/>
              </a:defRPr>
            </a:pPr>
            <a:r>
              <a:t>SGLT2-Inibitori</a:t>
            </a:r>
          </a:p>
          <a:p>
            <a:pPr algn="ctr">
              <a:defRPr>
                <a:latin typeface="Optima"/>
                <a:ea typeface="Optima"/>
                <a:cs typeface="Optima"/>
                <a:sym typeface="Optima"/>
              </a:defRPr>
            </a:pPr>
            <a:r>
              <a:t>        -11%</a:t>
            </a:r>
          </a:p>
        </p:txBody>
      </p:sp>
      <p:sp>
        <p:nvSpPr>
          <p:cNvPr id="173" name="Effetti sugli eventi cardiovascolari maggiori"/>
          <p:cNvSpPr txBox="1"/>
          <p:nvPr>
            <p:ph type="title"/>
          </p:nvPr>
        </p:nvSpPr>
        <p:spPr>
          <a:prstGeom prst="rect">
            <a:avLst/>
          </a:prstGeom>
          <a:solidFill>
            <a:schemeClr val="accent5">
              <a:lumOff val="23235"/>
            </a:schemeClr>
          </a:solidFill>
        </p:spPr>
        <p:txBody>
          <a:bodyPr/>
          <a:lstStyle>
            <a:lvl1pPr>
              <a:defRPr sz="3300">
                <a:latin typeface="Optima"/>
                <a:ea typeface="Optima"/>
                <a:cs typeface="Optima"/>
                <a:sym typeface="Optima"/>
              </a:defRPr>
            </a:lvl1pPr>
          </a:lstStyle>
          <a:p>
            <a:pPr/>
            <a:r>
              <a:t>Effetti sugli eventi cardiovascolari maggiori</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175" name="MORTALITA’ PER TUTTE LE CAUSE"/>
          <p:cNvSpPr txBox="1"/>
          <p:nvPr>
            <p:ph type="title"/>
          </p:nvPr>
        </p:nvSpPr>
        <p:spPr>
          <a:prstGeom prst="rect">
            <a:avLst/>
          </a:prstGeom>
          <a:solidFill>
            <a:schemeClr val="accent5">
              <a:lumOff val="23235"/>
            </a:schemeClr>
          </a:solidFill>
        </p:spPr>
        <p:txBody>
          <a:bodyPr/>
          <a:lstStyle>
            <a:lvl1pPr defTabSz="868680">
              <a:defRPr sz="4180">
                <a:latin typeface="Optima"/>
                <a:ea typeface="Optima"/>
                <a:cs typeface="Optima"/>
                <a:sym typeface="Optima"/>
              </a:defRPr>
            </a:lvl1pPr>
          </a:lstStyle>
          <a:p>
            <a:pPr/>
            <a:r>
              <a:t>MORTALITA’ PER TUTTE LE CAUSE</a:t>
            </a:r>
          </a:p>
        </p:txBody>
      </p:sp>
      <p:sp>
        <p:nvSpPr>
          <p:cNvPr id="176" name="GLP1-RA…"/>
          <p:cNvSpPr/>
          <p:nvPr/>
        </p:nvSpPr>
        <p:spPr>
          <a:xfrm>
            <a:off x="762839" y="3169969"/>
            <a:ext cx="3455078" cy="750118"/>
          </a:xfrm>
          <a:prstGeom prst="rect">
            <a:avLst/>
          </a:prstGeom>
          <a:solidFill>
            <a:srgbClr val="FFFFFF"/>
          </a:solidFill>
          <a:ln w="25400">
            <a:solidFill>
              <a:schemeClr val="accent5">
                <a:satOff val="-6843"/>
                <a:lumOff val="-10705"/>
              </a:schemeClr>
            </a:solidFill>
          </a:ln>
          <a:extLst>
            <a:ext uri="{C572A759-6A51-4108-AA02-DFA0A04FC94B}">
              <ma14:wrappingTextBoxFlag xmlns:ma14="http://schemas.microsoft.com/office/mac/drawingml/2011/main" val="1"/>
            </a:ext>
          </a:extLst>
        </p:spPr>
        <p:txBody>
          <a:bodyPr lIns="45719" rIns="45719"/>
          <a:lstStyle/>
          <a:p>
            <a:pPr algn="ctr">
              <a:defRPr>
                <a:latin typeface="Optima"/>
                <a:ea typeface="Optima"/>
                <a:cs typeface="Optima"/>
                <a:sym typeface="Optima"/>
              </a:defRPr>
            </a:pPr>
            <a:r>
              <a:t>     GLP1-RA</a:t>
            </a:r>
          </a:p>
          <a:p>
            <a:pPr algn="ctr">
              <a:defRPr>
                <a:latin typeface="Optima"/>
                <a:ea typeface="Optima"/>
                <a:cs typeface="Optima"/>
                <a:sym typeface="Optima"/>
              </a:defRPr>
            </a:pPr>
            <a:r>
              <a:t>         -11%</a:t>
            </a:r>
          </a:p>
        </p:txBody>
      </p:sp>
      <p:sp>
        <p:nvSpPr>
          <p:cNvPr id="177" name="SGLT2-Inibitori…"/>
          <p:cNvSpPr/>
          <p:nvPr/>
        </p:nvSpPr>
        <p:spPr>
          <a:xfrm>
            <a:off x="4326120" y="3169969"/>
            <a:ext cx="3538573" cy="750118"/>
          </a:xfrm>
          <a:prstGeom prst="rect">
            <a:avLst/>
          </a:prstGeom>
          <a:solidFill>
            <a:srgbClr val="FFFFFF"/>
          </a:solidFill>
          <a:ln w="25400">
            <a:solidFill>
              <a:schemeClr val="accent5">
                <a:satOff val="-6843"/>
                <a:lumOff val="-10705"/>
              </a:schemeClr>
            </a:solidFill>
          </a:ln>
          <a:extLst>
            <a:ext uri="{C572A759-6A51-4108-AA02-DFA0A04FC94B}">
              <ma14:wrappingTextBoxFlag xmlns:ma14="http://schemas.microsoft.com/office/mac/drawingml/2011/main" val="1"/>
            </a:ext>
          </a:extLst>
        </p:spPr>
        <p:txBody>
          <a:bodyPr lIns="45719" rIns="45719"/>
          <a:lstStyle/>
          <a:p>
            <a:pPr algn="ctr">
              <a:defRPr>
                <a:latin typeface="Optima"/>
                <a:ea typeface="Optima"/>
                <a:cs typeface="Optima"/>
                <a:sym typeface="Optima"/>
              </a:defRPr>
            </a:pPr>
            <a:r>
              <a:t>   SGLT2-Inibitori</a:t>
            </a:r>
          </a:p>
          <a:p>
            <a:pPr algn="ctr">
              <a:defRPr>
                <a:latin typeface="Optima"/>
                <a:ea typeface="Optima"/>
                <a:cs typeface="Optima"/>
                <a:sym typeface="Optima"/>
              </a:defRPr>
            </a:pPr>
            <a:r>
              <a:t>          -14%</a:t>
            </a:r>
          </a:p>
        </p:txBody>
      </p:sp>
      <p:sp>
        <p:nvSpPr>
          <p:cNvPr id="178" name="SULFANILUREE…"/>
          <p:cNvSpPr/>
          <p:nvPr/>
        </p:nvSpPr>
        <p:spPr>
          <a:xfrm>
            <a:off x="763494" y="5685117"/>
            <a:ext cx="1890981" cy="664463"/>
          </a:xfrm>
          <a:prstGeom prst="rect">
            <a:avLst/>
          </a:prstGeom>
          <a:solidFill>
            <a:srgbClr val="FFFFFF"/>
          </a:solidFill>
          <a:ln w="25400">
            <a:solidFill>
              <a:schemeClr val="accent1"/>
            </a:solidFill>
          </a:ln>
          <a:extLst>
            <a:ext uri="{C572A759-6A51-4108-AA02-DFA0A04FC94B}">
              <ma14:wrappingTextBoxFlag xmlns:ma14="http://schemas.microsoft.com/office/mac/drawingml/2011/main" val="1"/>
            </a:ext>
          </a:extLst>
        </p:spPr>
        <p:txBody>
          <a:bodyPr lIns="45719" rIns="45719"/>
          <a:lstStyle/>
          <a:p>
            <a:pPr>
              <a:defRPr>
                <a:latin typeface="Optima"/>
                <a:ea typeface="Optima"/>
                <a:cs typeface="Optima"/>
                <a:sym typeface="Optima"/>
              </a:defRPr>
            </a:pPr>
            <a:r>
              <a:t>SULFANILUREE</a:t>
            </a:r>
          </a:p>
          <a:p>
            <a:pPr>
              <a:defRPr>
                <a:latin typeface="Optima"/>
                <a:ea typeface="Optima"/>
                <a:cs typeface="Optima"/>
                <a:sym typeface="Optima"/>
              </a:defRPr>
            </a:pPr>
            <a:r>
              <a:t>       + 11%</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pic>
        <p:nvPicPr>
          <p:cNvPr id="180" name="Picture 8" descr="Picture 8"/>
          <p:cNvPicPr>
            <a:picLocks noChangeAspect="1"/>
          </p:cNvPicPr>
          <p:nvPr/>
        </p:nvPicPr>
        <p:blipFill>
          <a:blip r:embed="rId2">
            <a:extLst/>
          </a:blip>
          <a:srcRect l="20975" t="55314" r="21501" b="25908"/>
          <a:stretch>
            <a:fillRect/>
          </a:stretch>
        </p:blipFill>
        <p:spPr>
          <a:xfrm>
            <a:off x="2450526" y="3695489"/>
            <a:ext cx="4261645" cy="869444"/>
          </a:xfrm>
          <a:prstGeom prst="rect">
            <a:avLst/>
          </a:prstGeom>
          <a:ln w="12700">
            <a:miter lim="400000"/>
          </a:ln>
        </p:spPr>
      </p:pic>
      <p:pic>
        <p:nvPicPr>
          <p:cNvPr id="181" name="Picture 10" descr="Picture 10"/>
          <p:cNvPicPr>
            <a:picLocks noChangeAspect="1"/>
          </p:cNvPicPr>
          <p:nvPr/>
        </p:nvPicPr>
        <p:blipFill>
          <a:blip r:embed="rId3">
            <a:extLst/>
          </a:blip>
          <a:srcRect l="21179" t="50772" r="21296" b="23599"/>
          <a:stretch>
            <a:fillRect/>
          </a:stretch>
        </p:blipFill>
        <p:spPr>
          <a:xfrm>
            <a:off x="2861688" y="5090963"/>
            <a:ext cx="3439504" cy="957744"/>
          </a:xfrm>
          <a:prstGeom prst="rect">
            <a:avLst/>
          </a:prstGeom>
          <a:ln w="12700">
            <a:miter lim="400000"/>
          </a:ln>
        </p:spPr>
      </p:pic>
      <p:pic>
        <p:nvPicPr>
          <p:cNvPr id="182" name="Picture 11" descr="Picture 11"/>
          <p:cNvPicPr>
            <a:picLocks noChangeAspect="1"/>
          </p:cNvPicPr>
          <p:nvPr/>
        </p:nvPicPr>
        <p:blipFill>
          <a:blip r:embed="rId4">
            <a:extLst/>
          </a:blip>
          <a:srcRect l="20983" t="59206" r="21493" b="14546"/>
          <a:stretch>
            <a:fillRect/>
          </a:stretch>
        </p:blipFill>
        <p:spPr>
          <a:xfrm>
            <a:off x="2614611" y="1880069"/>
            <a:ext cx="3933827" cy="1121924"/>
          </a:xfrm>
          <a:prstGeom prst="rect">
            <a:avLst/>
          </a:prstGeom>
          <a:ln w="12700">
            <a:miter lim="400000"/>
          </a:ln>
        </p:spPr>
      </p:pic>
      <p:sp>
        <p:nvSpPr>
          <p:cNvPr id="183" name="Rectangle 12"/>
          <p:cNvSpPr txBox="1"/>
          <p:nvPr/>
        </p:nvSpPr>
        <p:spPr>
          <a:xfrm>
            <a:off x="2554836" y="1356143"/>
            <a:ext cx="4034327" cy="621668"/>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a:defRPr>
                <a:solidFill>
                  <a:srgbClr val="001965"/>
                </a:solidFill>
                <a:latin typeface="Optima"/>
                <a:ea typeface="Optima"/>
                <a:cs typeface="Optima"/>
                <a:sym typeface="Optima"/>
              </a:defRPr>
            </a:pPr>
            <a:r>
              <a:t>Pazienti con diabete di tipo 2 </a:t>
            </a:r>
            <a:r>
              <a:rPr b="1"/>
              <a:t>senza pregressi eventi CV </a:t>
            </a:r>
          </a:p>
        </p:txBody>
      </p:sp>
      <p:sp>
        <p:nvSpPr>
          <p:cNvPr id="184" name="Rectangle 13"/>
          <p:cNvSpPr txBox="1"/>
          <p:nvPr/>
        </p:nvSpPr>
        <p:spPr>
          <a:xfrm>
            <a:off x="1604961" y="3122342"/>
            <a:ext cx="5934077" cy="621667"/>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a:defRPr>
                <a:latin typeface="Optima"/>
                <a:ea typeface="Optima"/>
                <a:cs typeface="Optima"/>
                <a:sym typeface="Optima"/>
              </a:defRPr>
            </a:pPr>
            <a:r>
              <a:t>Pazienti con diabete di tipo 2 </a:t>
            </a:r>
            <a:r>
              <a:rPr b="1"/>
              <a:t>con pregressi eventi CV e senza scompenso cardiaco </a:t>
            </a:r>
          </a:p>
        </p:txBody>
      </p:sp>
      <p:sp>
        <p:nvSpPr>
          <p:cNvPr id="185" name="Rectangle 14"/>
          <p:cNvSpPr txBox="1"/>
          <p:nvPr/>
        </p:nvSpPr>
        <p:spPr>
          <a:xfrm>
            <a:off x="2377036" y="4761367"/>
            <a:ext cx="5549393" cy="342267"/>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p>
            <a:pPr>
              <a:defRPr>
                <a:latin typeface="Optima"/>
                <a:ea typeface="Optima"/>
                <a:cs typeface="Optima"/>
                <a:sym typeface="Optima"/>
              </a:defRPr>
            </a:pPr>
            <a:r>
              <a:t>Pazienti con diabete di tipo 2 </a:t>
            </a:r>
            <a:r>
              <a:rPr b="1"/>
              <a:t>con scompenso cardiaco </a:t>
            </a:r>
          </a:p>
        </p:txBody>
      </p:sp>
      <p:sp>
        <p:nvSpPr>
          <p:cNvPr id="186" name="Rectangle 15"/>
          <p:cNvSpPr txBox="1"/>
          <p:nvPr/>
        </p:nvSpPr>
        <p:spPr>
          <a:xfrm>
            <a:off x="9524" y="6133692"/>
            <a:ext cx="9144001" cy="273635"/>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algn="ctr">
              <a:defRPr i="1" sz="1300">
                <a:solidFill>
                  <a:srgbClr val="220710"/>
                </a:solidFill>
                <a:latin typeface="Calibri"/>
                <a:ea typeface="Calibri"/>
                <a:cs typeface="Calibri"/>
                <a:sym typeface="Calibri"/>
              </a:defRPr>
            </a:lvl1pPr>
          </a:lstStyle>
          <a:p>
            <a:pPr/>
            <a:r>
              <a:t>Linea Guida della Società Italiana di Diabetologia (SID) e dell’Associazione dei Medici Diabetologi (AMD). 2021 </a:t>
            </a:r>
          </a:p>
        </p:txBody>
      </p:sp>
      <p:sp>
        <p:nvSpPr>
          <p:cNvPr id="187" name="Rectangle 17"/>
          <p:cNvSpPr txBox="1"/>
          <p:nvPr/>
        </p:nvSpPr>
        <p:spPr>
          <a:xfrm>
            <a:off x="-1" y="325163"/>
            <a:ext cx="9144001" cy="998858"/>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algn="ctr">
              <a:defRPr sz="3000">
                <a:solidFill>
                  <a:srgbClr val="002060"/>
                </a:solidFill>
                <a:latin typeface="Optima"/>
                <a:ea typeface="Optima"/>
                <a:cs typeface="Optima"/>
                <a:sym typeface="Optima"/>
              </a:defRPr>
            </a:pPr>
            <a:r>
              <a:t>La cura del diabete di tipo 2 </a:t>
            </a:r>
            <a:r>
              <a:rPr>
                <a:solidFill>
                  <a:srgbClr val="000000"/>
                </a:solidFill>
              </a:rPr>
              <a:t>oggi</a:t>
            </a:r>
            <a:r>
              <a:t>: gli agonisti del recettore GLP-1 </a:t>
            </a:r>
          </a:p>
        </p:txBody>
      </p:sp>
      <p:sp>
        <p:nvSpPr>
          <p:cNvPr id="188" name="Rounded Rectangle 18"/>
          <p:cNvSpPr/>
          <p:nvPr/>
        </p:nvSpPr>
        <p:spPr>
          <a:xfrm>
            <a:off x="1189147" y="3142585"/>
            <a:ext cx="7177824" cy="1434572"/>
          </a:xfrm>
          <a:prstGeom prst="roundRect">
            <a:avLst>
              <a:gd name="adj" fmla="val 13112"/>
            </a:avLst>
          </a:prstGeom>
          <a:ln w="12700">
            <a:solidFill>
              <a:srgbClr val="000000"/>
            </a:solidFill>
            <a:miter/>
          </a:ln>
        </p:spPr>
        <p:txBody>
          <a:bodyPr lIns="26999" tIns="26999" rIns="26999" bIns="26999" anchor="ctr"/>
          <a:lstStyle/>
          <a:p>
            <a:pPr algn="ctr">
              <a:defRPr sz="1400">
                <a:solidFill>
                  <a:srgbClr val="FFFFFF"/>
                </a:solidFill>
                <a:latin typeface="Apis For Office"/>
                <a:ea typeface="Apis For Office"/>
                <a:cs typeface="Apis For Office"/>
                <a:sym typeface="Apis For Office"/>
              </a:defRPr>
            </a:pPr>
          </a:p>
        </p:txBody>
      </p:sp>
      <p:sp>
        <p:nvSpPr>
          <p:cNvPr id="189" name="Rounded Rectangle 19"/>
          <p:cNvSpPr/>
          <p:nvPr/>
        </p:nvSpPr>
        <p:spPr>
          <a:xfrm>
            <a:off x="1175944" y="4656147"/>
            <a:ext cx="7071116" cy="1397796"/>
          </a:xfrm>
          <a:prstGeom prst="roundRect">
            <a:avLst>
              <a:gd name="adj" fmla="val 16667"/>
            </a:avLst>
          </a:prstGeom>
          <a:ln w="12700">
            <a:solidFill>
              <a:srgbClr val="000000"/>
            </a:solidFill>
            <a:miter/>
          </a:ln>
        </p:spPr>
        <p:txBody>
          <a:bodyPr lIns="26999" tIns="26999" rIns="26999" bIns="26999" anchor="ctr"/>
          <a:lstStyle/>
          <a:p>
            <a:pPr algn="ctr">
              <a:defRPr sz="1400">
                <a:solidFill>
                  <a:srgbClr val="FFFFFF"/>
                </a:solidFill>
                <a:latin typeface="Apis For Office"/>
                <a:ea typeface="Apis For Office"/>
                <a:cs typeface="Apis For Office"/>
                <a:sym typeface="Apis For Office"/>
              </a:defRPr>
            </a:pPr>
          </a:p>
        </p:txBody>
      </p:sp>
      <p:grpSp>
        <p:nvGrpSpPr>
          <p:cNvPr id="192" name="Rounded Rectangle 20"/>
          <p:cNvGrpSpPr/>
          <p:nvPr/>
        </p:nvGrpSpPr>
        <p:grpSpPr>
          <a:xfrm>
            <a:off x="-3347953" y="1289112"/>
            <a:ext cx="2040733" cy="551181"/>
            <a:chOff x="0" y="-103887"/>
            <a:chExt cx="2040731" cy="551180"/>
          </a:xfrm>
        </p:grpSpPr>
        <p:sp>
          <p:nvSpPr>
            <p:cNvPr id="190" name="Rettangolo arrotondato"/>
            <p:cNvSpPr/>
            <p:nvPr/>
          </p:nvSpPr>
          <p:spPr>
            <a:xfrm>
              <a:off x="0" y="0"/>
              <a:ext cx="2040732" cy="343406"/>
            </a:xfrm>
            <a:prstGeom prst="roundRect">
              <a:avLst>
                <a:gd name="adj" fmla="val 16667"/>
              </a:avLst>
            </a:prstGeom>
            <a:solidFill>
              <a:srgbClr val="FF0000"/>
            </a:solidFill>
            <a:ln w="12700" cap="flat">
              <a:noFill/>
              <a:miter lim="400000"/>
            </a:ln>
            <a:effectLst/>
          </p:spPr>
          <p:txBody>
            <a:bodyPr wrap="square" lIns="26999" tIns="26999" rIns="26999" bIns="26999" numCol="1" anchor="ctr">
              <a:noAutofit/>
            </a:bodyPr>
            <a:lstStyle/>
            <a:p>
              <a:pPr algn="ctr">
                <a:defRPr>
                  <a:solidFill>
                    <a:srgbClr val="FFFFFF"/>
                  </a:solidFill>
                  <a:latin typeface="Apis For Office"/>
                  <a:ea typeface="Apis For Office"/>
                  <a:cs typeface="Apis For Office"/>
                  <a:sym typeface="Apis For Office"/>
                </a:defRPr>
              </a:pPr>
            </a:p>
          </p:txBody>
        </p:sp>
        <p:sp>
          <p:nvSpPr>
            <p:cNvPr id="191" name="Agonisti recettore GLP-1"/>
            <p:cNvSpPr txBox="1"/>
            <p:nvPr/>
          </p:nvSpPr>
          <p:spPr>
            <a:xfrm>
              <a:off x="16764" y="-103888"/>
              <a:ext cx="2007204" cy="551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ctr">
              <a:spAutoFit/>
            </a:bodyPr>
            <a:lstStyle>
              <a:lvl1pPr algn="ctr">
                <a:defRPr sz="1600">
                  <a:solidFill>
                    <a:srgbClr val="FFFFFF"/>
                  </a:solidFill>
                  <a:latin typeface="Apis For Office"/>
                  <a:ea typeface="Apis For Office"/>
                  <a:cs typeface="Apis For Office"/>
                  <a:sym typeface="Apis For Office"/>
                </a:defRPr>
              </a:lvl1pPr>
            </a:lstStyle>
            <a:p>
              <a:pPr/>
              <a:r>
                <a:t>Agonisti recettore GLP-1</a:t>
              </a:r>
            </a:p>
          </p:txBody>
        </p:sp>
      </p:grpSp>
      <p:grpSp>
        <p:nvGrpSpPr>
          <p:cNvPr id="195" name="Rounded Rectangle 23"/>
          <p:cNvGrpSpPr/>
          <p:nvPr/>
        </p:nvGrpSpPr>
        <p:grpSpPr>
          <a:xfrm>
            <a:off x="3974703" y="3703565"/>
            <a:ext cx="1473597" cy="424182"/>
            <a:chOff x="0" y="-40387"/>
            <a:chExt cx="1473596" cy="424180"/>
          </a:xfrm>
        </p:grpSpPr>
        <p:sp>
          <p:nvSpPr>
            <p:cNvPr id="193" name="Rettangolo arrotondato"/>
            <p:cNvSpPr/>
            <p:nvPr/>
          </p:nvSpPr>
          <p:spPr>
            <a:xfrm>
              <a:off x="0" y="0"/>
              <a:ext cx="1473597" cy="343406"/>
            </a:xfrm>
            <a:prstGeom prst="roundRect">
              <a:avLst>
                <a:gd name="adj" fmla="val 16667"/>
              </a:avLst>
            </a:prstGeom>
            <a:solidFill>
              <a:srgbClr val="FF0000"/>
            </a:solidFill>
            <a:ln w="12700" cap="flat">
              <a:noFill/>
              <a:miter lim="400000"/>
            </a:ln>
            <a:effectLst/>
          </p:spPr>
          <p:txBody>
            <a:bodyPr wrap="square" lIns="26999" tIns="26999" rIns="26999" bIns="26999" numCol="1" anchor="ctr">
              <a:noAutofit/>
            </a:bodyPr>
            <a:lstStyle/>
            <a:p>
              <a:pPr algn="ctr">
                <a:defRPr>
                  <a:solidFill>
                    <a:srgbClr val="FFFFFF"/>
                  </a:solidFill>
                  <a:latin typeface="Apis For Office"/>
                  <a:ea typeface="Apis For Office"/>
                  <a:cs typeface="Apis For Office"/>
                  <a:sym typeface="Apis For Office"/>
                </a:defRPr>
              </a:pPr>
            </a:p>
          </p:txBody>
        </p:sp>
        <p:sp>
          <p:nvSpPr>
            <p:cNvPr id="194" name="Agonisti recettore GLP-1"/>
            <p:cNvSpPr txBox="1"/>
            <p:nvPr/>
          </p:nvSpPr>
          <p:spPr>
            <a:xfrm>
              <a:off x="16764" y="-40388"/>
              <a:ext cx="1440069" cy="424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ctr">
              <a:spAutoFit/>
            </a:bodyPr>
            <a:lstStyle>
              <a:lvl1pPr algn="ctr">
                <a:defRPr sz="1200">
                  <a:solidFill>
                    <a:srgbClr val="FFFFFF"/>
                  </a:solidFill>
                  <a:latin typeface="Apis For Office"/>
                  <a:ea typeface="Apis For Office"/>
                  <a:cs typeface="Apis For Office"/>
                  <a:sym typeface="Apis For Office"/>
                </a:defRPr>
              </a:lvl1pPr>
            </a:lstStyle>
            <a:p>
              <a:pPr/>
              <a:r>
                <a:t>Agonisti recettore GLP-1</a:t>
              </a:r>
            </a:p>
          </p:txBody>
        </p:sp>
      </p:grpSp>
      <p:grpSp>
        <p:nvGrpSpPr>
          <p:cNvPr id="198" name="Rounded Rectangle 24"/>
          <p:cNvGrpSpPr/>
          <p:nvPr/>
        </p:nvGrpSpPr>
        <p:grpSpPr>
          <a:xfrm>
            <a:off x="2887942" y="5299959"/>
            <a:ext cx="1775432" cy="473085"/>
            <a:chOff x="0" y="-89167"/>
            <a:chExt cx="1775430" cy="473084"/>
          </a:xfrm>
        </p:grpSpPr>
        <p:sp>
          <p:nvSpPr>
            <p:cNvPr id="196" name="Rettangolo arrotondato"/>
            <p:cNvSpPr/>
            <p:nvPr/>
          </p:nvSpPr>
          <p:spPr>
            <a:xfrm>
              <a:off x="0" y="0"/>
              <a:ext cx="1775431" cy="294750"/>
            </a:xfrm>
            <a:prstGeom prst="roundRect">
              <a:avLst>
                <a:gd name="adj" fmla="val 16667"/>
              </a:avLst>
            </a:prstGeom>
            <a:solidFill>
              <a:srgbClr val="FF0000"/>
            </a:solidFill>
            <a:ln w="12700" cap="flat">
              <a:noFill/>
              <a:miter lim="400000"/>
            </a:ln>
            <a:effectLst/>
          </p:spPr>
          <p:txBody>
            <a:bodyPr wrap="square" lIns="26999" tIns="26999" rIns="26999" bIns="26999" numCol="1" anchor="ctr">
              <a:noAutofit/>
            </a:bodyPr>
            <a:lstStyle/>
            <a:p>
              <a:pPr algn="ctr">
                <a:defRPr>
                  <a:solidFill>
                    <a:srgbClr val="FFFFFF"/>
                  </a:solidFill>
                  <a:latin typeface="Apis For Office"/>
                  <a:ea typeface="Apis For Office"/>
                  <a:cs typeface="Apis For Office"/>
                  <a:sym typeface="Apis For Office"/>
                </a:defRPr>
              </a:pPr>
            </a:p>
          </p:txBody>
        </p:sp>
        <p:sp>
          <p:nvSpPr>
            <p:cNvPr id="197" name="Agonisti recettore GLP-1"/>
            <p:cNvSpPr txBox="1"/>
            <p:nvPr/>
          </p:nvSpPr>
          <p:spPr>
            <a:xfrm>
              <a:off x="14388" y="-89168"/>
              <a:ext cx="1746655" cy="4730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ctr">
              <a:noAutofit/>
            </a:bodyPr>
            <a:lstStyle>
              <a:lvl1pPr algn="ctr">
                <a:defRPr sz="1100">
                  <a:solidFill>
                    <a:srgbClr val="FFFFFF"/>
                  </a:solidFill>
                  <a:latin typeface="Apis For Office"/>
                  <a:ea typeface="Apis For Office"/>
                  <a:cs typeface="Apis For Office"/>
                  <a:sym typeface="Apis For Office"/>
                </a:defRPr>
              </a:lvl1pPr>
            </a:lstStyle>
            <a:p>
              <a:pPr/>
              <a:r>
                <a:t>Agonisti recettore GLP-1</a:t>
              </a:r>
            </a:p>
          </p:txBody>
        </p:sp>
      </p:grpSp>
      <p:sp>
        <p:nvSpPr>
          <p:cNvPr id="199" name="Rounded Rectangle 16"/>
          <p:cNvSpPr/>
          <p:nvPr/>
        </p:nvSpPr>
        <p:spPr>
          <a:xfrm>
            <a:off x="2409825" y="1382768"/>
            <a:ext cx="4355939" cy="1680827"/>
          </a:xfrm>
          <a:prstGeom prst="roundRect">
            <a:avLst>
              <a:gd name="adj" fmla="val 14296"/>
            </a:avLst>
          </a:prstGeom>
          <a:ln w="12700">
            <a:solidFill>
              <a:srgbClr val="000000"/>
            </a:solidFill>
            <a:miter/>
          </a:ln>
        </p:spPr>
        <p:txBody>
          <a:bodyPr lIns="26999" tIns="26999" rIns="26999" bIns="26999" anchor="ctr"/>
          <a:lstStyle/>
          <a:p>
            <a:pPr algn="ctr">
              <a:defRPr sz="1400">
                <a:solidFill>
                  <a:srgbClr val="FFFFFF"/>
                </a:solidFill>
                <a:latin typeface="Apis For Office"/>
                <a:ea typeface="Apis For Office"/>
                <a:cs typeface="Apis For Office"/>
                <a:sym typeface="Apis For Office"/>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201" name="GLP-1 (glucagon-like peptide 1)…"/>
          <p:cNvSpPr txBox="1"/>
          <p:nvPr/>
        </p:nvSpPr>
        <p:spPr>
          <a:xfrm>
            <a:off x="210438" y="1621789"/>
            <a:ext cx="8439405" cy="36144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sz="1700">
                <a:latin typeface="Optima"/>
                <a:ea typeface="Optima"/>
                <a:cs typeface="Optima"/>
                <a:sym typeface="Optima"/>
              </a:defRPr>
            </a:pPr>
            <a:r>
              <a:rPr sz="1600"/>
              <a:t>GLP-1 (glucagon-like peptide 1) </a:t>
            </a:r>
            <a:endParaRPr sz="1600"/>
          </a:p>
          <a:p>
            <a:pPr>
              <a:defRPr sz="1600">
                <a:latin typeface="Optima"/>
                <a:ea typeface="Optima"/>
                <a:cs typeface="Optima"/>
                <a:sym typeface="Optima"/>
              </a:defRPr>
            </a:pPr>
          </a:p>
          <a:p>
            <a:pPr>
              <a:defRPr sz="1600">
                <a:latin typeface="Optima"/>
                <a:ea typeface="Optima"/>
                <a:cs typeface="Optima"/>
                <a:sym typeface="Optima"/>
              </a:defRPr>
            </a:pPr>
          </a:p>
          <a:p>
            <a:pPr>
              <a:defRPr sz="1600">
                <a:latin typeface="Optima"/>
                <a:ea typeface="Optima"/>
                <a:cs typeface="Optima"/>
                <a:sym typeface="Optima"/>
              </a:defRPr>
            </a:pPr>
          </a:p>
          <a:p>
            <a:pPr>
              <a:defRPr sz="1600">
                <a:latin typeface="Optima"/>
                <a:ea typeface="Optima"/>
                <a:cs typeface="Optima"/>
                <a:sym typeface="Optima"/>
              </a:defRPr>
            </a:pPr>
            <a:r>
              <a:t> - prodotto dall’intestino, stimola la secrezione di insulina                                                           </a:t>
            </a:r>
          </a:p>
          <a:p>
            <a:pPr>
              <a:defRPr sz="1600">
                <a:latin typeface="Optima"/>
                <a:ea typeface="Optima"/>
                <a:cs typeface="Optima"/>
                <a:sym typeface="Optima"/>
              </a:defRPr>
            </a:pPr>
          </a:p>
          <a:p>
            <a:pPr>
              <a:defRPr sz="1600">
                <a:latin typeface="Optima"/>
                <a:ea typeface="Optima"/>
                <a:cs typeface="Optima"/>
                <a:sym typeface="Optima"/>
              </a:defRPr>
            </a:pPr>
          </a:p>
          <a:p>
            <a:pPr>
              <a:defRPr sz="1600">
                <a:latin typeface="Optima"/>
                <a:ea typeface="Optima"/>
                <a:cs typeface="Optima"/>
                <a:sym typeface="Optima"/>
              </a:defRPr>
            </a:pPr>
          </a:p>
          <a:p>
            <a:pPr>
              <a:defRPr sz="1600">
                <a:latin typeface="Optima"/>
                <a:ea typeface="Optima"/>
                <a:cs typeface="Optima"/>
                <a:sym typeface="Optima"/>
              </a:defRPr>
            </a:pPr>
          </a:p>
          <a:p>
            <a:pPr>
              <a:defRPr sz="1600">
                <a:latin typeface="Optima"/>
                <a:ea typeface="Optima"/>
                <a:cs typeface="Optima"/>
                <a:sym typeface="Optima"/>
              </a:defRPr>
            </a:pPr>
          </a:p>
          <a:p>
            <a:pPr>
              <a:defRPr sz="1600">
                <a:latin typeface="Optima"/>
                <a:ea typeface="Optima"/>
                <a:cs typeface="Optima"/>
                <a:sym typeface="Optima"/>
              </a:defRPr>
            </a:pPr>
            <a:r>
              <a:t>Il GLP-1 </a:t>
            </a:r>
          </a:p>
          <a:p>
            <a:pPr>
              <a:defRPr sz="1600">
                <a:latin typeface="Optima"/>
                <a:ea typeface="Optima"/>
                <a:cs typeface="Optima"/>
                <a:sym typeface="Optima"/>
              </a:defRPr>
            </a:pPr>
          </a:p>
          <a:p>
            <a:pPr>
              <a:defRPr sz="1600">
                <a:latin typeface="Optima"/>
                <a:ea typeface="Optima"/>
                <a:cs typeface="Optima"/>
                <a:sym typeface="Optima"/>
              </a:defRPr>
            </a:pPr>
          </a:p>
          <a:p>
            <a:pPr>
              <a:defRPr sz="1600">
                <a:latin typeface="Optima"/>
                <a:ea typeface="Optima"/>
                <a:cs typeface="Optima"/>
                <a:sym typeface="Optima"/>
              </a:defRPr>
            </a:pPr>
          </a:p>
        </p:txBody>
      </p:sp>
      <p:sp>
        <p:nvSpPr>
          <p:cNvPr id="202" name="Stomaco"/>
          <p:cNvSpPr/>
          <p:nvPr/>
        </p:nvSpPr>
        <p:spPr>
          <a:xfrm>
            <a:off x="1086286" y="3924800"/>
            <a:ext cx="617773" cy="604130"/>
          </a:xfrm>
          <a:custGeom>
            <a:avLst/>
            <a:gdLst/>
            <a:ahLst/>
            <a:cxnLst>
              <a:cxn ang="0">
                <a:pos x="wd2" y="hd2"/>
              </a:cxn>
              <a:cxn ang="5400000">
                <a:pos x="wd2" y="hd2"/>
              </a:cxn>
              <a:cxn ang="10800000">
                <a:pos x="wd2" y="hd2"/>
              </a:cxn>
              <a:cxn ang="16200000">
                <a:pos x="wd2" y="hd2"/>
              </a:cxn>
            </a:cxnLst>
            <a:rect l="0" t="0" r="r" b="b"/>
            <a:pathLst>
              <a:path w="18902" h="19288" fill="norm" stroke="1" extrusionOk="0">
                <a:moveTo>
                  <a:pt x="8753" y="0"/>
                </a:moveTo>
                <a:cubicBezTo>
                  <a:pt x="8290" y="0"/>
                  <a:pt x="7827" y="175"/>
                  <a:pt x="7827" y="525"/>
                </a:cubicBezTo>
                <a:cubicBezTo>
                  <a:pt x="7827" y="3735"/>
                  <a:pt x="9252" y="5310"/>
                  <a:pt x="10596" y="5972"/>
                </a:cubicBezTo>
                <a:cubicBezTo>
                  <a:pt x="10495" y="6392"/>
                  <a:pt x="10413" y="6847"/>
                  <a:pt x="10353" y="7344"/>
                </a:cubicBezTo>
                <a:cubicBezTo>
                  <a:pt x="9781" y="12059"/>
                  <a:pt x="8753" y="12304"/>
                  <a:pt x="7879" y="12358"/>
                </a:cubicBezTo>
                <a:cubicBezTo>
                  <a:pt x="7186" y="11758"/>
                  <a:pt x="6137" y="11379"/>
                  <a:pt x="5001" y="12095"/>
                </a:cubicBezTo>
                <a:cubicBezTo>
                  <a:pt x="4626" y="11992"/>
                  <a:pt x="4203" y="11946"/>
                  <a:pt x="3730" y="11986"/>
                </a:cubicBezTo>
                <a:cubicBezTo>
                  <a:pt x="2641" y="12077"/>
                  <a:pt x="1764" y="12538"/>
                  <a:pt x="1122" y="13355"/>
                </a:cubicBezTo>
                <a:cubicBezTo>
                  <a:pt x="-146" y="14968"/>
                  <a:pt x="-73" y="17541"/>
                  <a:pt x="84" y="18931"/>
                </a:cubicBezTo>
                <a:cubicBezTo>
                  <a:pt x="141" y="19558"/>
                  <a:pt x="1988" y="19281"/>
                  <a:pt x="1924" y="18705"/>
                </a:cubicBezTo>
                <a:cubicBezTo>
                  <a:pt x="1719" y="16885"/>
                  <a:pt x="1954" y="15342"/>
                  <a:pt x="2554" y="14579"/>
                </a:cubicBezTo>
                <a:cubicBezTo>
                  <a:pt x="2851" y="14201"/>
                  <a:pt x="3253" y="13985"/>
                  <a:pt x="3780" y="13921"/>
                </a:cubicBezTo>
                <a:cubicBezTo>
                  <a:pt x="3477" y="17288"/>
                  <a:pt x="10841" y="21600"/>
                  <a:pt x="15438" y="15389"/>
                </a:cubicBezTo>
                <a:cubicBezTo>
                  <a:pt x="21454" y="7260"/>
                  <a:pt x="18416" y="2318"/>
                  <a:pt x="15438" y="1652"/>
                </a:cubicBezTo>
                <a:cubicBezTo>
                  <a:pt x="14372" y="1414"/>
                  <a:pt x="12442" y="1819"/>
                  <a:pt x="11256" y="4137"/>
                </a:cubicBezTo>
                <a:cubicBezTo>
                  <a:pt x="10549" y="3724"/>
                  <a:pt x="9679" y="2761"/>
                  <a:pt x="9679" y="525"/>
                </a:cubicBezTo>
                <a:cubicBezTo>
                  <a:pt x="9679" y="175"/>
                  <a:pt x="9216" y="0"/>
                  <a:pt x="8753" y="0"/>
                </a:cubicBezTo>
                <a:close/>
              </a:path>
            </a:pathLst>
          </a:custGeom>
          <a:ln w="12700">
            <a:solidFill>
              <a:srgbClr val="535353"/>
            </a:solidFill>
          </a:ln>
        </p:spPr>
        <p:txBody>
          <a:bodyPr lIns="45719" rIns="45719"/>
          <a:lstStyle/>
          <a:p>
            <a:pPr/>
          </a:p>
        </p:txBody>
      </p:sp>
      <p:sp>
        <p:nvSpPr>
          <p:cNvPr id="203" name="Cervello"/>
          <p:cNvSpPr/>
          <p:nvPr/>
        </p:nvSpPr>
        <p:spPr>
          <a:xfrm>
            <a:off x="4909733" y="3887461"/>
            <a:ext cx="884864" cy="678879"/>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6"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3"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1">
              <a:lumOff val="4705"/>
            </a:schemeClr>
          </a:solidFill>
          <a:ln w="12700">
            <a:solidFill>
              <a:srgbClr val="535353"/>
            </a:solidFill>
          </a:ln>
        </p:spPr>
        <p:txBody>
          <a:bodyPr lIns="45719" rIns="45719"/>
          <a:lstStyle/>
          <a:p>
            <a:pPr/>
          </a:p>
        </p:txBody>
      </p:sp>
      <p:sp>
        <p:nvSpPr>
          <p:cNvPr id="204" name="Riduce l’appetito"/>
          <p:cNvSpPr txBox="1"/>
          <p:nvPr/>
        </p:nvSpPr>
        <p:spPr>
          <a:xfrm>
            <a:off x="6142179" y="4088631"/>
            <a:ext cx="1324817" cy="2765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pPr/>
            <a:r>
              <a:t>Riduce l’appetito</a:t>
            </a:r>
          </a:p>
        </p:txBody>
      </p:sp>
      <p:sp>
        <p:nvSpPr>
          <p:cNvPr id="205" name="Rallenta lo svuotamento…"/>
          <p:cNvSpPr txBox="1"/>
          <p:nvPr/>
        </p:nvSpPr>
        <p:spPr>
          <a:xfrm>
            <a:off x="1883135" y="3898131"/>
            <a:ext cx="2288249" cy="6575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300"/>
            </a:pPr>
            <a:r>
              <a:t>Rallenta lo svuotamento </a:t>
            </a:r>
          </a:p>
          <a:p>
            <a:pPr>
              <a:defRPr sz="1300"/>
            </a:pPr>
            <a:r>
              <a:t>gastrico, aumenta il senso di </a:t>
            </a:r>
          </a:p>
          <a:p>
            <a:pPr>
              <a:defRPr sz="1300"/>
            </a:pPr>
            <a:r>
              <a:t>sazietà</a:t>
            </a:r>
          </a:p>
        </p:txBody>
      </p:sp>
      <p:sp>
        <p:nvSpPr>
          <p:cNvPr id="206" name="GLP-1"/>
          <p:cNvSpPr txBox="1"/>
          <p:nvPr>
            <p:ph type="ctrTitle"/>
          </p:nvPr>
        </p:nvSpPr>
        <p:spPr>
          <a:xfrm>
            <a:off x="1357360" y="297113"/>
            <a:ext cx="6267174" cy="854992"/>
          </a:xfrm>
          <a:prstGeom prst="rect">
            <a:avLst/>
          </a:prstGeom>
          <a:solidFill>
            <a:schemeClr val="accent1"/>
          </a:solidFill>
        </p:spPr>
        <p:txBody>
          <a:bodyPr/>
          <a:lstStyle>
            <a:lvl1pPr>
              <a:defRPr>
                <a:latin typeface="Optima"/>
                <a:ea typeface="Optima"/>
                <a:cs typeface="Optima"/>
                <a:sym typeface="Optima"/>
              </a:defRPr>
            </a:lvl1pPr>
          </a:lstStyle>
          <a:p>
            <a:pPr/>
            <a:r>
              <a:t>GLP-1</a:t>
            </a:r>
          </a:p>
        </p:txBody>
      </p:sp>
      <p:sp>
        <p:nvSpPr>
          <p:cNvPr id="207" name="Intestino"/>
          <p:cNvSpPr/>
          <p:nvPr/>
        </p:nvSpPr>
        <p:spPr>
          <a:xfrm>
            <a:off x="3648170" y="1527910"/>
            <a:ext cx="711705" cy="678879"/>
          </a:xfrm>
          <a:custGeom>
            <a:avLst/>
            <a:gdLst/>
            <a:ahLst/>
            <a:cxnLst>
              <a:cxn ang="0">
                <a:pos x="wd2" y="hd2"/>
              </a:cxn>
              <a:cxn ang="5400000">
                <a:pos x="wd2" y="hd2"/>
              </a:cxn>
              <a:cxn ang="10800000">
                <a:pos x="wd2" y="hd2"/>
              </a:cxn>
              <a:cxn ang="16200000">
                <a:pos x="wd2" y="hd2"/>
              </a:cxn>
            </a:cxnLst>
            <a:rect l="0" t="0" r="r" b="b"/>
            <a:pathLst>
              <a:path w="21600" h="21558" fill="norm" stroke="1" extrusionOk="0">
                <a:moveTo>
                  <a:pt x="2539" y="2"/>
                </a:moveTo>
                <a:cubicBezTo>
                  <a:pt x="1501" y="-42"/>
                  <a:pt x="643" y="831"/>
                  <a:pt x="643" y="1911"/>
                </a:cubicBezTo>
                <a:cubicBezTo>
                  <a:pt x="643" y="2137"/>
                  <a:pt x="678" y="2363"/>
                  <a:pt x="756" y="2577"/>
                </a:cubicBezTo>
                <a:lnTo>
                  <a:pt x="799" y="2702"/>
                </a:lnTo>
                <a:cubicBezTo>
                  <a:pt x="799" y="2708"/>
                  <a:pt x="799" y="2714"/>
                  <a:pt x="793" y="2714"/>
                </a:cubicBezTo>
                <a:lnTo>
                  <a:pt x="690" y="2790"/>
                </a:lnTo>
                <a:cubicBezTo>
                  <a:pt x="342" y="3042"/>
                  <a:pt x="133" y="3486"/>
                  <a:pt x="133" y="3976"/>
                </a:cubicBezTo>
                <a:cubicBezTo>
                  <a:pt x="133" y="4365"/>
                  <a:pt x="264" y="4724"/>
                  <a:pt x="505" y="4994"/>
                </a:cubicBezTo>
                <a:lnTo>
                  <a:pt x="619" y="5126"/>
                </a:lnTo>
                <a:cubicBezTo>
                  <a:pt x="625" y="5132"/>
                  <a:pt x="625" y="5139"/>
                  <a:pt x="619" y="5145"/>
                </a:cubicBezTo>
                <a:lnTo>
                  <a:pt x="493" y="5263"/>
                </a:lnTo>
                <a:cubicBezTo>
                  <a:pt x="205" y="5527"/>
                  <a:pt x="43" y="5929"/>
                  <a:pt x="43" y="6356"/>
                </a:cubicBezTo>
                <a:cubicBezTo>
                  <a:pt x="43" y="6846"/>
                  <a:pt x="252" y="7286"/>
                  <a:pt x="600" y="7543"/>
                </a:cubicBezTo>
                <a:lnTo>
                  <a:pt x="775" y="7669"/>
                </a:lnTo>
                <a:cubicBezTo>
                  <a:pt x="781" y="7675"/>
                  <a:pt x="781" y="7682"/>
                  <a:pt x="775" y="7688"/>
                </a:cubicBezTo>
                <a:lnTo>
                  <a:pt x="613" y="7832"/>
                </a:lnTo>
                <a:cubicBezTo>
                  <a:pt x="319" y="8095"/>
                  <a:pt x="144" y="8505"/>
                  <a:pt x="144" y="8944"/>
                </a:cubicBezTo>
                <a:cubicBezTo>
                  <a:pt x="144" y="9334"/>
                  <a:pt x="283" y="9703"/>
                  <a:pt x="523" y="9967"/>
                </a:cubicBezTo>
                <a:lnTo>
                  <a:pt x="649" y="10106"/>
                </a:lnTo>
                <a:cubicBezTo>
                  <a:pt x="655" y="10112"/>
                  <a:pt x="655" y="10117"/>
                  <a:pt x="649" y="10124"/>
                </a:cubicBezTo>
                <a:lnTo>
                  <a:pt x="505" y="10243"/>
                </a:lnTo>
                <a:cubicBezTo>
                  <a:pt x="186" y="10501"/>
                  <a:pt x="0" y="10935"/>
                  <a:pt x="0" y="11393"/>
                </a:cubicBezTo>
                <a:cubicBezTo>
                  <a:pt x="0" y="11833"/>
                  <a:pt x="180" y="12252"/>
                  <a:pt x="474" y="12510"/>
                </a:cubicBezTo>
                <a:lnTo>
                  <a:pt x="625" y="12641"/>
                </a:lnTo>
                <a:cubicBezTo>
                  <a:pt x="631" y="12648"/>
                  <a:pt x="631" y="12655"/>
                  <a:pt x="625" y="12661"/>
                </a:cubicBezTo>
                <a:lnTo>
                  <a:pt x="474" y="12792"/>
                </a:lnTo>
                <a:cubicBezTo>
                  <a:pt x="174" y="13056"/>
                  <a:pt x="0" y="13471"/>
                  <a:pt x="0" y="13911"/>
                </a:cubicBezTo>
                <a:cubicBezTo>
                  <a:pt x="0" y="14338"/>
                  <a:pt x="162" y="14740"/>
                  <a:pt x="444" y="15004"/>
                </a:cubicBezTo>
                <a:lnTo>
                  <a:pt x="540" y="15098"/>
                </a:lnTo>
                <a:cubicBezTo>
                  <a:pt x="540" y="15104"/>
                  <a:pt x="540" y="15109"/>
                  <a:pt x="540" y="15116"/>
                </a:cubicBezTo>
                <a:lnTo>
                  <a:pt x="486" y="15224"/>
                </a:lnTo>
                <a:cubicBezTo>
                  <a:pt x="396" y="15387"/>
                  <a:pt x="330" y="15567"/>
                  <a:pt x="300" y="15750"/>
                </a:cubicBezTo>
                <a:cubicBezTo>
                  <a:pt x="126" y="16798"/>
                  <a:pt x="894" y="17716"/>
                  <a:pt x="1866" y="17716"/>
                </a:cubicBezTo>
                <a:cubicBezTo>
                  <a:pt x="2742" y="17716"/>
                  <a:pt x="3457" y="16969"/>
                  <a:pt x="3457" y="16052"/>
                </a:cubicBezTo>
                <a:cubicBezTo>
                  <a:pt x="3457" y="15750"/>
                  <a:pt x="3380" y="15456"/>
                  <a:pt x="3230" y="15192"/>
                </a:cubicBezTo>
                <a:lnTo>
                  <a:pt x="3164" y="15078"/>
                </a:lnTo>
                <a:cubicBezTo>
                  <a:pt x="3164" y="15072"/>
                  <a:pt x="3164" y="15065"/>
                  <a:pt x="3164" y="15059"/>
                </a:cubicBezTo>
                <a:lnTo>
                  <a:pt x="3254" y="14965"/>
                </a:lnTo>
                <a:cubicBezTo>
                  <a:pt x="3500" y="14701"/>
                  <a:pt x="3644" y="14324"/>
                  <a:pt x="3644" y="13929"/>
                </a:cubicBezTo>
                <a:cubicBezTo>
                  <a:pt x="3644" y="13439"/>
                  <a:pt x="3422" y="12980"/>
                  <a:pt x="3074" y="12735"/>
                </a:cubicBezTo>
                <a:lnTo>
                  <a:pt x="2905" y="12618"/>
                </a:lnTo>
                <a:cubicBezTo>
                  <a:pt x="2899" y="12611"/>
                  <a:pt x="2899" y="12604"/>
                  <a:pt x="2905" y="12598"/>
                </a:cubicBezTo>
                <a:lnTo>
                  <a:pt x="3050" y="12453"/>
                </a:lnTo>
                <a:cubicBezTo>
                  <a:pt x="3308" y="12189"/>
                  <a:pt x="3457" y="11807"/>
                  <a:pt x="3457" y="11399"/>
                </a:cubicBezTo>
                <a:cubicBezTo>
                  <a:pt x="3457" y="10972"/>
                  <a:pt x="3296" y="10576"/>
                  <a:pt x="3020" y="10312"/>
                </a:cubicBezTo>
                <a:lnTo>
                  <a:pt x="2886" y="10186"/>
                </a:lnTo>
                <a:cubicBezTo>
                  <a:pt x="2880" y="10180"/>
                  <a:pt x="2880" y="10175"/>
                  <a:pt x="2886" y="10169"/>
                </a:cubicBezTo>
                <a:lnTo>
                  <a:pt x="3020" y="10043"/>
                </a:lnTo>
                <a:cubicBezTo>
                  <a:pt x="3296" y="9779"/>
                  <a:pt x="3457" y="9383"/>
                  <a:pt x="3457" y="8956"/>
                </a:cubicBezTo>
                <a:cubicBezTo>
                  <a:pt x="3457" y="8466"/>
                  <a:pt x="3248" y="8026"/>
                  <a:pt x="2900" y="7769"/>
                </a:cubicBezTo>
                <a:lnTo>
                  <a:pt x="2725" y="7643"/>
                </a:lnTo>
                <a:cubicBezTo>
                  <a:pt x="2719" y="7637"/>
                  <a:pt x="2719" y="7632"/>
                  <a:pt x="2725" y="7626"/>
                </a:cubicBezTo>
                <a:lnTo>
                  <a:pt x="2886" y="7480"/>
                </a:lnTo>
                <a:cubicBezTo>
                  <a:pt x="3180" y="7217"/>
                  <a:pt x="3355" y="6809"/>
                  <a:pt x="3355" y="6370"/>
                </a:cubicBezTo>
                <a:cubicBezTo>
                  <a:pt x="3355" y="5980"/>
                  <a:pt x="3224" y="5621"/>
                  <a:pt x="2984" y="5351"/>
                </a:cubicBezTo>
                <a:lnTo>
                  <a:pt x="2869" y="5220"/>
                </a:lnTo>
                <a:cubicBezTo>
                  <a:pt x="2863" y="5213"/>
                  <a:pt x="2863" y="5206"/>
                  <a:pt x="2869" y="5200"/>
                </a:cubicBezTo>
                <a:lnTo>
                  <a:pt x="2995" y="5082"/>
                </a:lnTo>
                <a:cubicBezTo>
                  <a:pt x="3283" y="4819"/>
                  <a:pt x="3445" y="4416"/>
                  <a:pt x="3445" y="3989"/>
                </a:cubicBezTo>
                <a:lnTo>
                  <a:pt x="3445" y="3970"/>
                </a:lnTo>
                <a:lnTo>
                  <a:pt x="3440" y="3693"/>
                </a:lnTo>
                <a:cubicBezTo>
                  <a:pt x="3440" y="3681"/>
                  <a:pt x="3451" y="3675"/>
                  <a:pt x="3457" y="3681"/>
                </a:cubicBezTo>
                <a:lnTo>
                  <a:pt x="3697" y="3795"/>
                </a:lnTo>
                <a:cubicBezTo>
                  <a:pt x="4015" y="3946"/>
                  <a:pt x="4387" y="4027"/>
                  <a:pt x="4777" y="4027"/>
                </a:cubicBezTo>
                <a:cubicBezTo>
                  <a:pt x="5419" y="4027"/>
                  <a:pt x="6015" y="3801"/>
                  <a:pt x="6375" y="3424"/>
                </a:cubicBezTo>
                <a:lnTo>
                  <a:pt x="6572" y="3210"/>
                </a:lnTo>
                <a:cubicBezTo>
                  <a:pt x="6578" y="3204"/>
                  <a:pt x="6590" y="3204"/>
                  <a:pt x="6596" y="3216"/>
                </a:cubicBezTo>
                <a:lnTo>
                  <a:pt x="6675" y="3499"/>
                </a:lnTo>
                <a:cubicBezTo>
                  <a:pt x="6825" y="4058"/>
                  <a:pt x="7490" y="4466"/>
                  <a:pt x="8252" y="4466"/>
                </a:cubicBezTo>
                <a:cubicBezTo>
                  <a:pt x="8858" y="4466"/>
                  <a:pt x="9411" y="4209"/>
                  <a:pt x="9687" y="3801"/>
                </a:cubicBezTo>
                <a:lnTo>
                  <a:pt x="9801" y="3630"/>
                </a:lnTo>
                <a:cubicBezTo>
                  <a:pt x="9807" y="3624"/>
                  <a:pt x="9812" y="3624"/>
                  <a:pt x="9818" y="3630"/>
                </a:cubicBezTo>
                <a:lnTo>
                  <a:pt x="9957" y="3781"/>
                </a:lnTo>
                <a:cubicBezTo>
                  <a:pt x="10311" y="4171"/>
                  <a:pt x="10971" y="4409"/>
                  <a:pt x="11673" y="4409"/>
                </a:cubicBezTo>
                <a:cubicBezTo>
                  <a:pt x="12219" y="4409"/>
                  <a:pt x="12724" y="4272"/>
                  <a:pt x="13102" y="4027"/>
                </a:cubicBezTo>
                <a:lnTo>
                  <a:pt x="13187" y="3970"/>
                </a:lnTo>
                <a:lnTo>
                  <a:pt x="13277" y="4015"/>
                </a:lnTo>
                <a:cubicBezTo>
                  <a:pt x="13631" y="4191"/>
                  <a:pt x="14057" y="4284"/>
                  <a:pt x="14507" y="4284"/>
                </a:cubicBezTo>
                <a:cubicBezTo>
                  <a:pt x="15185" y="4284"/>
                  <a:pt x="15802" y="4071"/>
                  <a:pt x="16174" y="3713"/>
                </a:cubicBezTo>
                <a:lnTo>
                  <a:pt x="16247" y="3644"/>
                </a:lnTo>
                <a:cubicBezTo>
                  <a:pt x="16253" y="3644"/>
                  <a:pt x="16253" y="3644"/>
                  <a:pt x="16259" y="3644"/>
                </a:cubicBezTo>
                <a:lnTo>
                  <a:pt x="16354" y="3681"/>
                </a:lnTo>
                <a:cubicBezTo>
                  <a:pt x="16660" y="3794"/>
                  <a:pt x="17015" y="3858"/>
                  <a:pt x="17369" y="3858"/>
                </a:cubicBezTo>
                <a:cubicBezTo>
                  <a:pt x="17705" y="3858"/>
                  <a:pt x="18035" y="3801"/>
                  <a:pt x="18329" y="3701"/>
                </a:cubicBezTo>
                <a:lnTo>
                  <a:pt x="18558" y="3619"/>
                </a:lnTo>
                <a:cubicBezTo>
                  <a:pt x="18564" y="3619"/>
                  <a:pt x="18575" y="3624"/>
                  <a:pt x="18575" y="3630"/>
                </a:cubicBezTo>
                <a:lnTo>
                  <a:pt x="18558" y="3901"/>
                </a:lnTo>
                <a:cubicBezTo>
                  <a:pt x="18558" y="3926"/>
                  <a:pt x="18550" y="3952"/>
                  <a:pt x="18550" y="3983"/>
                </a:cubicBezTo>
                <a:cubicBezTo>
                  <a:pt x="18550" y="4404"/>
                  <a:pt x="18708" y="4799"/>
                  <a:pt x="18984" y="5063"/>
                </a:cubicBezTo>
                <a:lnTo>
                  <a:pt x="19128" y="5208"/>
                </a:lnTo>
                <a:cubicBezTo>
                  <a:pt x="19134" y="5214"/>
                  <a:pt x="19134" y="5219"/>
                  <a:pt x="19128" y="5226"/>
                </a:cubicBezTo>
                <a:lnTo>
                  <a:pt x="18965" y="5351"/>
                </a:lnTo>
                <a:cubicBezTo>
                  <a:pt x="18629" y="5609"/>
                  <a:pt x="18430" y="6042"/>
                  <a:pt x="18430" y="6519"/>
                </a:cubicBezTo>
                <a:cubicBezTo>
                  <a:pt x="18430" y="6977"/>
                  <a:pt x="18622" y="7411"/>
                  <a:pt x="18941" y="7669"/>
                </a:cubicBezTo>
                <a:lnTo>
                  <a:pt x="19151" y="7837"/>
                </a:lnTo>
                <a:cubicBezTo>
                  <a:pt x="19157" y="7844"/>
                  <a:pt x="19157" y="7857"/>
                  <a:pt x="19151" y="7863"/>
                </a:cubicBezTo>
                <a:lnTo>
                  <a:pt x="18911" y="7983"/>
                </a:lnTo>
                <a:cubicBezTo>
                  <a:pt x="18478" y="8202"/>
                  <a:pt x="18203" y="8699"/>
                  <a:pt x="18203" y="9264"/>
                </a:cubicBezTo>
                <a:cubicBezTo>
                  <a:pt x="18203" y="9591"/>
                  <a:pt x="18300" y="9904"/>
                  <a:pt x="18474" y="10149"/>
                </a:cubicBezTo>
                <a:lnTo>
                  <a:pt x="18569" y="10286"/>
                </a:lnTo>
                <a:cubicBezTo>
                  <a:pt x="18575" y="10293"/>
                  <a:pt x="18569" y="10300"/>
                  <a:pt x="18569" y="10306"/>
                </a:cubicBezTo>
                <a:lnTo>
                  <a:pt x="18438" y="10406"/>
                </a:lnTo>
                <a:cubicBezTo>
                  <a:pt x="18060" y="10695"/>
                  <a:pt x="17825" y="11261"/>
                  <a:pt x="17825" y="11876"/>
                </a:cubicBezTo>
                <a:cubicBezTo>
                  <a:pt x="17825" y="12020"/>
                  <a:pt x="17838" y="12171"/>
                  <a:pt x="17868" y="12321"/>
                </a:cubicBezTo>
                <a:lnTo>
                  <a:pt x="17898" y="12484"/>
                </a:lnTo>
                <a:cubicBezTo>
                  <a:pt x="17898" y="12491"/>
                  <a:pt x="17897" y="12498"/>
                  <a:pt x="17885" y="12504"/>
                </a:cubicBezTo>
                <a:lnTo>
                  <a:pt x="17729" y="12541"/>
                </a:lnTo>
                <a:cubicBezTo>
                  <a:pt x="17609" y="12566"/>
                  <a:pt x="17489" y="12605"/>
                  <a:pt x="17375" y="12649"/>
                </a:cubicBezTo>
                <a:cubicBezTo>
                  <a:pt x="16582" y="12944"/>
                  <a:pt x="15976" y="13559"/>
                  <a:pt x="15784" y="14262"/>
                </a:cubicBezTo>
                <a:lnTo>
                  <a:pt x="15748" y="14407"/>
                </a:lnTo>
                <a:cubicBezTo>
                  <a:pt x="15742" y="14414"/>
                  <a:pt x="15743" y="14413"/>
                  <a:pt x="15737" y="14419"/>
                </a:cubicBezTo>
                <a:lnTo>
                  <a:pt x="15598" y="14399"/>
                </a:lnTo>
                <a:cubicBezTo>
                  <a:pt x="15256" y="14356"/>
                  <a:pt x="14884" y="14382"/>
                  <a:pt x="14529" y="14470"/>
                </a:cubicBezTo>
                <a:cubicBezTo>
                  <a:pt x="13833" y="14646"/>
                  <a:pt x="13228" y="15073"/>
                  <a:pt x="12922" y="15600"/>
                </a:cubicBezTo>
                <a:lnTo>
                  <a:pt x="12856" y="15712"/>
                </a:lnTo>
                <a:cubicBezTo>
                  <a:pt x="12850" y="15712"/>
                  <a:pt x="12843" y="15718"/>
                  <a:pt x="12843" y="15718"/>
                </a:cubicBezTo>
                <a:lnTo>
                  <a:pt x="12723" y="15681"/>
                </a:lnTo>
                <a:cubicBezTo>
                  <a:pt x="12507" y="15618"/>
                  <a:pt x="12280" y="15587"/>
                  <a:pt x="12046" y="15587"/>
                </a:cubicBezTo>
                <a:cubicBezTo>
                  <a:pt x="11824" y="15587"/>
                  <a:pt x="11601" y="15618"/>
                  <a:pt x="11373" y="15675"/>
                </a:cubicBezTo>
                <a:cubicBezTo>
                  <a:pt x="10821" y="15819"/>
                  <a:pt x="10328" y="16120"/>
                  <a:pt x="9998" y="16534"/>
                </a:cubicBezTo>
                <a:lnTo>
                  <a:pt x="9981" y="16554"/>
                </a:lnTo>
                <a:cubicBezTo>
                  <a:pt x="9519" y="16994"/>
                  <a:pt x="9278" y="17822"/>
                  <a:pt x="9248" y="18544"/>
                </a:cubicBezTo>
                <a:cubicBezTo>
                  <a:pt x="9164" y="20409"/>
                  <a:pt x="9998" y="21558"/>
                  <a:pt x="10808" y="21558"/>
                </a:cubicBezTo>
                <a:cubicBezTo>
                  <a:pt x="11439" y="21558"/>
                  <a:pt x="11757" y="21006"/>
                  <a:pt x="12069" y="20322"/>
                </a:cubicBezTo>
                <a:cubicBezTo>
                  <a:pt x="12303" y="19807"/>
                  <a:pt x="12555" y="19354"/>
                  <a:pt x="12993" y="19009"/>
                </a:cubicBezTo>
                <a:cubicBezTo>
                  <a:pt x="13323" y="18745"/>
                  <a:pt x="13690" y="18350"/>
                  <a:pt x="13852" y="17804"/>
                </a:cubicBezTo>
                <a:lnTo>
                  <a:pt x="13907" y="17679"/>
                </a:lnTo>
                <a:cubicBezTo>
                  <a:pt x="13913" y="17679"/>
                  <a:pt x="13912" y="17673"/>
                  <a:pt x="13918" y="17673"/>
                </a:cubicBezTo>
                <a:lnTo>
                  <a:pt x="14044" y="17696"/>
                </a:lnTo>
                <a:cubicBezTo>
                  <a:pt x="14434" y="17772"/>
                  <a:pt x="14860" y="17760"/>
                  <a:pt x="15274" y="17653"/>
                </a:cubicBezTo>
                <a:cubicBezTo>
                  <a:pt x="16042" y="17458"/>
                  <a:pt x="16684" y="16968"/>
                  <a:pt x="16960" y="16377"/>
                </a:cubicBezTo>
                <a:lnTo>
                  <a:pt x="17014" y="16260"/>
                </a:lnTo>
                <a:cubicBezTo>
                  <a:pt x="17020" y="16260"/>
                  <a:pt x="17022" y="16252"/>
                  <a:pt x="17028" y="16252"/>
                </a:cubicBezTo>
                <a:lnTo>
                  <a:pt x="17153" y="16277"/>
                </a:lnTo>
                <a:cubicBezTo>
                  <a:pt x="17609" y="16365"/>
                  <a:pt x="18095" y="16322"/>
                  <a:pt x="18569" y="16146"/>
                </a:cubicBezTo>
                <a:cubicBezTo>
                  <a:pt x="19607" y="15763"/>
                  <a:pt x="20304" y="14834"/>
                  <a:pt x="20214" y="13936"/>
                </a:cubicBezTo>
                <a:lnTo>
                  <a:pt x="20201" y="13779"/>
                </a:lnTo>
                <a:cubicBezTo>
                  <a:pt x="20207" y="13773"/>
                  <a:pt x="20208" y="13772"/>
                  <a:pt x="20214" y="13766"/>
                </a:cubicBezTo>
                <a:lnTo>
                  <a:pt x="20364" y="13734"/>
                </a:lnTo>
                <a:cubicBezTo>
                  <a:pt x="21042" y="13602"/>
                  <a:pt x="21551" y="12779"/>
                  <a:pt x="21551" y="11825"/>
                </a:cubicBezTo>
                <a:cubicBezTo>
                  <a:pt x="21551" y="11323"/>
                  <a:pt x="21414" y="10847"/>
                  <a:pt x="21156" y="10483"/>
                </a:cubicBezTo>
                <a:lnTo>
                  <a:pt x="21060" y="10306"/>
                </a:lnTo>
                <a:cubicBezTo>
                  <a:pt x="21060" y="10300"/>
                  <a:pt x="21060" y="10293"/>
                  <a:pt x="21060" y="10286"/>
                </a:cubicBezTo>
                <a:lnTo>
                  <a:pt x="21169" y="10180"/>
                </a:lnTo>
                <a:cubicBezTo>
                  <a:pt x="21445" y="9917"/>
                  <a:pt x="21600" y="9522"/>
                  <a:pt x="21600" y="9101"/>
                </a:cubicBezTo>
                <a:cubicBezTo>
                  <a:pt x="21600" y="8586"/>
                  <a:pt x="21367" y="8122"/>
                  <a:pt x="20989" y="7877"/>
                </a:cubicBezTo>
                <a:lnTo>
                  <a:pt x="20790" y="7751"/>
                </a:lnTo>
                <a:cubicBezTo>
                  <a:pt x="20784" y="7745"/>
                  <a:pt x="20784" y="7732"/>
                  <a:pt x="20790" y="7732"/>
                </a:cubicBezTo>
                <a:lnTo>
                  <a:pt x="20970" y="7580"/>
                </a:lnTo>
                <a:cubicBezTo>
                  <a:pt x="21270" y="7317"/>
                  <a:pt x="21456" y="6896"/>
                  <a:pt x="21456" y="6456"/>
                </a:cubicBezTo>
                <a:cubicBezTo>
                  <a:pt x="21456" y="5991"/>
                  <a:pt x="21264" y="5560"/>
                  <a:pt x="20940" y="5302"/>
                </a:cubicBezTo>
                <a:lnTo>
                  <a:pt x="20784" y="5182"/>
                </a:lnTo>
                <a:cubicBezTo>
                  <a:pt x="20778" y="5176"/>
                  <a:pt x="20778" y="5169"/>
                  <a:pt x="20784" y="5163"/>
                </a:cubicBezTo>
                <a:lnTo>
                  <a:pt x="20921" y="5025"/>
                </a:lnTo>
                <a:cubicBezTo>
                  <a:pt x="21185" y="4762"/>
                  <a:pt x="21336" y="4372"/>
                  <a:pt x="21336" y="3964"/>
                </a:cubicBezTo>
                <a:cubicBezTo>
                  <a:pt x="21336" y="3625"/>
                  <a:pt x="21233" y="3299"/>
                  <a:pt x="21041" y="3042"/>
                </a:cubicBezTo>
                <a:lnTo>
                  <a:pt x="20975" y="2953"/>
                </a:lnTo>
                <a:cubicBezTo>
                  <a:pt x="20975" y="2947"/>
                  <a:pt x="20975" y="2946"/>
                  <a:pt x="20975" y="2940"/>
                </a:cubicBezTo>
                <a:lnTo>
                  <a:pt x="21024" y="2839"/>
                </a:lnTo>
                <a:cubicBezTo>
                  <a:pt x="21150" y="2582"/>
                  <a:pt x="21216" y="2293"/>
                  <a:pt x="21216" y="1998"/>
                </a:cubicBezTo>
                <a:cubicBezTo>
                  <a:pt x="21216" y="1024"/>
                  <a:pt x="20508" y="239"/>
                  <a:pt x="19638" y="239"/>
                </a:cubicBezTo>
                <a:cubicBezTo>
                  <a:pt x="19344" y="239"/>
                  <a:pt x="19056" y="334"/>
                  <a:pt x="18804" y="510"/>
                </a:cubicBezTo>
                <a:lnTo>
                  <a:pt x="18700" y="585"/>
                </a:lnTo>
                <a:cubicBezTo>
                  <a:pt x="18694" y="585"/>
                  <a:pt x="18690" y="585"/>
                  <a:pt x="18684" y="585"/>
                </a:cubicBezTo>
                <a:lnTo>
                  <a:pt x="18588" y="498"/>
                </a:lnTo>
                <a:cubicBezTo>
                  <a:pt x="18270" y="210"/>
                  <a:pt x="17794" y="39"/>
                  <a:pt x="17290" y="39"/>
                </a:cubicBezTo>
                <a:cubicBezTo>
                  <a:pt x="16804" y="39"/>
                  <a:pt x="16342" y="197"/>
                  <a:pt x="16024" y="473"/>
                </a:cubicBezTo>
                <a:lnTo>
                  <a:pt x="15940" y="547"/>
                </a:lnTo>
                <a:cubicBezTo>
                  <a:pt x="15934" y="547"/>
                  <a:pt x="15935" y="547"/>
                  <a:pt x="15929" y="547"/>
                </a:cubicBezTo>
                <a:lnTo>
                  <a:pt x="15833" y="498"/>
                </a:lnTo>
                <a:cubicBezTo>
                  <a:pt x="15473" y="304"/>
                  <a:pt x="15017" y="196"/>
                  <a:pt x="14543" y="196"/>
                </a:cubicBezTo>
                <a:cubicBezTo>
                  <a:pt x="13858" y="196"/>
                  <a:pt x="13209" y="422"/>
                  <a:pt x="12849" y="793"/>
                </a:cubicBezTo>
                <a:lnTo>
                  <a:pt x="12759" y="887"/>
                </a:lnTo>
                <a:cubicBezTo>
                  <a:pt x="12753" y="887"/>
                  <a:pt x="12748" y="887"/>
                  <a:pt x="12742" y="887"/>
                </a:cubicBezTo>
                <a:lnTo>
                  <a:pt x="12633" y="824"/>
                </a:lnTo>
                <a:cubicBezTo>
                  <a:pt x="12261" y="598"/>
                  <a:pt x="11775" y="479"/>
                  <a:pt x="11259" y="479"/>
                </a:cubicBezTo>
                <a:cubicBezTo>
                  <a:pt x="10598" y="479"/>
                  <a:pt x="9988" y="685"/>
                  <a:pt x="9616" y="1024"/>
                </a:cubicBezTo>
                <a:lnTo>
                  <a:pt x="9501" y="1132"/>
                </a:lnTo>
                <a:cubicBezTo>
                  <a:pt x="9495" y="1132"/>
                  <a:pt x="9488" y="1132"/>
                  <a:pt x="9482" y="1132"/>
                </a:cubicBezTo>
                <a:lnTo>
                  <a:pt x="9376" y="1024"/>
                </a:lnTo>
                <a:cubicBezTo>
                  <a:pt x="9063" y="717"/>
                  <a:pt x="8601" y="542"/>
                  <a:pt x="8091" y="542"/>
                </a:cubicBezTo>
                <a:cubicBezTo>
                  <a:pt x="7593" y="542"/>
                  <a:pt x="7129" y="711"/>
                  <a:pt x="6817" y="1013"/>
                </a:cubicBezTo>
                <a:lnTo>
                  <a:pt x="6662" y="1164"/>
                </a:lnTo>
                <a:cubicBezTo>
                  <a:pt x="6656" y="1170"/>
                  <a:pt x="6645" y="1170"/>
                  <a:pt x="6645" y="1158"/>
                </a:cubicBezTo>
                <a:lnTo>
                  <a:pt x="6542" y="969"/>
                </a:lnTo>
                <a:cubicBezTo>
                  <a:pt x="6296" y="505"/>
                  <a:pt x="5707" y="202"/>
                  <a:pt x="5047" y="202"/>
                </a:cubicBezTo>
                <a:cubicBezTo>
                  <a:pt x="4633" y="202"/>
                  <a:pt x="4243" y="322"/>
                  <a:pt x="3937" y="542"/>
                </a:cubicBezTo>
                <a:lnTo>
                  <a:pt x="3830" y="616"/>
                </a:lnTo>
                <a:cubicBezTo>
                  <a:pt x="3824" y="622"/>
                  <a:pt x="3817" y="616"/>
                  <a:pt x="3811" y="616"/>
                </a:cubicBezTo>
                <a:lnTo>
                  <a:pt x="3745" y="547"/>
                </a:lnTo>
                <a:cubicBezTo>
                  <a:pt x="3415" y="221"/>
                  <a:pt x="2990" y="15"/>
                  <a:pt x="2539" y="2"/>
                </a:cubicBezTo>
                <a:close/>
                <a:moveTo>
                  <a:pt x="16351" y="4091"/>
                </a:moveTo>
                <a:cubicBezTo>
                  <a:pt x="16284" y="4104"/>
                  <a:pt x="16220" y="4131"/>
                  <a:pt x="16163" y="4172"/>
                </a:cubicBezTo>
                <a:cubicBezTo>
                  <a:pt x="15731" y="4461"/>
                  <a:pt x="15142" y="4629"/>
                  <a:pt x="14518" y="4629"/>
                </a:cubicBezTo>
                <a:lnTo>
                  <a:pt x="14513" y="4629"/>
                </a:lnTo>
                <a:cubicBezTo>
                  <a:pt x="14356" y="4629"/>
                  <a:pt x="14260" y="4799"/>
                  <a:pt x="14332" y="4943"/>
                </a:cubicBezTo>
                <a:cubicBezTo>
                  <a:pt x="14459" y="5194"/>
                  <a:pt x="14578" y="5497"/>
                  <a:pt x="14698" y="5867"/>
                </a:cubicBezTo>
                <a:cubicBezTo>
                  <a:pt x="14914" y="6552"/>
                  <a:pt x="15058" y="7637"/>
                  <a:pt x="15070" y="7680"/>
                </a:cubicBezTo>
                <a:cubicBezTo>
                  <a:pt x="15088" y="7806"/>
                  <a:pt x="15004" y="7927"/>
                  <a:pt x="14884" y="7945"/>
                </a:cubicBezTo>
                <a:cubicBezTo>
                  <a:pt x="14872" y="7945"/>
                  <a:pt x="14860" y="7945"/>
                  <a:pt x="14854" y="7945"/>
                </a:cubicBezTo>
                <a:cubicBezTo>
                  <a:pt x="14746" y="7945"/>
                  <a:pt x="14650" y="7863"/>
                  <a:pt x="14638" y="7743"/>
                </a:cubicBezTo>
                <a:cubicBezTo>
                  <a:pt x="14638" y="7731"/>
                  <a:pt x="14488" y="6658"/>
                  <a:pt x="14284" y="6005"/>
                </a:cubicBezTo>
                <a:cubicBezTo>
                  <a:pt x="14134" y="5527"/>
                  <a:pt x="13990" y="5189"/>
                  <a:pt x="13822" y="4925"/>
                </a:cubicBezTo>
                <a:lnTo>
                  <a:pt x="13817" y="4931"/>
                </a:lnTo>
                <a:cubicBezTo>
                  <a:pt x="13655" y="4680"/>
                  <a:pt x="13384" y="4517"/>
                  <a:pt x="13072" y="4517"/>
                </a:cubicBezTo>
                <a:cubicBezTo>
                  <a:pt x="12958" y="4517"/>
                  <a:pt x="12855" y="4542"/>
                  <a:pt x="12753" y="4580"/>
                </a:cubicBezTo>
                <a:lnTo>
                  <a:pt x="12753" y="4572"/>
                </a:lnTo>
                <a:cubicBezTo>
                  <a:pt x="12429" y="4685"/>
                  <a:pt x="12070" y="4743"/>
                  <a:pt x="11692" y="4743"/>
                </a:cubicBezTo>
                <a:cubicBezTo>
                  <a:pt x="11536" y="4743"/>
                  <a:pt x="11386" y="4730"/>
                  <a:pt x="11236" y="4712"/>
                </a:cubicBezTo>
                <a:cubicBezTo>
                  <a:pt x="11206" y="4705"/>
                  <a:pt x="11175" y="4706"/>
                  <a:pt x="11139" y="4706"/>
                </a:cubicBezTo>
                <a:cubicBezTo>
                  <a:pt x="10874" y="4706"/>
                  <a:pt x="10659" y="4894"/>
                  <a:pt x="10593" y="5145"/>
                </a:cubicBezTo>
                <a:lnTo>
                  <a:pt x="10582" y="5145"/>
                </a:lnTo>
                <a:cubicBezTo>
                  <a:pt x="10425" y="5848"/>
                  <a:pt x="10582" y="6878"/>
                  <a:pt x="10672" y="7286"/>
                </a:cubicBezTo>
                <a:cubicBezTo>
                  <a:pt x="10690" y="7368"/>
                  <a:pt x="10666" y="7462"/>
                  <a:pt x="10606" y="7512"/>
                </a:cubicBezTo>
                <a:cubicBezTo>
                  <a:pt x="10558" y="7556"/>
                  <a:pt x="10504" y="7569"/>
                  <a:pt x="10456" y="7569"/>
                </a:cubicBezTo>
                <a:cubicBezTo>
                  <a:pt x="10354" y="7569"/>
                  <a:pt x="10262" y="7493"/>
                  <a:pt x="10238" y="7386"/>
                </a:cubicBezTo>
                <a:cubicBezTo>
                  <a:pt x="10220" y="7317"/>
                  <a:pt x="9896" y="5797"/>
                  <a:pt x="10208" y="4817"/>
                </a:cubicBezTo>
                <a:cubicBezTo>
                  <a:pt x="10250" y="4730"/>
                  <a:pt x="10269" y="4623"/>
                  <a:pt x="10227" y="4504"/>
                </a:cubicBezTo>
                <a:cubicBezTo>
                  <a:pt x="10191" y="4403"/>
                  <a:pt x="10107" y="4321"/>
                  <a:pt x="10011" y="4284"/>
                </a:cubicBezTo>
                <a:cubicBezTo>
                  <a:pt x="9897" y="4246"/>
                  <a:pt x="9795" y="4265"/>
                  <a:pt x="9711" y="4315"/>
                </a:cubicBezTo>
                <a:lnTo>
                  <a:pt x="9698" y="4297"/>
                </a:lnTo>
                <a:cubicBezTo>
                  <a:pt x="9332" y="4611"/>
                  <a:pt x="8817" y="4792"/>
                  <a:pt x="8265" y="4792"/>
                </a:cubicBezTo>
                <a:cubicBezTo>
                  <a:pt x="7965" y="4792"/>
                  <a:pt x="7683" y="4743"/>
                  <a:pt x="7431" y="4649"/>
                </a:cubicBezTo>
                <a:lnTo>
                  <a:pt x="7425" y="4655"/>
                </a:lnTo>
                <a:cubicBezTo>
                  <a:pt x="7383" y="4636"/>
                  <a:pt x="7340" y="4623"/>
                  <a:pt x="7292" y="4623"/>
                </a:cubicBezTo>
                <a:cubicBezTo>
                  <a:pt x="7112" y="4623"/>
                  <a:pt x="6962" y="4774"/>
                  <a:pt x="6962" y="4969"/>
                </a:cubicBezTo>
                <a:cubicBezTo>
                  <a:pt x="6962" y="4975"/>
                  <a:pt x="6962" y="4982"/>
                  <a:pt x="6962" y="4994"/>
                </a:cubicBezTo>
                <a:lnTo>
                  <a:pt x="6956" y="4994"/>
                </a:lnTo>
                <a:cubicBezTo>
                  <a:pt x="7034" y="5478"/>
                  <a:pt x="7087" y="6030"/>
                  <a:pt x="7117" y="6658"/>
                </a:cubicBezTo>
                <a:cubicBezTo>
                  <a:pt x="7123" y="6752"/>
                  <a:pt x="7070" y="6846"/>
                  <a:pt x="6986" y="6890"/>
                </a:cubicBezTo>
                <a:cubicBezTo>
                  <a:pt x="6956" y="6902"/>
                  <a:pt x="6926" y="6915"/>
                  <a:pt x="6896" y="6915"/>
                </a:cubicBezTo>
                <a:cubicBezTo>
                  <a:pt x="6776" y="6915"/>
                  <a:pt x="6681" y="6821"/>
                  <a:pt x="6675" y="6695"/>
                </a:cubicBezTo>
                <a:cubicBezTo>
                  <a:pt x="6639" y="5885"/>
                  <a:pt x="6554" y="5214"/>
                  <a:pt x="6440" y="4649"/>
                </a:cubicBezTo>
                <a:cubicBezTo>
                  <a:pt x="6392" y="4372"/>
                  <a:pt x="6163" y="4164"/>
                  <a:pt x="5887" y="4164"/>
                </a:cubicBezTo>
                <a:cubicBezTo>
                  <a:pt x="5791" y="4164"/>
                  <a:pt x="5703" y="4191"/>
                  <a:pt x="5625" y="4235"/>
                </a:cubicBezTo>
                <a:cubicBezTo>
                  <a:pt x="5361" y="4310"/>
                  <a:pt x="5084" y="4352"/>
                  <a:pt x="4790" y="4352"/>
                </a:cubicBezTo>
                <a:cubicBezTo>
                  <a:pt x="4634" y="4352"/>
                  <a:pt x="4477" y="4340"/>
                  <a:pt x="4321" y="4315"/>
                </a:cubicBezTo>
                <a:cubicBezTo>
                  <a:pt x="4045" y="4271"/>
                  <a:pt x="3781" y="4422"/>
                  <a:pt x="3667" y="4692"/>
                </a:cubicBezTo>
                <a:lnTo>
                  <a:pt x="3644" y="4749"/>
                </a:lnTo>
                <a:cubicBezTo>
                  <a:pt x="3518" y="5038"/>
                  <a:pt x="3518" y="5370"/>
                  <a:pt x="3620" y="5671"/>
                </a:cubicBezTo>
                <a:cubicBezTo>
                  <a:pt x="3686" y="5872"/>
                  <a:pt x="3721" y="6093"/>
                  <a:pt x="3721" y="6319"/>
                </a:cubicBezTo>
                <a:cubicBezTo>
                  <a:pt x="3721" y="6645"/>
                  <a:pt x="3649" y="6953"/>
                  <a:pt x="3511" y="7223"/>
                </a:cubicBezTo>
                <a:cubicBezTo>
                  <a:pt x="3403" y="7431"/>
                  <a:pt x="3415" y="7682"/>
                  <a:pt x="3541" y="7877"/>
                </a:cubicBezTo>
                <a:cubicBezTo>
                  <a:pt x="3727" y="8172"/>
                  <a:pt x="3830" y="8530"/>
                  <a:pt x="3830" y="8913"/>
                </a:cubicBezTo>
                <a:cubicBezTo>
                  <a:pt x="3830" y="9183"/>
                  <a:pt x="3776" y="9446"/>
                  <a:pt x="3680" y="9678"/>
                </a:cubicBezTo>
                <a:lnTo>
                  <a:pt x="3685" y="9684"/>
                </a:lnTo>
                <a:cubicBezTo>
                  <a:pt x="3619" y="9810"/>
                  <a:pt x="3584" y="9955"/>
                  <a:pt x="3584" y="10112"/>
                </a:cubicBezTo>
                <a:cubicBezTo>
                  <a:pt x="3584" y="10438"/>
                  <a:pt x="3745" y="10727"/>
                  <a:pt x="3991" y="10897"/>
                </a:cubicBezTo>
                <a:cubicBezTo>
                  <a:pt x="4423" y="11280"/>
                  <a:pt x="5060" y="11600"/>
                  <a:pt x="6026" y="11744"/>
                </a:cubicBezTo>
                <a:cubicBezTo>
                  <a:pt x="6950" y="11876"/>
                  <a:pt x="7700" y="11763"/>
                  <a:pt x="8367" y="11662"/>
                </a:cubicBezTo>
                <a:cubicBezTo>
                  <a:pt x="9393" y="11505"/>
                  <a:pt x="10286" y="11368"/>
                  <a:pt x="11409" y="12121"/>
                </a:cubicBezTo>
                <a:cubicBezTo>
                  <a:pt x="12915" y="13138"/>
                  <a:pt x="13971" y="12479"/>
                  <a:pt x="14469" y="12159"/>
                </a:cubicBezTo>
                <a:cubicBezTo>
                  <a:pt x="14974" y="11838"/>
                  <a:pt x="15605" y="11191"/>
                  <a:pt x="15617" y="11185"/>
                </a:cubicBezTo>
                <a:cubicBezTo>
                  <a:pt x="15707" y="11097"/>
                  <a:pt x="15844" y="11097"/>
                  <a:pt x="15929" y="11191"/>
                </a:cubicBezTo>
                <a:cubicBezTo>
                  <a:pt x="16013" y="11285"/>
                  <a:pt x="16013" y="11431"/>
                  <a:pt x="15923" y="11519"/>
                </a:cubicBezTo>
                <a:cubicBezTo>
                  <a:pt x="15893" y="11544"/>
                  <a:pt x="15244" y="12202"/>
                  <a:pt x="14704" y="12547"/>
                </a:cubicBezTo>
                <a:cubicBezTo>
                  <a:pt x="14398" y="12742"/>
                  <a:pt x="13845" y="13101"/>
                  <a:pt x="13089" y="13151"/>
                </a:cubicBezTo>
                <a:cubicBezTo>
                  <a:pt x="12549" y="13189"/>
                  <a:pt x="11889" y="12994"/>
                  <a:pt x="11169" y="12504"/>
                </a:cubicBezTo>
                <a:cubicBezTo>
                  <a:pt x="10184" y="11838"/>
                  <a:pt x="9410" y="11965"/>
                  <a:pt x="8432" y="12115"/>
                </a:cubicBezTo>
                <a:cubicBezTo>
                  <a:pt x="7742" y="12222"/>
                  <a:pt x="6956" y="12340"/>
                  <a:pt x="5966" y="12202"/>
                </a:cubicBezTo>
                <a:cubicBezTo>
                  <a:pt x="5420" y="12120"/>
                  <a:pt x="4964" y="11989"/>
                  <a:pt x="4586" y="11813"/>
                </a:cubicBezTo>
                <a:cubicBezTo>
                  <a:pt x="4580" y="11819"/>
                  <a:pt x="4580" y="11826"/>
                  <a:pt x="4574" y="11833"/>
                </a:cubicBezTo>
                <a:cubicBezTo>
                  <a:pt x="4478" y="11751"/>
                  <a:pt x="4352" y="11699"/>
                  <a:pt x="4220" y="11699"/>
                </a:cubicBezTo>
                <a:cubicBezTo>
                  <a:pt x="3992" y="11699"/>
                  <a:pt x="3800" y="11838"/>
                  <a:pt x="3710" y="12039"/>
                </a:cubicBezTo>
                <a:cubicBezTo>
                  <a:pt x="3704" y="12058"/>
                  <a:pt x="3697" y="12076"/>
                  <a:pt x="3685" y="12102"/>
                </a:cubicBezTo>
                <a:cubicBezTo>
                  <a:pt x="3673" y="12146"/>
                  <a:pt x="3661" y="12191"/>
                  <a:pt x="3655" y="12241"/>
                </a:cubicBezTo>
                <a:lnTo>
                  <a:pt x="3631" y="12227"/>
                </a:lnTo>
                <a:cubicBezTo>
                  <a:pt x="3559" y="12428"/>
                  <a:pt x="3596" y="12662"/>
                  <a:pt x="3710" y="12837"/>
                </a:cubicBezTo>
                <a:cubicBezTo>
                  <a:pt x="3902" y="13139"/>
                  <a:pt x="4015" y="13502"/>
                  <a:pt x="4015" y="13891"/>
                </a:cubicBezTo>
                <a:cubicBezTo>
                  <a:pt x="4015" y="14098"/>
                  <a:pt x="3985" y="14299"/>
                  <a:pt x="3925" y="14494"/>
                </a:cubicBezTo>
                <a:cubicBezTo>
                  <a:pt x="3823" y="14820"/>
                  <a:pt x="3967" y="15211"/>
                  <a:pt x="4267" y="15355"/>
                </a:cubicBezTo>
                <a:cubicBezTo>
                  <a:pt x="5269" y="15839"/>
                  <a:pt x="6735" y="16266"/>
                  <a:pt x="8181" y="15857"/>
                </a:cubicBezTo>
                <a:cubicBezTo>
                  <a:pt x="8313" y="15820"/>
                  <a:pt x="8445" y="15913"/>
                  <a:pt x="8457" y="16058"/>
                </a:cubicBezTo>
                <a:cubicBezTo>
                  <a:pt x="8469" y="16171"/>
                  <a:pt x="8390" y="16278"/>
                  <a:pt x="8282" y="16303"/>
                </a:cubicBezTo>
                <a:cubicBezTo>
                  <a:pt x="7832" y="16429"/>
                  <a:pt x="7389" y="16480"/>
                  <a:pt x="6951" y="16480"/>
                </a:cubicBezTo>
                <a:cubicBezTo>
                  <a:pt x="6044" y="16480"/>
                  <a:pt x="5185" y="16247"/>
                  <a:pt x="4477" y="15952"/>
                </a:cubicBezTo>
                <a:cubicBezTo>
                  <a:pt x="4435" y="15939"/>
                  <a:pt x="4388" y="15932"/>
                  <a:pt x="4340" y="15932"/>
                </a:cubicBezTo>
                <a:cubicBezTo>
                  <a:pt x="4070" y="15932"/>
                  <a:pt x="3848" y="16127"/>
                  <a:pt x="3794" y="16391"/>
                </a:cubicBezTo>
                <a:cubicBezTo>
                  <a:pt x="3788" y="16423"/>
                  <a:pt x="3781" y="16454"/>
                  <a:pt x="3781" y="16485"/>
                </a:cubicBezTo>
                <a:cubicBezTo>
                  <a:pt x="3781" y="16492"/>
                  <a:pt x="3781" y="16497"/>
                  <a:pt x="3781" y="16503"/>
                </a:cubicBezTo>
                <a:cubicBezTo>
                  <a:pt x="3733" y="17106"/>
                  <a:pt x="4105" y="17640"/>
                  <a:pt x="4831" y="17947"/>
                </a:cubicBezTo>
                <a:cubicBezTo>
                  <a:pt x="5810" y="18368"/>
                  <a:pt x="7208" y="18394"/>
                  <a:pt x="7976" y="18187"/>
                </a:cubicBezTo>
                <a:cubicBezTo>
                  <a:pt x="8745" y="18011"/>
                  <a:pt x="8816" y="17691"/>
                  <a:pt x="9188" y="17025"/>
                </a:cubicBezTo>
                <a:cubicBezTo>
                  <a:pt x="9440" y="16579"/>
                  <a:pt x="9915" y="16084"/>
                  <a:pt x="10101" y="15889"/>
                </a:cubicBezTo>
                <a:cubicBezTo>
                  <a:pt x="10143" y="15845"/>
                  <a:pt x="10190" y="15801"/>
                  <a:pt x="10238" y="15763"/>
                </a:cubicBezTo>
                <a:cubicBezTo>
                  <a:pt x="10430" y="15606"/>
                  <a:pt x="10642" y="15387"/>
                  <a:pt x="10642" y="15167"/>
                </a:cubicBezTo>
                <a:cubicBezTo>
                  <a:pt x="10642" y="14947"/>
                  <a:pt x="10527" y="14757"/>
                  <a:pt x="10353" y="14651"/>
                </a:cubicBezTo>
                <a:cubicBezTo>
                  <a:pt x="9993" y="14437"/>
                  <a:pt x="9567" y="14351"/>
                  <a:pt x="9231" y="14376"/>
                </a:cubicBezTo>
                <a:cubicBezTo>
                  <a:pt x="9045" y="14388"/>
                  <a:pt x="8846" y="14406"/>
                  <a:pt x="8642" y="14431"/>
                </a:cubicBezTo>
                <a:cubicBezTo>
                  <a:pt x="7628" y="14538"/>
                  <a:pt x="6368" y="14664"/>
                  <a:pt x="5036" y="13923"/>
                </a:cubicBezTo>
                <a:cubicBezTo>
                  <a:pt x="4940" y="13866"/>
                  <a:pt x="4885" y="13747"/>
                  <a:pt x="4921" y="13640"/>
                </a:cubicBezTo>
                <a:cubicBezTo>
                  <a:pt x="4969" y="13502"/>
                  <a:pt x="5120" y="13440"/>
                  <a:pt x="5234" y="13509"/>
                </a:cubicBezTo>
                <a:cubicBezTo>
                  <a:pt x="6453" y="14193"/>
                  <a:pt x="7593" y="14075"/>
                  <a:pt x="8601" y="13968"/>
                </a:cubicBezTo>
                <a:cubicBezTo>
                  <a:pt x="8811" y="13949"/>
                  <a:pt x="9009" y="13923"/>
                  <a:pt x="9201" y="13911"/>
                </a:cubicBezTo>
                <a:cubicBezTo>
                  <a:pt x="9759" y="13873"/>
                  <a:pt x="10540" y="14079"/>
                  <a:pt x="11026" y="14619"/>
                </a:cubicBezTo>
                <a:cubicBezTo>
                  <a:pt x="11038" y="14632"/>
                  <a:pt x="11050" y="14646"/>
                  <a:pt x="11062" y="14658"/>
                </a:cubicBezTo>
                <a:cubicBezTo>
                  <a:pt x="11320" y="14966"/>
                  <a:pt x="11692" y="15148"/>
                  <a:pt x="12082" y="15161"/>
                </a:cubicBezTo>
                <a:lnTo>
                  <a:pt x="12118" y="15161"/>
                </a:lnTo>
                <a:cubicBezTo>
                  <a:pt x="12466" y="15167"/>
                  <a:pt x="12808" y="15047"/>
                  <a:pt x="13067" y="14802"/>
                </a:cubicBezTo>
                <a:cubicBezTo>
                  <a:pt x="13433" y="14456"/>
                  <a:pt x="13912" y="14192"/>
                  <a:pt x="14453" y="14054"/>
                </a:cubicBezTo>
                <a:cubicBezTo>
                  <a:pt x="14633" y="14010"/>
                  <a:pt x="14807" y="13979"/>
                  <a:pt x="14987" y="13960"/>
                </a:cubicBezTo>
                <a:cubicBezTo>
                  <a:pt x="15287" y="13935"/>
                  <a:pt x="15562" y="13773"/>
                  <a:pt x="15718" y="13503"/>
                </a:cubicBezTo>
                <a:cubicBezTo>
                  <a:pt x="16049" y="12950"/>
                  <a:pt x="16607" y="12492"/>
                  <a:pt x="17273" y="12247"/>
                </a:cubicBezTo>
                <a:cubicBezTo>
                  <a:pt x="17405" y="12197"/>
                  <a:pt x="17489" y="12064"/>
                  <a:pt x="17483" y="11913"/>
                </a:cubicBezTo>
                <a:cubicBezTo>
                  <a:pt x="17483" y="11882"/>
                  <a:pt x="17483" y="11856"/>
                  <a:pt x="17483" y="11825"/>
                </a:cubicBezTo>
                <a:cubicBezTo>
                  <a:pt x="17483" y="11542"/>
                  <a:pt x="17525" y="11260"/>
                  <a:pt x="17609" y="11009"/>
                </a:cubicBezTo>
                <a:cubicBezTo>
                  <a:pt x="17711" y="10701"/>
                  <a:pt x="17662" y="10356"/>
                  <a:pt x="17470" y="10098"/>
                </a:cubicBezTo>
                <a:cubicBezTo>
                  <a:pt x="17356" y="9947"/>
                  <a:pt x="17220" y="9817"/>
                  <a:pt x="17058" y="9704"/>
                </a:cubicBezTo>
                <a:cubicBezTo>
                  <a:pt x="16511" y="9333"/>
                  <a:pt x="15845" y="9333"/>
                  <a:pt x="15287" y="9710"/>
                </a:cubicBezTo>
                <a:cubicBezTo>
                  <a:pt x="15041" y="9873"/>
                  <a:pt x="14829" y="10036"/>
                  <a:pt x="14649" y="10175"/>
                </a:cubicBezTo>
                <a:cubicBezTo>
                  <a:pt x="13743" y="10872"/>
                  <a:pt x="13234" y="11160"/>
                  <a:pt x="11577" y="10180"/>
                </a:cubicBezTo>
                <a:cubicBezTo>
                  <a:pt x="10515" y="9553"/>
                  <a:pt x="9621" y="9784"/>
                  <a:pt x="8672" y="10035"/>
                </a:cubicBezTo>
                <a:cubicBezTo>
                  <a:pt x="7976" y="10217"/>
                  <a:pt x="7250" y="10407"/>
                  <a:pt x="6482" y="10212"/>
                </a:cubicBezTo>
                <a:cubicBezTo>
                  <a:pt x="6482" y="10212"/>
                  <a:pt x="6482" y="10212"/>
                  <a:pt x="6476" y="10212"/>
                </a:cubicBezTo>
                <a:cubicBezTo>
                  <a:pt x="6476" y="10212"/>
                  <a:pt x="6470" y="10212"/>
                  <a:pt x="6470" y="10212"/>
                </a:cubicBezTo>
                <a:cubicBezTo>
                  <a:pt x="5240" y="9885"/>
                  <a:pt x="5227" y="8693"/>
                  <a:pt x="5221" y="7977"/>
                </a:cubicBezTo>
                <a:cubicBezTo>
                  <a:pt x="5221" y="7845"/>
                  <a:pt x="5222" y="7731"/>
                  <a:pt x="5210" y="7643"/>
                </a:cubicBezTo>
                <a:cubicBezTo>
                  <a:pt x="5138" y="6814"/>
                  <a:pt x="4873" y="6445"/>
                  <a:pt x="4867" y="6438"/>
                </a:cubicBezTo>
                <a:cubicBezTo>
                  <a:pt x="4795" y="6338"/>
                  <a:pt x="4814" y="6192"/>
                  <a:pt x="4904" y="6111"/>
                </a:cubicBezTo>
                <a:cubicBezTo>
                  <a:pt x="5000" y="6035"/>
                  <a:pt x="5138" y="6049"/>
                  <a:pt x="5210" y="6150"/>
                </a:cubicBezTo>
                <a:cubicBezTo>
                  <a:pt x="5222" y="6169"/>
                  <a:pt x="5557" y="6614"/>
                  <a:pt x="5641" y="7600"/>
                </a:cubicBezTo>
                <a:cubicBezTo>
                  <a:pt x="5653" y="7707"/>
                  <a:pt x="5655" y="7839"/>
                  <a:pt x="5655" y="7971"/>
                </a:cubicBezTo>
                <a:cubicBezTo>
                  <a:pt x="5661" y="8819"/>
                  <a:pt x="5738" y="9541"/>
                  <a:pt x="6566" y="9761"/>
                </a:cubicBezTo>
                <a:cubicBezTo>
                  <a:pt x="7016" y="9861"/>
                  <a:pt x="7376" y="9784"/>
                  <a:pt x="7658" y="9527"/>
                </a:cubicBezTo>
                <a:cubicBezTo>
                  <a:pt x="8546" y="8717"/>
                  <a:pt x="8402" y="6450"/>
                  <a:pt x="8402" y="6425"/>
                </a:cubicBezTo>
                <a:cubicBezTo>
                  <a:pt x="8396" y="6299"/>
                  <a:pt x="8487" y="6188"/>
                  <a:pt x="8607" y="6181"/>
                </a:cubicBezTo>
                <a:cubicBezTo>
                  <a:pt x="8727" y="6175"/>
                  <a:pt x="8835" y="6268"/>
                  <a:pt x="8841" y="6393"/>
                </a:cubicBezTo>
                <a:cubicBezTo>
                  <a:pt x="8847" y="6469"/>
                  <a:pt x="8937" y="7900"/>
                  <a:pt x="8511" y="8999"/>
                </a:cubicBezTo>
                <a:cubicBezTo>
                  <a:pt x="8481" y="9049"/>
                  <a:pt x="8462" y="9113"/>
                  <a:pt x="8462" y="9182"/>
                </a:cubicBezTo>
                <a:cubicBezTo>
                  <a:pt x="8462" y="9370"/>
                  <a:pt x="8606" y="9527"/>
                  <a:pt x="8792" y="9527"/>
                </a:cubicBezTo>
                <a:lnTo>
                  <a:pt x="8792" y="9541"/>
                </a:lnTo>
                <a:cubicBezTo>
                  <a:pt x="9530" y="9352"/>
                  <a:pt x="10342" y="9194"/>
                  <a:pt x="11236" y="9527"/>
                </a:cubicBezTo>
                <a:cubicBezTo>
                  <a:pt x="11320" y="9577"/>
                  <a:pt x="11415" y="9609"/>
                  <a:pt x="11517" y="9609"/>
                </a:cubicBezTo>
                <a:cubicBezTo>
                  <a:pt x="11565" y="9609"/>
                  <a:pt x="11614" y="9602"/>
                  <a:pt x="11662" y="9590"/>
                </a:cubicBezTo>
                <a:lnTo>
                  <a:pt x="11662" y="9596"/>
                </a:lnTo>
                <a:cubicBezTo>
                  <a:pt x="11764" y="9571"/>
                  <a:pt x="11895" y="9520"/>
                  <a:pt x="12009" y="9407"/>
                </a:cubicBezTo>
                <a:cubicBezTo>
                  <a:pt x="12201" y="9213"/>
                  <a:pt x="12303" y="8899"/>
                  <a:pt x="12303" y="8465"/>
                </a:cubicBezTo>
                <a:lnTo>
                  <a:pt x="12303" y="8340"/>
                </a:lnTo>
                <a:cubicBezTo>
                  <a:pt x="12303" y="7925"/>
                  <a:pt x="12309" y="7462"/>
                  <a:pt x="12129" y="6401"/>
                </a:cubicBezTo>
                <a:cubicBezTo>
                  <a:pt x="12111" y="6294"/>
                  <a:pt x="12160" y="6180"/>
                  <a:pt x="12256" y="6136"/>
                </a:cubicBezTo>
                <a:cubicBezTo>
                  <a:pt x="12328" y="6105"/>
                  <a:pt x="12399" y="6118"/>
                  <a:pt x="12453" y="6150"/>
                </a:cubicBezTo>
                <a:cubicBezTo>
                  <a:pt x="12471" y="6169"/>
                  <a:pt x="12490" y="6180"/>
                  <a:pt x="12508" y="6199"/>
                </a:cubicBezTo>
                <a:cubicBezTo>
                  <a:pt x="12532" y="6230"/>
                  <a:pt x="12550" y="6269"/>
                  <a:pt x="12556" y="6307"/>
                </a:cubicBezTo>
                <a:cubicBezTo>
                  <a:pt x="12742" y="7412"/>
                  <a:pt x="12742" y="7901"/>
                  <a:pt x="12742" y="8334"/>
                </a:cubicBezTo>
                <a:lnTo>
                  <a:pt x="12742" y="8460"/>
                </a:lnTo>
                <a:cubicBezTo>
                  <a:pt x="12742" y="8874"/>
                  <a:pt x="12664" y="9220"/>
                  <a:pt x="12508" y="9484"/>
                </a:cubicBezTo>
                <a:lnTo>
                  <a:pt x="12513" y="9490"/>
                </a:lnTo>
                <a:cubicBezTo>
                  <a:pt x="12477" y="9565"/>
                  <a:pt x="12453" y="9653"/>
                  <a:pt x="12453" y="9747"/>
                </a:cubicBezTo>
                <a:cubicBezTo>
                  <a:pt x="12453" y="10048"/>
                  <a:pt x="12676" y="10300"/>
                  <a:pt x="12958" y="10332"/>
                </a:cubicBezTo>
                <a:cubicBezTo>
                  <a:pt x="13534" y="10463"/>
                  <a:pt x="13845" y="10224"/>
                  <a:pt x="14379" y="9815"/>
                </a:cubicBezTo>
                <a:cubicBezTo>
                  <a:pt x="14571" y="9671"/>
                  <a:pt x="14781" y="9502"/>
                  <a:pt x="15040" y="9333"/>
                </a:cubicBezTo>
                <a:cubicBezTo>
                  <a:pt x="15742" y="8862"/>
                  <a:pt x="16613" y="8868"/>
                  <a:pt x="17303" y="9339"/>
                </a:cubicBezTo>
                <a:cubicBezTo>
                  <a:pt x="17303" y="9339"/>
                  <a:pt x="17309" y="9338"/>
                  <a:pt x="17309" y="9345"/>
                </a:cubicBezTo>
                <a:cubicBezTo>
                  <a:pt x="17369" y="9407"/>
                  <a:pt x="17453" y="9447"/>
                  <a:pt x="17543" y="9447"/>
                </a:cubicBezTo>
                <a:cubicBezTo>
                  <a:pt x="17723" y="9447"/>
                  <a:pt x="17873" y="9296"/>
                  <a:pt x="17873" y="9101"/>
                </a:cubicBezTo>
                <a:cubicBezTo>
                  <a:pt x="17873" y="9095"/>
                  <a:pt x="17873" y="9088"/>
                  <a:pt x="17873" y="9082"/>
                </a:cubicBezTo>
                <a:cubicBezTo>
                  <a:pt x="17897" y="8711"/>
                  <a:pt x="18024" y="8367"/>
                  <a:pt x="18228" y="8097"/>
                </a:cubicBezTo>
                <a:cubicBezTo>
                  <a:pt x="18288" y="8002"/>
                  <a:pt x="18318" y="7894"/>
                  <a:pt x="18318" y="7775"/>
                </a:cubicBezTo>
                <a:cubicBezTo>
                  <a:pt x="18318" y="7480"/>
                  <a:pt x="18106" y="7230"/>
                  <a:pt x="17830" y="7192"/>
                </a:cubicBezTo>
                <a:cubicBezTo>
                  <a:pt x="16300" y="6721"/>
                  <a:pt x="15952" y="5659"/>
                  <a:pt x="15934" y="5602"/>
                </a:cubicBezTo>
                <a:cubicBezTo>
                  <a:pt x="15898" y="5483"/>
                  <a:pt x="15965" y="5352"/>
                  <a:pt x="16079" y="5314"/>
                </a:cubicBezTo>
                <a:cubicBezTo>
                  <a:pt x="16193" y="5276"/>
                  <a:pt x="16318" y="5346"/>
                  <a:pt x="16354" y="5465"/>
                </a:cubicBezTo>
                <a:cubicBezTo>
                  <a:pt x="16366" y="5509"/>
                  <a:pt x="16637" y="6299"/>
                  <a:pt x="17819" y="6707"/>
                </a:cubicBezTo>
                <a:cubicBezTo>
                  <a:pt x="17957" y="6757"/>
                  <a:pt x="18095" y="6646"/>
                  <a:pt x="18095" y="6495"/>
                </a:cubicBezTo>
                <a:cubicBezTo>
                  <a:pt x="18095" y="5980"/>
                  <a:pt x="18288" y="5496"/>
                  <a:pt x="18618" y="5163"/>
                </a:cubicBezTo>
                <a:cubicBezTo>
                  <a:pt x="18492" y="5000"/>
                  <a:pt x="18390" y="4819"/>
                  <a:pt x="18324" y="4611"/>
                </a:cubicBezTo>
                <a:cubicBezTo>
                  <a:pt x="18258" y="4367"/>
                  <a:pt x="18041" y="4184"/>
                  <a:pt x="17783" y="4184"/>
                </a:cubicBezTo>
                <a:cubicBezTo>
                  <a:pt x="17753" y="4184"/>
                  <a:pt x="17723" y="4190"/>
                  <a:pt x="17693" y="4190"/>
                </a:cubicBezTo>
                <a:lnTo>
                  <a:pt x="17693" y="4184"/>
                </a:lnTo>
                <a:cubicBezTo>
                  <a:pt x="17309" y="4215"/>
                  <a:pt x="16913" y="4190"/>
                  <a:pt x="16553" y="4095"/>
                </a:cubicBezTo>
                <a:cubicBezTo>
                  <a:pt x="16487" y="4080"/>
                  <a:pt x="16417" y="4079"/>
                  <a:pt x="16351" y="4091"/>
                </a:cubicBezTo>
                <a:close/>
              </a:path>
            </a:pathLst>
          </a:custGeom>
          <a:solidFill>
            <a:schemeClr val="accent1">
              <a:lumOff val="4705"/>
            </a:schemeClr>
          </a:solidFill>
          <a:ln w="12700">
            <a:solidFill>
              <a:srgbClr val="535353"/>
            </a:solidFill>
          </a:ln>
        </p:spPr>
        <p:txBody>
          <a:bodyPr lIns="45719" rIns="45719"/>
          <a:lstStyle/>
          <a:p>
            <a:pPr/>
          </a:p>
        </p:txBody>
      </p:sp>
      <p:pic>
        <p:nvPicPr>
          <p:cNvPr id="208" name="Immagine" descr="Immagine"/>
          <p:cNvPicPr>
            <a:picLocks noChangeAspect="1"/>
          </p:cNvPicPr>
          <p:nvPr/>
        </p:nvPicPr>
        <p:blipFill>
          <a:blip r:embed="rId3">
            <a:extLst/>
          </a:blip>
          <a:srcRect l="3582" t="2411" r="2388" b="0"/>
          <a:stretch>
            <a:fillRect/>
          </a:stretch>
        </p:blipFill>
        <p:spPr>
          <a:xfrm>
            <a:off x="5837372" y="1515122"/>
            <a:ext cx="691039" cy="704288"/>
          </a:xfrm>
          <a:custGeom>
            <a:avLst/>
            <a:gdLst/>
            <a:ahLst/>
            <a:cxnLst>
              <a:cxn ang="0">
                <a:pos x="wd2" y="hd2"/>
              </a:cxn>
              <a:cxn ang="5400000">
                <a:pos x="wd2" y="hd2"/>
              </a:cxn>
              <a:cxn ang="10800000">
                <a:pos x="wd2" y="hd2"/>
              </a:cxn>
              <a:cxn ang="16200000">
                <a:pos x="wd2" y="hd2"/>
              </a:cxn>
            </a:cxnLst>
            <a:rect l="0" t="0" r="r" b="b"/>
            <a:pathLst>
              <a:path w="21283" h="21600" fill="norm" stroke="1" extrusionOk="0">
                <a:moveTo>
                  <a:pt x="4583" y="0"/>
                </a:moveTo>
                <a:lnTo>
                  <a:pt x="4583" y="2263"/>
                </a:lnTo>
                <a:lnTo>
                  <a:pt x="4583" y="2276"/>
                </a:lnTo>
                <a:lnTo>
                  <a:pt x="4583" y="4527"/>
                </a:lnTo>
                <a:lnTo>
                  <a:pt x="4583" y="4551"/>
                </a:lnTo>
                <a:lnTo>
                  <a:pt x="3422" y="5038"/>
                </a:lnTo>
                <a:cubicBezTo>
                  <a:pt x="2223" y="5546"/>
                  <a:pt x="1055" y="6696"/>
                  <a:pt x="476" y="7886"/>
                </a:cubicBezTo>
                <a:cubicBezTo>
                  <a:pt x="474" y="7889"/>
                  <a:pt x="478" y="7894"/>
                  <a:pt x="476" y="7898"/>
                </a:cubicBezTo>
                <a:cubicBezTo>
                  <a:pt x="395" y="8066"/>
                  <a:pt x="325" y="8229"/>
                  <a:pt x="268" y="8397"/>
                </a:cubicBezTo>
                <a:cubicBezTo>
                  <a:pt x="-197" y="9793"/>
                  <a:pt x="-39" y="11850"/>
                  <a:pt x="599" y="13228"/>
                </a:cubicBezTo>
                <a:cubicBezTo>
                  <a:pt x="1062" y="14087"/>
                  <a:pt x="1759" y="14842"/>
                  <a:pt x="2701" y="15406"/>
                </a:cubicBezTo>
                <a:cubicBezTo>
                  <a:pt x="2853" y="15497"/>
                  <a:pt x="2999" y="15576"/>
                  <a:pt x="3129" y="15649"/>
                </a:cubicBezTo>
                <a:cubicBezTo>
                  <a:pt x="4051" y="16078"/>
                  <a:pt x="5109" y="16283"/>
                  <a:pt x="6246" y="16221"/>
                </a:cubicBezTo>
                <a:lnTo>
                  <a:pt x="7945" y="16124"/>
                </a:lnTo>
                <a:lnTo>
                  <a:pt x="8018" y="18533"/>
                </a:lnTo>
                <a:cubicBezTo>
                  <a:pt x="8038" y="19193"/>
                  <a:pt x="8068" y="19827"/>
                  <a:pt x="8104" y="20322"/>
                </a:cubicBezTo>
                <a:cubicBezTo>
                  <a:pt x="8139" y="20814"/>
                  <a:pt x="8180" y="21168"/>
                  <a:pt x="8214" y="21259"/>
                </a:cubicBezTo>
                <a:cubicBezTo>
                  <a:pt x="8233" y="21312"/>
                  <a:pt x="8279" y="21364"/>
                  <a:pt x="8360" y="21405"/>
                </a:cubicBezTo>
                <a:cubicBezTo>
                  <a:pt x="8443" y="21447"/>
                  <a:pt x="8551" y="21474"/>
                  <a:pt x="8690" y="21503"/>
                </a:cubicBezTo>
                <a:cubicBezTo>
                  <a:pt x="8968" y="21559"/>
                  <a:pt x="9358" y="21600"/>
                  <a:pt x="9839" y="21600"/>
                </a:cubicBezTo>
                <a:lnTo>
                  <a:pt x="11282" y="21600"/>
                </a:lnTo>
                <a:lnTo>
                  <a:pt x="11330" y="20870"/>
                </a:lnTo>
                <a:lnTo>
                  <a:pt x="11269" y="17353"/>
                </a:lnTo>
                <a:cubicBezTo>
                  <a:pt x="11249" y="16346"/>
                  <a:pt x="11233" y="15568"/>
                  <a:pt x="11208" y="14968"/>
                </a:cubicBezTo>
                <a:cubicBezTo>
                  <a:pt x="11184" y="14368"/>
                  <a:pt x="11145" y="13940"/>
                  <a:pt x="11098" y="13617"/>
                </a:cubicBezTo>
                <a:cubicBezTo>
                  <a:pt x="11075" y="13456"/>
                  <a:pt x="11046" y="13320"/>
                  <a:pt x="11013" y="13203"/>
                </a:cubicBezTo>
                <a:cubicBezTo>
                  <a:pt x="10914" y="12854"/>
                  <a:pt x="10773" y="12673"/>
                  <a:pt x="10548" y="12437"/>
                </a:cubicBezTo>
                <a:lnTo>
                  <a:pt x="9913" y="11780"/>
                </a:lnTo>
                <a:lnTo>
                  <a:pt x="10548" y="11366"/>
                </a:lnTo>
                <a:cubicBezTo>
                  <a:pt x="10838" y="11178"/>
                  <a:pt x="11148" y="11010"/>
                  <a:pt x="11477" y="10855"/>
                </a:cubicBezTo>
                <a:cubicBezTo>
                  <a:pt x="11643" y="10776"/>
                  <a:pt x="11815" y="10705"/>
                  <a:pt x="11991" y="10636"/>
                </a:cubicBezTo>
                <a:cubicBezTo>
                  <a:pt x="12167" y="10565"/>
                  <a:pt x="12342" y="10503"/>
                  <a:pt x="12528" y="10441"/>
                </a:cubicBezTo>
                <a:cubicBezTo>
                  <a:pt x="12717" y="10378"/>
                  <a:pt x="12916" y="10313"/>
                  <a:pt x="13115" y="10258"/>
                </a:cubicBezTo>
                <a:cubicBezTo>
                  <a:pt x="13184" y="10239"/>
                  <a:pt x="13255" y="10227"/>
                  <a:pt x="13323" y="10210"/>
                </a:cubicBezTo>
                <a:cubicBezTo>
                  <a:pt x="13661" y="10123"/>
                  <a:pt x="14012" y="10046"/>
                  <a:pt x="14386" y="9979"/>
                </a:cubicBezTo>
                <a:cubicBezTo>
                  <a:pt x="14532" y="9952"/>
                  <a:pt x="14675" y="9929"/>
                  <a:pt x="14826" y="9906"/>
                </a:cubicBezTo>
                <a:cubicBezTo>
                  <a:pt x="14909" y="9893"/>
                  <a:pt x="14998" y="9881"/>
                  <a:pt x="15083" y="9869"/>
                </a:cubicBezTo>
                <a:cubicBezTo>
                  <a:pt x="15125" y="9863"/>
                  <a:pt x="15176" y="9851"/>
                  <a:pt x="15217" y="9845"/>
                </a:cubicBezTo>
                <a:cubicBezTo>
                  <a:pt x="18484" y="9349"/>
                  <a:pt x="21278" y="7477"/>
                  <a:pt x="21280" y="5768"/>
                </a:cubicBezTo>
                <a:cubicBezTo>
                  <a:pt x="21280" y="5670"/>
                  <a:pt x="21286" y="5574"/>
                  <a:pt x="21280" y="5488"/>
                </a:cubicBezTo>
                <a:cubicBezTo>
                  <a:pt x="21242" y="4961"/>
                  <a:pt x="21088" y="4618"/>
                  <a:pt x="20816" y="4442"/>
                </a:cubicBezTo>
                <a:cubicBezTo>
                  <a:pt x="20770" y="4412"/>
                  <a:pt x="20720" y="4388"/>
                  <a:pt x="20669" y="4369"/>
                </a:cubicBezTo>
                <a:cubicBezTo>
                  <a:pt x="20615" y="4348"/>
                  <a:pt x="20556" y="4330"/>
                  <a:pt x="20498" y="4320"/>
                </a:cubicBezTo>
                <a:cubicBezTo>
                  <a:pt x="20377" y="4301"/>
                  <a:pt x="20252" y="4301"/>
                  <a:pt x="20107" y="4320"/>
                </a:cubicBezTo>
                <a:cubicBezTo>
                  <a:pt x="20036" y="4329"/>
                  <a:pt x="19952" y="4338"/>
                  <a:pt x="19875" y="4357"/>
                </a:cubicBezTo>
                <a:cubicBezTo>
                  <a:pt x="19849" y="4363"/>
                  <a:pt x="19828" y="4374"/>
                  <a:pt x="19801" y="4381"/>
                </a:cubicBezTo>
                <a:cubicBezTo>
                  <a:pt x="19744" y="4396"/>
                  <a:pt x="19679" y="4409"/>
                  <a:pt x="19618" y="4430"/>
                </a:cubicBezTo>
                <a:cubicBezTo>
                  <a:pt x="19534" y="4457"/>
                  <a:pt x="19452" y="4490"/>
                  <a:pt x="19361" y="4527"/>
                </a:cubicBezTo>
                <a:cubicBezTo>
                  <a:pt x="19174" y="4603"/>
                  <a:pt x="18977" y="4705"/>
                  <a:pt x="18762" y="4819"/>
                </a:cubicBezTo>
                <a:cubicBezTo>
                  <a:pt x="18758" y="4821"/>
                  <a:pt x="18754" y="4817"/>
                  <a:pt x="18750" y="4819"/>
                </a:cubicBezTo>
                <a:cubicBezTo>
                  <a:pt x="18637" y="4878"/>
                  <a:pt x="18522" y="4931"/>
                  <a:pt x="18420" y="4977"/>
                </a:cubicBezTo>
                <a:cubicBezTo>
                  <a:pt x="18418" y="4978"/>
                  <a:pt x="18422" y="4988"/>
                  <a:pt x="18420" y="4989"/>
                </a:cubicBezTo>
                <a:cubicBezTo>
                  <a:pt x="17667" y="5338"/>
                  <a:pt x="17104" y="5345"/>
                  <a:pt x="14692" y="5196"/>
                </a:cubicBezTo>
                <a:cubicBezTo>
                  <a:pt x="13737" y="5137"/>
                  <a:pt x="13036" y="5101"/>
                  <a:pt x="12431" y="5111"/>
                </a:cubicBezTo>
                <a:cubicBezTo>
                  <a:pt x="11927" y="5122"/>
                  <a:pt x="11482" y="5163"/>
                  <a:pt x="11013" y="5233"/>
                </a:cubicBezTo>
                <a:cubicBezTo>
                  <a:pt x="10516" y="5310"/>
                  <a:pt x="9982" y="5432"/>
                  <a:pt x="9314" y="5598"/>
                </a:cubicBezTo>
                <a:cubicBezTo>
                  <a:pt x="8016" y="5919"/>
                  <a:pt x="6888" y="6115"/>
                  <a:pt x="6808" y="6036"/>
                </a:cubicBezTo>
                <a:cubicBezTo>
                  <a:pt x="6806" y="6034"/>
                  <a:pt x="6810" y="6015"/>
                  <a:pt x="6808" y="6011"/>
                </a:cubicBezTo>
                <a:cubicBezTo>
                  <a:pt x="6805" y="6010"/>
                  <a:pt x="6797" y="6013"/>
                  <a:pt x="6796" y="6011"/>
                </a:cubicBezTo>
                <a:cubicBezTo>
                  <a:pt x="6726" y="5942"/>
                  <a:pt x="6684" y="4564"/>
                  <a:pt x="6710" y="2945"/>
                </a:cubicBezTo>
                <a:lnTo>
                  <a:pt x="6759" y="0"/>
                </a:lnTo>
                <a:lnTo>
                  <a:pt x="5671" y="0"/>
                </a:lnTo>
                <a:lnTo>
                  <a:pt x="4583" y="0"/>
                </a:lnTo>
                <a:close/>
                <a:moveTo>
                  <a:pt x="5659" y="402"/>
                </a:moveTo>
                <a:cubicBezTo>
                  <a:pt x="6327" y="402"/>
                  <a:pt x="6328" y="426"/>
                  <a:pt x="6405" y="3030"/>
                </a:cubicBezTo>
                <a:cubicBezTo>
                  <a:pt x="6452" y="4623"/>
                  <a:pt x="6372" y="5790"/>
                  <a:pt x="6197" y="5999"/>
                </a:cubicBezTo>
                <a:cubicBezTo>
                  <a:pt x="6038" y="6189"/>
                  <a:pt x="5497" y="6418"/>
                  <a:pt x="4999" y="6510"/>
                </a:cubicBezTo>
                <a:cubicBezTo>
                  <a:pt x="3110" y="6861"/>
                  <a:pt x="1882" y="8451"/>
                  <a:pt x="1882" y="10551"/>
                </a:cubicBezTo>
                <a:cubicBezTo>
                  <a:pt x="1882" y="13016"/>
                  <a:pt x="3679" y="14579"/>
                  <a:pt x="6246" y="14335"/>
                </a:cubicBezTo>
                <a:cubicBezTo>
                  <a:pt x="7265" y="14238"/>
                  <a:pt x="7774" y="14018"/>
                  <a:pt x="8446" y="13374"/>
                </a:cubicBezTo>
                <a:cubicBezTo>
                  <a:pt x="9490" y="12373"/>
                  <a:pt x="10083" y="12316"/>
                  <a:pt x="10646" y="13167"/>
                </a:cubicBezTo>
                <a:cubicBezTo>
                  <a:pt x="10982" y="13675"/>
                  <a:pt x="11049" y="14497"/>
                  <a:pt x="10988" y="17365"/>
                </a:cubicBezTo>
                <a:lnTo>
                  <a:pt x="10915" y="20931"/>
                </a:lnTo>
                <a:lnTo>
                  <a:pt x="9827" y="21004"/>
                </a:lnTo>
                <a:cubicBezTo>
                  <a:pt x="9229" y="21047"/>
                  <a:pt x="8649" y="20999"/>
                  <a:pt x="8544" y="20894"/>
                </a:cubicBezTo>
                <a:cubicBezTo>
                  <a:pt x="8438" y="20790"/>
                  <a:pt x="8348" y="19534"/>
                  <a:pt x="8348" y="18095"/>
                </a:cubicBezTo>
                <a:lnTo>
                  <a:pt x="8348" y="15479"/>
                </a:lnTo>
                <a:lnTo>
                  <a:pt x="7664" y="15735"/>
                </a:lnTo>
                <a:cubicBezTo>
                  <a:pt x="4701" y="16849"/>
                  <a:pt x="994" y="14769"/>
                  <a:pt x="268" y="11585"/>
                </a:cubicBezTo>
                <a:cubicBezTo>
                  <a:pt x="-287" y="9148"/>
                  <a:pt x="1221" y="6366"/>
                  <a:pt x="3691" y="5281"/>
                </a:cubicBezTo>
                <a:lnTo>
                  <a:pt x="4828" y="4782"/>
                </a:lnTo>
                <a:lnTo>
                  <a:pt x="4901" y="2592"/>
                </a:lnTo>
                <a:cubicBezTo>
                  <a:pt x="4977" y="452"/>
                  <a:pt x="5001" y="402"/>
                  <a:pt x="5659" y="402"/>
                </a:cubicBezTo>
                <a:close/>
                <a:moveTo>
                  <a:pt x="20192" y="4405"/>
                </a:moveTo>
                <a:lnTo>
                  <a:pt x="20767" y="4965"/>
                </a:lnTo>
                <a:cubicBezTo>
                  <a:pt x="21303" y="5495"/>
                  <a:pt x="21313" y="5575"/>
                  <a:pt x="20926" y="6316"/>
                </a:cubicBezTo>
                <a:cubicBezTo>
                  <a:pt x="20090" y="7914"/>
                  <a:pt x="17802" y="9217"/>
                  <a:pt x="15169" y="9589"/>
                </a:cubicBezTo>
                <a:cubicBezTo>
                  <a:pt x="12056" y="10029"/>
                  <a:pt x="10851" y="10583"/>
                  <a:pt x="8984" y="12412"/>
                </a:cubicBezTo>
                <a:cubicBezTo>
                  <a:pt x="7908" y="13467"/>
                  <a:pt x="7013" y="14106"/>
                  <a:pt x="6527" y="14177"/>
                </a:cubicBezTo>
                <a:cubicBezTo>
                  <a:pt x="5522" y="14323"/>
                  <a:pt x="4052" y="13941"/>
                  <a:pt x="3874" y="13483"/>
                </a:cubicBezTo>
                <a:cubicBezTo>
                  <a:pt x="3676" y="12972"/>
                  <a:pt x="4818" y="10855"/>
                  <a:pt x="5207" y="11013"/>
                </a:cubicBezTo>
                <a:cubicBezTo>
                  <a:pt x="6449" y="11517"/>
                  <a:pt x="6601" y="11538"/>
                  <a:pt x="5989" y="11086"/>
                </a:cubicBezTo>
                <a:cubicBezTo>
                  <a:pt x="5170" y="10481"/>
                  <a:pt x="5216" y="10319"/>
                  <a:pt x="6441" y="9480"/>
                </a:cubicBezTo>
                <a:cubicBezTo>
                  <a:pt x="7300" y="8891"/>
                  <a:pt x="7601" y="8808"/>
                  <a:pt x="8042" y="9042"/>
                </a:cubicBezTo>
                <a:cubicBezTo>
                  <a:pt x="8799" y="9442"/>
                  <a:pt x="9012" y="9403"/>
                  <a:pt x="8617" y="8932"/>
                </a:cubicBezTo>
                <a:cubicBezTo>
                  <a:pt x="8432" y="8712"/>
                  <a:pt x="8390" y="8533"/>
                  <a:pt x="8519" y="8530"/>
                </a:cubicBezTo>
                <a:cubicBezTo>
                  <a:pt x="8648" y="8528"/>
                  <a:pt x="8582" y="8418"/>
                  <a:pt x="8372" y="8287"/>
                </a:cubicBezTo>
                <a:cubicBezTo>
                  <a:pt x="8105" y="8120"/>
                  <a:pt x="7571" y="8347"/>
                  <a:pt x="6588" y="9066"/>
                </a:cubicBezTo>
                <a:cubicBezTo>
                  <a:pt x="5497" y="9864"/>
                  <a:pt x="5113" y="10029"/>
                  <a:pt x="4852" y="9784"/>
                </a:cubicBezTo>
                <a:cubicBezTo>
                  <a:pt x="4588" y="9536"/>
                  <a:pt x="4560" y="9588"/>
                  <a:pt x="4693" y="10027"/>
                </a:cubicBezTo>
                <a:cubicBezTo>
                  <a:pt x="4870" y="10608"/>
                  <a:pt x="3672" y="13070"/>
                  <a:pt x="3214" y="13070"/>
                </a:cubicBezTo>
                <a:cubicBezTo>
                  <a:pt x="2821" y="13070"/>
                  <a:pt x="2141" y="11851"/>
                  <a:pt x="1980" y="10867"/>
                </a:cubicBezTo>
                <a:cubicBezTo>
                  <a:pt x="1689" y="9095"/>
                  <a:pt x="3645" y="6669"/>
                  <a:pt x="5366" y="6669"/>
                </a:cubicBezTo>
                <a:cubicBezTo>
                  <a:pt x="5692" y="6669"/>
                  <a:pt x="7194" y="6356"/>
                  <a:pt x="8703" y="5975"/>
                </a:cubicBezTo>
                <a:cubicBezTo>
                  <a:pt x="11208" y="5342"/>
                  <a:pt x="11732" y="5288"/>
                  <a:pt x="14729" y="5452"/>
                </a:cubicBezTo>
                <a:cubicBezTo>
                  <a:pt x="17843" y="5622"/>
                  <a:pt x="18071" y="5601"/>
                  <a:pt x="19104" y="5014"/>
                </a:cubicBezTo>
                <a:lnTo>
                  <a:pt x="20192" y="4405"/>
                </a:lnTo>
                <a:close/>
                <a:moveTo>
                  <a:pt x="10915" y="7204"/>
                </a:moveTo>
                <a:cubicBezTo>
                  <a:pt x="10797" y="7199"/>
                  <a:pt x="10682" y="7282"/>
                  <a:pt x="10499" y="7460"/>
                </a:cubicBezTo>
                <a:cubicBezTo>
                  <a:pt x="10130" y="7818"/>
                  <a:pt x="10130" y="7876"/>
                  <a:pt x="10499" y="7959"/>
                </a:cubicBezTo>
                <a:cubicBezTo>
                  <a:pt x="10726" y="8009"/>
                  <a:pt x="11019" y="8156"/>
                  <a:pt x="11159" y="8287"/>
                </a:cubicBezTo>
                <a:cubicBezTo>
                  <a:pt x="11620" y="8720"/>
                  <a:pt x="11811" y="7948"/>
                  <a:pt x="11355" y="7496"/>
                </a:cubicBezTo>
                <a:cubicBezTo>
                  <a:pt x="11159" y="7303"/>
                  <a:pt x="11033" y="7209"/>
                  <a:pt x="10915" y="7204"/>
                </a:cubicBezTo>
                <a:close/>
              </a:path>
            </a:pathLst>
          </a:custGeom>
          <a:ln w="12700">
            <a:miter lim="400000"/>
          </a:ln>
        </p:spPr>
      </p:pic>
      <p:sp>
        <p:nvSpPr>
          <p:cNvPr id="209" name="Linea"/>
          <p:cNvSpPr/>
          <p:nvPr/>
        </p:nvSpPr>
        <p:spPr>
          <a:xfrm>
            <a:off x="4535949" y="1867349"/>
            <a:ext cx="1131698" cy="1"/>
          </a:xfrm>
          <a:prstGeom prst="line">
            <a:avLst/>
          </a:prstGeom>
          <a:ln w="12700">
            <a:solidFill>
              <a:srgbClr val="000000"/>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213" name="Title 11"/>
          <p:cNvSpPr txBox="1"/>
          <p:nvPr>
            <p:ph type="title"/>
          </p:nvPr>
        </p:nvSpPr>
        <p:spPr>
          <a:xfrm>
            <a:off x="505177" y="422061"/>
            <a:ext cx="8172001" cy="972001"/>
          </a:xfrm>
          <a:prstGeom prst="rect">
            <a:avLst/>
          </a:prstGeom>
          <a:solidFill>
            <a:schemeClr val="accent1"/>
          </a:solidFill>
        </p:spPr>
        <p:txBody>
          <a:bodyPr/>
          <a:lstStyle>
            <a:lvl1pPr algn="ctr">
              <a:defRPr b="0" sz="3000">
                <a:latin typeface="Optima"/>
                <a:ea typeface="Optima"/>
                <a:cs typeface="Optima"/>
                <a:sym typeface="Optima"/>
              </a:defRPr>
            </a:lvl1pPr>
          </a:lstStyle>
          <a:p>
            <a:pPr/>
            <a:r>
              <a:t>Azioni dei GLP1-RA nella fisiopatologia del DM2</a:t>
            </a:r>
          </a:p>
        </p:txBody>
      </p:sp>
      <p:sp>
        <p:nvSpPr>
          <p:cNvPr id="214" name="Slide Number Placeholder 4"/>
          <p:cNvSpPr txBox="1"/>
          <p:nvPr>
            <p:ph type="sldNum" sz="quarter" idx="4294967295"/>
          </p:nvPr>
        </p:nvSpPr>
        <p:spPr>
          <a:xfrm>
            <a:off x="455292" y="5754055"/>
            <a:ext cx="127001" cy="127001"/>
          </a:xfrm>
          <a:prstGeom prst="rect">
            <a:avLst/>
          </a:prstGeom>
          <a:extLst>
            <a:ext uri="{C572A759-6A51-4108-AA02-DFA0A04FC94B}">
              <ma14:wrappingTextBoxFlag xmlns:ma14="http://schemas.microsoft.com/office/mac/drawingml/2011/main" val="1"/>
            </a:ext>
          </a:extLst>
        </p:spPr>
        <p:txBody>
          <a:bodyPr lIns="0" tIns="0" rIns="0" bIns="0"/>
          <a:lstStyle>
            <a:lvl1pPr algn="l">
              <a:defRPr sz="700">
                <a:solidFill>
                  <a:srgbClr val="939AA7"/>
                </a:solidFill>
                <a:latin typeface="Apis For Office"/>
                <a:ea typeface="Apis For Office"/>
                <a:cs typeface="Apis For Office"/>
                <a:sym typeface="Apis For Office"/>
              </a:defRPr>
            </a:lvl1pPr>
          </a:lstStyle>
          <a:p>
            <a:pPr/>
            <a:fld id="{86CB4B4D-7CA3-9044-876B-883B54F8677D}" type="slidenum"/>
          </a:p>
        </p:txBody>
      </p:sp>
      <p:grpSp>
        <p:nvGrpSpPr>
          <p:cNvPr id="335" name="Gruppo"/>
          <p:cNvGrpSpPr/>
          <p:nvPr/>
        </p:nvGrpSpPr>
        <p:grpSpPr>
          <a:xfrm>
            <a:off x="502766" y="2256454"/>
            <a:ext cx="7979722" cy="3168413"/>
            <a:chOff x="0" y="0"/>
            <a:chExt cx="7979720" cy="3168411"/>
          </a:xfrm>
        </p:grpSpPr>
        <p:sp>
          <p:nvSpPr>
            <p:cNvPr id="215" name="Straight Connector 19"/>
            <p:cNvSpPr/>
            <p:nvPr/>
          </p:nvSpPr>
          <p:spPr>
            <a:xfrm>
              <a:off x="4602703" y="174252"/>
              <a:ext cx="2695222" cy="23537"/>
            </a:xfrm>
            <a:prstGeom prst="line">
              <a:avLst/>
            </a:prstGeom>
            <a:noFill/>
            <a:ln w="12700" cap="flat">
              <a:solidFill>
                <a:srgbClr val="82786F"/>
              </a:solidFill>
              <a:prstDash val="solid"/>
              <a:round/>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216" name="Straight Connector 20"/>
            <p:cNvSpPr/>
            <p:nvPr/>
          </p:nvSpPr>
          <p:spPr>
            <a:xfrm>
              <a:off x="1383338" y="174251"/>
              <a:ext cx="2360497" cy="1"/>
            </a:xfrm>
            <a:prstGeom prst="line">
              <a:avLst/>
            </a:prstGeom>
            <a:noFill/>
            <a:ln w="12700" cap="flat">
              <a:solidFill>
                <a:srgbClr val="82786F"/>
              </a:solidFill>
              <a:prstDash val="solid"/>
              <a:round/>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grpSp>
          <p:nvGrpSpPr>
            <p:cNvPr id="219" name="Rounded Rectangle 47"/>
            <p:cNvGrpSpPr/>
            <p:nvPr/>
          </p:nvGrpSpPr>
          <p:grpSpPr>
            <a:xfrm>
              <a:off x="0" y="139314"/>
              <a:ext cx="1463653" cy="545215"/>
              <a:chOff x="0" y="0"/>
              <a:chExt cx="1463652" cy="545214"/>
            </a:xfrm>
          </p:grpSpPr>
          <p:sp>
            <p:nvSpPr>
              <p:cNvPr id="217" name="Rettangolo"/>
              <p:cNvSpPr/>
              <p:nvPr/>
            </p:nvSpPr>
            <p:spPr>
              <a:xfrm>
                <a:off x="-1" y="-1"/>
                <a:ext cx="1463654" cy="545216"/>
              </a:xfrm>
              <a:prstGeom prst="rect">
                <a:avLst/>
              </a:prstGeom>
              <a:solidFill>
                <a:srgbClr val="FFFFFF"/>
              </a:solidFill>
              <a:ln w="12700" cap="flat">
                <a:solidFill>
                  <a:srgbClr val="82786F"/>
                </a:solidFill>
                <a:prstDash val="solid"/>
                <a:round/>
              </a:ln>
              <a:effectLst/>
            </p:spPr>
            <p:txBody>
              <a:bodyPr wrap="square" lIns="26999" tIns="26999" rIns="26999" bIns="26999" numCol="1" anchor="ctr">
                <a:noAutofit/>
              </a:bodyPr>
              <a:lstStyle/>
              <a:p>
                <a:pPr defTabSz="1217309">
                  <a:defRPr>
                    <a:solidFill>
                      <a:srgbClr val="FFFFFF"/>
                    </a:solidFill>
                    <a:latin typeface="Verdana"/>
                    <a:ea typeface="Verdana"/>
                    <a:cs typeface="Verdana"/>
                    <a:sym typeface="Verdana"/>
                  </a:defRPr>
                </a:pPr>
              </a:p>
            </p:txBody>
          </p:sp>
          <p:sp>
            <p:nvSpPr>
              <p:cNvPr id="218" name="Impaired  insulin secretion"/>
              <p:cNvSpPr txBox="1"/>
              <p:nvPr/>
            </p:nvSpPr>
            <p:spPr>
              <a:xfrm>
                <a:off x="-1" y="49132"/>
                <a:ext cx="1463654" cy="446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75" tIns="45675" rIns="45675" bIns="45675" numCol="1" anchor="ctr">
                <a:spAutoFit/>
              </a:bodyPr>
              <a:lstStyle/>
              <a:p>
                <a:pPr defTabSz="1217309">
                  <a:defRPr b="1" sz="1200">
                    <a:solidFill>
                      <a:srgbClr val="2A918B"/>
                    </a:solidFill>
                    <a:latin typeface="Apis For Office"/>
                    <a:ea typeface="Apis For Office"/>
                    <a:cs typeface="Apis For Office"/>
                    <a:sym typeface="Apis For Office"/>
                  </a:defRPr>
                </a:pPr>
                <a:r>
                  <a:t>Impaired </a:t>
                </a:r>
                <a:br/>
                <a:r>
                  <a:t>insulin secretion</a:t>
                </a:r>
              </a:p>
            </p:txBody>
          </p:sp>
        </p:grpSp>
        <p:sp>
          <p:nvSpPr>
            <p:cNvPr id="220" name="Straight Connector 22"/>
            <p:cNvSpPr/>
            <p:nvPr/>
          </p:nvSpPr>
          <p:spPr>
            <a:xfrm flipH="1" flipV="1">
              <a:off x="1333653" y="1070810"/>
              <a:ext cx="1765416" cy="1"/>
            </a:xfrm>
            <a:prstGeom prst="line">
              <a:avLst/>
            </a:prstGeom>
            <a:noFill/>
            <a:ln w="12700" cap="flat">
              <a:solidFill>
                <a:srgbClr val="009FDA"/>
              </a:solidFill>
              <a:prstDash val="solid"/>
              <a:round/>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grpSp>
          <p:nvGrpSpPr>
            <p:cNvPr id="223" name="Rounded Rectangle 51"/>
            <p:cNvGrpSpPr/>
            <p:nvPr/>
          </p:nvGrpSpPr>
          <p:grpSpPr>
            <a:xfrm>
              <a:off x="0" y="875496"/>
              <a:ext cx="1463653" cy="545215"/>
              <a:chOff x="0" y="0"/>
              <a:chExt cx="1463652" cy="545214"/>
            </a:xfrm>
          </p:grpSpPr>
          <p:sp>
            <p:nvSpPr>
              <p:cNvPr id="221" name="Rettangolo"/>
              <p:cNvSpPr/>
              <p:nvPr/>
            </p:nvSpPr>
            <p:spPr>
              <a:xfrm>
                <a:off x="-1" y="-1"/>
                <a:ext cx="1463654" cy="545216"/>
              </a:xfrm>
              <a:prstGeom prst="rect">
                <a:avLst/>
              </a:prstGeom>
              <a:solidFill>
                <a:srgbClr val="FFFFFF"/>
              </a:solidFill>
              <a:ln w="12700" cap="flat">
                <a:solidFill>
                  <a:srgbClr val="009FDA"/>
                </a:solidFill>
                <a:prstDash val="solid"/>
                <a:round/>
              </a:ln>
              <a:effectLst/>
            </p:spPr>
            <p:txBody>
              <a:bodyPr wrap="square" lIns="26999" tIns="26999" rIns="26999" bIns="26999" numCol="1" anchor="ctr">
                <a:noAutofit/>
              </a:bodyPr>
              <a:lstStyle/>
              <a:p>
                <a:pPr defTabSz="1217309">
                  <a:defRPr sz="1200">
                    <a:solidFill>
                      <a:srgbClr val="001965"/>
                    </a:solidFill>
                    <a:latin typeface="Apis For Office"/>
                    <a:ea typeface="Apis For Office"/>
                    <a:cs typeface="Apis For Office"/>
                    <a:sym typeface="Apis For Office"/>
                  </a:defRPr>
                </a:pPr>
              </a:p>
            </p:txBody>
          </p:sp>
          <p:sp>
            <p:nvSpPr>
              <p:cNvPr id="222" name="Increased hepatic glucose production"/>
              <p:cNvSpPr txBox="1"/>
              <p:nvPr/>
            </p:nvSpPr>
            <p:spPr>
              <a:xfrm>
                <a:off x="-1" y="49132"/>
                <a:ext cx="1463654" cy="446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75" tIns="45675" rIns="45675" bIns="45675" numCol="1" anchor="ctr">
                <a:spAutoFit/>
              </a:bodyPr>
              <a:lstStyle/>
              <a:p>
                <a:pPr indent="15354" defTabSz="1217309">
                  <a:defRPr sz="1200">
                    <a:solidFill>
                      <a:srgbClr val="001965"/>
                    </a:solidFill>
                    <a:latin typeface="Apis For Office"/>
                    <a:ea typeface="Apis For Office"/>
                    <a:cs typeface="Apis For Office"/>
                    <a:sym typeface="Apis For Office"/>
                  </a:defRPr>
                </a:pPr>
                <a:r>
                  <a:t>Inc</a:t>
                </a:r>
                <a:r>
                  <a:rPr spc="-22"/>
                  <a:t>r</a:t>
                </a:r>
                <a:r>
                  <a:rPr spc="22"/>
                  <a:t>ease</a:t>
                </a:r>
                <a:r>
                  <a:rPr spc="61"/>
                  <a:t>d</a:t>
                </a:r>
                <a:r>
                  <a:rPr spc="-11"/>
                  <a:t> </a:t>
                </a:r>
                <a:r>
                  <a:rPr spc="33"/>
                  <a:t>hepatic glucose production</a:t>
                </a:r>
              </a:p>
            </p:txBody>
          </p:sp>
        </p:grpSp>
        <p:sp>
          <p:nvSpPr>
            <p:cNvPr id="224" name="TextBox 24"/>
            <p:cNvSpPr txBox="1"/>
            <p:nvPr/>
          </p:nvSpPr>
          <p:spPr>
            <a:xfrm>
              <a:off x="1488699" y="228600"/>
              <a:ext cx="1224727" cy="6019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p>
              <a:pPr defTabSz="1218660">
                <a:defRPr sz="1200">
                  <a:solidFill>
                    <a:srgbClr val="2A918B"/>
                  </a:solidFill>
                  <a:latin typeface="Apis For Office"/>
                  <a:ea typeface="Apis For Office"/>
                  <a:cs typeface="Apis For Office"/>
                  <a:sym typeface="Apis For Office"/>
                </a:defRPr>
              </a:pPr>
              <a:r>
                <a:t>GLP-1RAs</a:t>
              </a:r>
              <a:endParaRPr>
                <a:solidFill>
                  <a:srgbClr val="001965"/>
                </a:solidFill>
                <a:latin typeface="Verdana"/>
                <a:ea typeface="Verdana"/>
                <a:cs typeface="Verdana"/>
                <a:sym typeface="Verdana"/>
              </a:endParaRPr>
            </a:p>
            <a:p>
              <a:pPr defTabSz="1218660">
                <a:defRPr sz="1200">
                  <a:solidFill>
                    <a:srgbClr val="2A918B"/>
                  </a:solidFill>
                  <a:latin typeface="Apis For Office"/>
                  <a:ea typeface="Apis For Office"/>
                  <a:cs typeface="Apis For Office"/>
                  <a:sym typeface="Apis For Office"/>
                </a:defRPr>
              </a:pPr>
              <a:r>
                <a:t>TZDs</a:t>
              </a:r>
              <a:endParaRPr>
                <a:solidFill>
                  <a:srgbClr val="001965"/>
                </a:solidFill>
                <a:latin typeface="Verdana"/>
                <a:ea typeface="Verdana"/>
                <a:cs typeface="Verdana"/>
                <a:sym typeface="Verdana"/>
              </a:endParaRPr>
            </a:p>
            <a:p>
              <a:pPr defTabSz="1218660">
                <a:defRPr sz="1200">
                  <a:solidFill>
                    <a:srgbClr val="2A918B"/>
                  </a:solidFill>
                  <a:latin typeface="Apis For Office"/>
                  <a:ea typeface="Apis For Office"/>
                  <a:cs typeface="Apis For Office"/>
                  <a:sym typeface="Apis For Office"/>
                </a:defRPr>
              </a:pPr>
              <a:r>
                <a:t>DPP-4 inhibitors </a:t>
              </a:r>
            </a:p>
          </p:txBody>
        </p:sp>
        <p:sp>
          <p:nvSpPr>
            <p:cNvPr id="225" name="TextBox 25"/>
            <p:cNvSpPr txBox="1"/>
            <p:nvPr/>
          </p:nvSpPr>
          <p:spPr>
            <a:xfrm>
              <a:off x="1501182" y="1061274"/>
              <a:ext cx="1182386" cy="779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p>
              <a:pPr defTabSz="1218660">
                <a:defRPr sz="1200">
                  <a:solidFill>
                    <a:srgbClr val="001965"/>
                  </a:solidFill>
                  <a:latin typeface="Apis For Office"/>
                  <a:ea typeface="Apis For Office"/>
                  <a:cs typeface="Apis For Office"/>
                  <a:sym typeface="Apis For Office"/>
                </a:defRPr>
              </a:pPr>
              <a:r>
                <a:t>GLP-1RAs</a:t>
              </a:r>
              <a:endParaRPr>
                <a:latin typeface="Verdana"/>
                <a:ea typeface="Verdana"/>
                <a:cs typeface="Verdana"/>
                <a:sym typeface="Verdana"/>
              </a:endParaRPr>
            </a:p>
            <a:p>
              <a:pPr defTabSz="1218660">
                <a:defRPr sz="1200">
                  <a:solidFill>
                    <a:srgbClr val="001965"/>
                  </a:solidFill>
                  <a:latin typeface="Apis For Office"/>
                  <a:ea typeface="Apis For Office"/>
                  <a:cs typeface="Apis For Office"/>
                  <a:sym typeface="Apis For Office"/>
                </a:defRPr>
              </a:pPr>
              <a:r>
                <a:t>Metformin</a:t>
              </a:r>
              <a:br/>
              <a:r>
                <a:t>TZDs</a:t>
              </a:r>
              <a:endParaRPr>
                <a:latin typeface="Verdana"/>
                <a:ea typeface="Verdana"/>
                <a:cs typeface="Verdana"/>
                <a:sym typeface="Verdana"/>
              </a:endParaRPr>
            </a:p>
            <a:p>
              <a:pPr defTabSz="1218660">
                <a:defRPr sz="1200">
                  <a:solidFill>
                    <a:srgbClr val="001965"/>
                  </a:solidFill>
                  <a:latin typeface="Apis For Office"/>
                  <a:ea typeface="Apis For Office"/>
                  <a:cs typeface="Apis For Office"/>
                  <a:sym typeface="Apis For Office"/>
                </a:defRPr>
              </a:pPr>
              <a:r>
                <a:t>DPP-4 inhibitors</a:t>
              </a:r>
            </a:p>
          </p:txBody>
        </p:sp>
        <p:sp>
          <p:nvSpPr>
            <p:cNvPr id="226" name="TextBox 26"/>
            <p:cNvSpPr txBox="1"/>
            <p:nvPr/>
          </p:nvSpPr>
          <p:spPr>
            <a:xfrm>
              <a:off x="5652835" y="1130343"/>
              <a:ext cx="809646" cy="246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lvl1pPr algn="r" defTabSz="1218660">
                <a:defRPr sz="1200">
                  <a:solidFill>
                    <a:srgbClr val="DE5281"/>
                  </a:solidFill>
                  <a:latin typeface="Apis For Office"/>
                  <a:ea typeface="Apis For Office"/>
                  <a:cs typeface="Apis For Office"/>
                  <a:sym typeface="Apis For Office"/>
                </a:defRPr>
              </a:lvl1pPr>
            </a:lstStyle>
            <a:p>
              <a:pPr/>
              <a:r>
                <a:t>GLP-1RAs</a:t>
              </a:r>
            </a:p>
          </p:txBody>
        </p:sp>
        <p:sp>
          <p:nvSpPr>
            <p:cNvPr id="227" name="Straight Connector 27"/>
            <p:cNvSpPr/>
            <p:nvPr/>
          </p:nvSpPr>
          <p:spPr>
            <a:xfrm flipH="1" flipV="1">
              <a:off x="1463651" y="1882397"/>
              <a:ext cx="1758184" cy="2"/>
            </a:xfrm>
            <a:prstGeom prst="line">
              <a:avLst/>
            </a:prstGeom>
            <a:noFill/>
            <a:ln w="12700" cap="flat">
              <a:solidFill>
                <a:srgbClr val="E64A0E"/>
              </a:solidFill>
              <a:prstDash val="solid"/>
              <a:round/>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grpSp>
          <p:nvGrpSpPr>
            <p:cNvPr id="230" name="Rounded Rectangle 52"/>
            <p:cNvGrpSpPr/>
            <p:nvPr/>
          </p:nvGrpSpPr>
          <p:grpSpPr>
            <a:xfrm>
              <a:off x="0" y="1611678"/>
              <a:ext cx="1463653" cy="545215"/>
              <a:chOff x="0" y="0"/>
              <a:chExt cx="1463652" cy="545214"/>
            </a:xfrm>
          </p:grpSpPr>
          <p:sp>
            <p:nvSpPr>
              <p:cNvPr id="228" name="Rettangolo"/>
              <p:cNvSpPr/>
              <p:nvPr/>
            </p:nvSpPr>
            <p:spPr>
              <a:xfrm>
                <a:off x="-1" y="-1"/>
                <a:ext cx="1463654" cy="545216"/>
              </a:xfrm>
              <a:prstGeom prst="rect">
                <a:avLst/>
              </a:prstGeom>
              <a:solidFill>
                <a:srgbClr val="FFFFFF"/>
              </a:solidFill>
              <a:ln w="12700" cap="flat">
                <a:solidFill>
                  <a:srgbClr val="E64A0E"/>
                </a:solidFill>
                <a:prstDash val="solid"/>
                <a:round/>
              </a:ln>
              <a:effectLst/>
            </p:spPr>
            <p:txBody>
              <a:bodyPr wrap="square" lIns="26999" tIns="26999" rIns="26999" bIns="26999" numCol="1" anchor="ctr">
                <a:noAutofit/>
              </a:bodyPr>
              <a:lstStyle/>
              <a:p>
                <a:pPr marR="6142" defTabSz="1217309">
                  <a:defRPr sz="1200">
                    <a:solidFill>
                      <a:srgbClr val="3B97DE"/>
                    </a:solidFill>
                    <a:latin typeface="Apis For Office"/>
                    <a:ea typeface="Apis For Office"/>
                    <a:cs typeface="Apis For Office"/>
                    <a:sym typeface="Apis For Office"/>
                  </a:defRPr>
                </a:pPr>
              </a:p>
            </p:txBody>
          </p:sp>
          <p:sp>
            <p:nvSpPr>
              <p:cNvPr id="229" name="Impaired  appetite regulation"/>
              <p:cNvSpPr txBox="1"/>
              <p:nvPr/>
            </p:nvSpPr>
            <p:spPr>
              <a:xfrm>
                <a:off x="-1" y="49132"/>
                <a:ext cx="1463654" cy="446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75" tIns="45675" rIns="45675" bIns="45675" numCol="1" anchor="ctr">
                <a:spAutoFit/>
              </a:bodyPr>
              <a:lstStyle/>
              <a:p>
                <a:pPr marR="6142" indent="15354" defTabSz="1217309">
                  <a:defRPr spc="17" sz="1200">
                    <a:solidFill>
                      <a:srgbClr val="3B97DE"/>
                    </a:solidFill>
                    <a:latin typeface="Apis For Office"/>
                    <a:ea typeface="Apis For Office"/>
                    <a:cs typeface="Apis For Office"/>
                    <a:sym typeface="Apis For Office"/>
                  </a:defRPr>
                </a:pPr>
                <a:r>
                  <a:t>Impai</a:t>
                </a:r>
                <a:r>
                  <a:rPr spc="-17"/>
                  <a:t>r</a:t>
                </a:r>
                <a:r>
                  <a:rPr spc="28"/>
                  <a:t>e</a:t>
                </a:r>
                <a:r>
                  <a:rPr spc="61"/>
                  <a:t>d</a:t>
                </a:r>
                <a:r>
                  <a:rPr spc="-11"/>
                  <a:t> </a:t>
                </a:r>
                <a:br>
                  <a:rPr spc="-11"/>
                </a:br>
                <a:r>
                  <a:t>appetite</a:t>
                </a:r>
                <a:r>
                  <a:rPr spc="-6"/>
                  <a:t> </a:t>
                </a:r>
                <a:r>
                  <a:rPr spc="-17"/>
                  <a:t>r</a:t>
                </a:r>
                <a:r>
                  <a:rPr spc="28"/>
                  <a:t>egulation</a:t>
                </a:r>
              </a:p>
            </p:txBody>
          </p:sp>
        </p:grpSp>
        <p:sp>
          <p:nvSpPr>
            <p:cNvPr id="231" name="TextBox 29"/>
            <p:cNvSpPr txBox="1"/>
            <p:nvPr/>
          </p:nvSpPr>
          <p:spPr>
            <a:xfrm>
              <a:off x="1501183" y="1908652"/>
              <a:ext cx="809646" cy="246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lvl1pPr defTabSz="1218660">
                <a:defRPr sz="1200">
                  <a:solidFill>
                    <a:srgbClr val="3B97DE"/>
                  </a:solidFill>
                  <a:latin typeface="Apis For Office"/>
                  <a:ea typeface="Apis For Office"/>
                  <a:cs typeface="Apis For Office"/>
                  <a:sym typeface="Apis For Office"/>
                </a:defRPr>
              </a:lvl1pPr>
            </a:lstStyle>
            <a:p>
              <a:pPr/>
              <a:r>
                <a:t>GLP-1RAs</a:t>
              </a:r>
            </a:p>
          </p:txBody>
        </p:sp>
        <p:sp>
          <p:nvSpPr>
            <p:cNvPr id="232" name="TextBox 30"/>
            <p:cNvSpPr txBox="1"/>
            <p:nvPr/>
          </p:nvSpPr>
          <p:spPr>
            <a:xfrm>
              <a:off x="5280095" y="237627"/>
              <a:ext cx="1182385" cy="424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p>
              <a:pPr algn="r" defTabSz="1218660">
                <a:defRPr sz="1200">
                  <a:solidFill>
                    <a:srgbClr val="2A918B"/>
                  </a:solidFill>
                  <a:latin typeface="Apis For Office"/>
                  <a:ea typeface="Apis For Office"/>
                  <a:cs typeface="Apis For Office"/>
                  <a:sym typeface="Apis For Office"/>
                </a:defRPr>
              </a:pPr>
              <a:r>
                <a:t>GLP-1RAs</a:t>
              </a:r>
              <a:endParaRPr>
                <a:solidFill>
                  <a:srgbClr val="001965"/>
                </a:solidFill>
                <a:latin typeface="Verdana"/>
                <a:ea typeface="Verdana"/>
                <a:cs typeface="Verdana"/>
                <a:sym typeface="Verdana"/>
              </a:endParaRPr>
            </a:p>
            <a:p>
              <a:pPr algn="r" defTabSz="1218660">
                <a:defRPr sz="1200">
                  <a:solidFill>
                    <a:srgbClr val="2A918B"/>
                  </a:solidFill>
                  <a:latin typeface="Apis For Office"/>
                  <a:ea typeface="Apis For Office"/>
                  <a:cs typeface="Apis For Office"/>
                  <a:sym typeface="Apis For Office"/>
                </a:defRPr>
              </a:pPr>
              <a:r>
                <a:t>DPP-4 inhibitors</a:t>
              </a:r>
            </a:p>
          </p:txBody>
        </p:sp>
        <p:grpSp>
          <p:nvGrpSpPr>
            <p:cNvPr id="235" name="Rounded Rectangle 47"/>
            <p:cNvGrpSpPr/>
            <p:nvPr/>
          </p:nvGrpSpPr>
          <p:grpSpPr>
            <a:xfrm>
              <a:off x="6507634" y="104489"/>
              <a:ext cx="1472087" cy="624751"/>
              <a:chOff x="0" y="-34825"/>
              <a:chExt cx="1472085" cy="624749"/>
            </a:xfrm>
          </p:grpSpPr>
          <p:sp>
            <p:nvSpPr>
              <p:cNvPr id="233" name="Rettangolo"/>
              <p:cNvSpPr/>
              <p:nvPr/>
            </p:nvSpPr>
            <p:spPr>
              <a:xfrm>
                <a:off x="0" y="-1"/>
                <a:ext cx="1472086" cy="555101"/>
              </a:xfrm>
              <a:prstGeom prst="rect">
                <a:avLst/>
              </a:prstGeom>
              <a:solidFill>
                <a:srgbClr val="FFFFFF"/>
              </a:solidFill>
              <a:ln w="12700" cap="flat">
                <a:solidFill>
                  <a:srgbClr val="82786F"/>
                </a:solidFill>
                <a:prstDash val="solid"/>
                <a:round/>
              </a:ln>
              <a:effectLst/>
            </p:spPr>
            <p:txBody>
              <a:bodyPr wrap="square" lIns="26999" tIns="26999" rIns="26999" bIns="26999" numCol="1" anchor="ctr">
                <a:noAutofit/>
              </a:bodyPr>
              <a:lstStyle/>
              <a:p>
                <a:pPr algn="r" defTabSz="1217309">
                  <a:defRPr b="1" sz="1200">
                    <a:solidFill>
                      <a:srgbClr val="2A918B"/>
                    </a:solidFill>
                    <a:latin typeface="Apis For Office"/>
                    <a:ea typeface="Apis For Office"/>
                    <a:cs typeface="Apis For Office"/>
                    <a:sym typeface="Apis For Office"/>
                  </a:defRPr>
                </a:pPr>
              </a:p>
            </p:txBody>
          </p:sp>
          <p:sp>
            <p:nvSpPr>
              <p:cNvPr id="234" name="Increased  glucagon secretion"/>
              <p:cNvSpPr txBox="1"/>
              <p:nvPr/>
            </p:nvSpPr>
            <p:spPr>
              <a:xfrm>
                <a:off x="0" y="-34826"/>
                <a:ext cx="1472086" cy="6247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75" tIns="45675" rIns="45675" bIns="45675" numCol="1" anchor="ctr">
                <a:spAutoFit/>
              </a:bodyPr>
              <a:lstStyle/>
              <a:p>
                <a:pPr algn="r" defTabSz="1217309">
                  <a:defRPr b="1" sz="1200">
                    <a:solidFill>
                      <a:srgbClr val="2A918B"/>
                    </a:solidFill>
                    <a:latin typeface="Apis For Office"/>
                    <a:ea typeface="Apis For Office"/>
                    <a:cs typeface="Apis For Office"/>
                    <a:sym typeface="Apis For Office"/>
                  </a:defRPr>
                </a:pPr>
                <a:r>
                  <a:t>Increased </a:t>
                </a:r>
                <a:br/>
                <a:r>
                  <a:t>glucagon secretion</a:t>
                </a:r>
              </a:p>
            </p:txBody>
          </p:sp>
        </p:grpSp>
        <p:sp>
          <p:nvSpPr>
            <p:cNvPr id="236" name="Straight Connector 32"/>
            <p:cNvSpPr/>
            <p:nvPr/>
          </p:nvSpPr>
          <p:spPr>
            <a:xfrm flipH="1" flipV="1">
              <a:off x="5319520" y="1070810"/>
              <a:ext cx="1978404" cy="1"/>
            </a:xfrm>
            <a:prstGeom prst="line">
              <a:avLst/>
            </a:prstGeom>
            <a:noFill/>
            <a:ln w="12700" cap="flat">
              <a:solidFill>
                <a:srgbClr val="E0DED8"/>
              </a:solidFill>
              <a:prstDash val="solid"/>
              <a:round/>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grpSp>
          <p:nvGrpSpPr>
            <p:cNvPr id="239" name="Rounded Rectangle 50"/>
            <p:cNvGrpSpPr/>
            <p:nvPr/>
          </p:nvGrpSpPr>
          <p:grpSpPr>
            <a:xfrm>
              <a:off x="6507634" y="875496"/>
              <a:ext cx="1472087" cy="555100"/>
              <a:chOff x="0" y="0"/>
              <a:chExt cx="1472085" cy="555099"/>
            </a:xfrm>
          </p:grpSpPr>
          <p:sp>
            <p:nvSpPr>
              <p:cNvPr id="237" name="Rettangolo"/>
              <p:cNvSpPr/>
              <p:nvPr/>
            </p:nvSpPr>
            <p:spPr>
              <a:xfrm>
                <a:off x="0" y="-1"/>
                <a:ext cx="1472086" cy="555101"/>
              </a:xfrm>
              <a:prstGeom prst="rect">
                <a:avLst/>
              </a:prstGeom>
              <a:solidFill>
                <a:srgbClr val="FFFFFF"/>
              </a:solidFill>
              <a:ln w="12700" cap="flat">
                <a:solidFill>
                  <a:srgbClr val="E0DED8"/>
                </a:solidFill>
                <a:prstDash val="solid"/>
                <a:round/>
              </a:ln>
              <a:effectLst/>
            </p:spPr>
            <p:txBody>
              <a:bodyPr wrap="square" lIns="26999" tIns="26999" rIns="26999" bIns="26999" numCol="1" anchor="ctr">
                <a:noAutofit/>
              </a:bodyPr>
              <a:lstStyle/>
              <a:p>
                <a:pPr algn="r" defTabSz="1217309">
                  <a:defRPr>
                    <a:solidFill>
                      <a:srgbClr val="FFFFFF"/>
                    </a:solidFill>
                    <a:latin typeface="Verdana"/>
                    <a:ea typeface="Verdana"/>
                    <a:cs typeface="Verdana"/>
                    <a:sym typeface="Verdana"/>
                  </a:defRPr>
                </a:pPr>
              </a:p>
            </p:txBody>
          </p:sp>
          <p:sp>
            <p:nvSpPr>
              <p:cNvPr id="238" name="Decreased  incretin effect"/>
              <p:cNvSpPr txBox="1"/>
              <p:nvPr/>
            </p:nvSpPr>
            <p:spPr>
              <a:xfrm>
                <a:off x="0" y="54074"/>
                <a:ext cx="1472086" cy="446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75" tIns="45675" rIns="45675" bIns="45675" numCol="1" anchor="ctr">
                <a:spAutoFit/>
              </a:bodyPr>
              <a:lstStyle/>
              <a:p>
                <a:pPr indent="15354" algn="r" defTabSz="1217309">
                  <a:defRPr sz="1200">
                    <a:solidFill>
                      <a:srgbClr val="DE5281"/>
                    </a:solidFill>
                    <a:latin typeface="Apis For Office"/>
                    <a:ea typeface="Apis For Office"/>
                    <a:cs typeface="Apis For Office"/>
                    <a:sym typeface="Apis For Office"/>
                  </a:defRPr>
                </a:pPr>
                <a:r>
                  <a:t>Decreased </a:t>
                </a:r>
                <a:br/>
                <a:r>
                  <a:t>incretin effect</a:t>
                </a:r>
              </a:p>
            </p:txBody>
          </p:sp>
        </p:grpSp>
        <p:sp>
          <p:nvSpPr>
            <p:cNvPr id="240" name="Straight Connector 34"/>
            <p:cNvSpPr/>
            <p:nvPr/>
          </p:nvSpPr>
          <p:spPr>
            <a:xfrm flipH="1" flipV="1">
              <a:off x="5138324" y="2006555"/>
              <a:ext cx="2159600" cy="1"/>
            </a:xfrm>
            <a:prstGeom prst="line">
              <a:avLst/>
            </a:prstGeom>
            <a:noFill/>
            <a:ln w="12700" cap="flat">
              <a:solidFill>
                <a:srgbClr val="E0DED8"/>
              </a:solidFill>
              <a:prstDash val="solid"/>
              <a:round/>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grpSp>
          <p:nvGrpSpPr>
            <p:cNvPr id="243" name="Rounded Rectangle 49"/>
            <p:cNvGrpSpPr/>
            <p:nvPr/>
          </p:nvGrpSpPr>
          <p:grpSpPr>
            <a:xfrm>
              <a:off x="6507634" y="1611678"/>
              <a:ext cx="1472087" cy="555100"/>
              <a:chOff x="0" y="0"/>
              <a:chExt cx="1472085" cy="555099"/>
            </a:xfrm>
          </p:grpSpPr>
          <p:sp>
            <p:nvSpPr>
              <p:cNvPr id="241" name="Rettangolo"/>
              <p:cNvSpPr/>
              <p:nvPr/>
            </p:nvSpPr>
            <p:spPr>
              <a:xfrm>
                <a:off x="0" y="-1"/>
                <a:ext cx="1472086" cy="555101"/>
              </a:xfrm>
              <a:prstGeom prst="rect">
                <a:avLst/>
              </a:prstGeom>
              <a:solidFill>
                <a:srgbClr val="FFFFFF"/>
              </a:solidFill>
              <a:ln w="12700" cap="flat">
                <a:solidFill>
                  <a:srgbClr val="E0DED8"/>
                </a:solidFill>
                <a:prstDash val="solid"/>
                <a:round/>
              </a:ln>
              <a:effectLst/>
            </p:spPr>
            <p:txBody>
              <a:bodyPr wrap="square" lIns="26999" tIns="26999" rIns="26999" bIns="26999" numCol="1" anchor="ctr">
                <a:noAutofit/>
              </a:bodyPr>
              <a:lstStyle/>
              <a:p>
                <a:pPr algn="r" defTabSz="1217309">
                  <a:defRPr sz="1200">
                    <a:solidFill>
                      <a:srgbClr val="A19486"/>
                    </a:solidFill>
                    <a:latin typeface="Apis For Office"/>
                    <a:ea typeface="Apis For Office"/>
                    <a:cs typeface="Apis For Office"/>
                    <a:sym typeface="Apis For Office"/>
                  </a:defRPr>
                </a:pPr>
              </a:p>
            </p:txBody>
          </p:sp>
          <p:sp>
            <p:nvSpPr>
              <p:cNvPr id="242" name="Increased lipolysis"/>
              <p:cNvSpPr txBox="1"/>
              <p:nvPr/>
            </p:nvSpPr>
            <p:spPr>
              <a:xfrm>
                <a:off x="0" y="142974"/>
                <a:ext cx="1472086" cy="269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75" tIns="45675" rIns="45675" bIns="45675" numCol="1" anchor="ctr">
                <a:spAutoFit/>
              </a:bodyPr>
              <a:lstStyle/>
              <a:p>
                <a:pPr indent="15354" algn="r" defTabSz="1217309">
                  <a:defRPr sz="1200">
                    <a:solidFill>
                      <a:srgbClr val="A19486"/>
                    </a:solidFill>
                    <a:latin typeface="Apis For Office"/>
                    <a:ea typeface="Apis For Office"/>
                    <a:cs typeface="Apis For Office"/>
                    <a:sym typeface="Apis For Office"/>
                  </a:defRPr>
                </a:pPr>
                <a:r>
                  <a:t>Inc</a:t>
                </a:r>
                <a:r>
                  <a:rPr spc="-22"/>
                  <a:t>r</a:t>
                </a:r>
                <a:r>
                  <a:rPr spc="22"/>
                  <a:t>ease</a:t>
                </a:r>
                <a:r>
                  <a:rPr spc="61"/>
                  <a:t>d</a:t>
                </a:r>
                <a:r>
                  <a:rPr spc="-11"/>
                  <a:t> </a:t>
                </a:r>
                <a:r>
                  <a:rPr spc="11"/>
                  <a:t>lipolysis</a:t>
                </a:r>
              </a:p>
            </p:txBody>
          </p:sp>
        </p:grpSp>
        <p:sp>
          <p:nvSpPr>
            <p:cNvPr id="244" name="TextBox 36"/>
            <p:cNvSpPr txBox="1"/>
            <p:nvPr/>
          </p:nvSpPr>
          <p:spPr>
            <a:xfrm>
              <a:off x="6008757" y="2084056"/>
              <a:ext cx="453723" cy="246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lvl1pPr algn="r" defTabSz="1218660">
                <a:defRPr sz="1200">
                  <a:solidFill>
                    <a:srgbClr val="A19486"/>
                  </a:solidFill>
                  <a:latin typeface="Apis For Office"/>
                  <a:ea typeface="Apis For Office"/>
                  <a:cs typeface="Apis For Office"/>
                  <a:sym typeface="Apis For Office"/>
                </a:defRPr>
              </a:lvl1pPr>
            </a:lstStyle>
            <a:p>
              <a:pPr/>
              <a:r>
                <a:t>TZDs</a:t>
              </a:r>
            </a:p>
          </p:txBody>
        </p:sp>
        <p:sp>
          <p:nvSpPr>
            <p:cNvPr id="245" name="TextBox 37"/>
            <p:cNvSpPr txBox="1"/>
            <p:nvPr/>
          </p:nvSpPr>
          <p:spPr>
            <a:xfrm>
              <a:off x="5257398" y="2590330"/>
              <a:ext cx="1205082" cy="246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lvl1pPr algn="r" defTabSz="1218660">
                <a:defRPr sz="1200">
                  <a:solidFill>
                    <a:srgbClr val="939AA7"/>
                  </a:solidFill>
                  <a:latin typeface="Apis For Office"/>
                  <a:ea typeface="Apis For Office"/>
                  <a:cs typeface="Apis For Office"/>
                  <a:sym typeface="Apis For Office"/>
                </a:defRPr>
              </a:lvl1pPr>
            </a:lstStyle>
            <a:p>
              <a:pPr/>
              <a:r>
                <a:t>SGLT2 inhibitors</a:t>
              </a:r>
            </a:p>
          </p:txBody>
        </p:sp>
        <p:sp>
          <p:nvSpPr>
            <p:cNvPr id="246" name="Straight Connector 38"/>
            <p:cNvSpPr/>
            <p:nvPr/>
          </p:nvSpPr>
          <p:spPr>
            <a:xfrm flipH="1" flipV="1">
              <a:off x="4923274" y="2553059"/>
              <a:ext cx="2374650" cy="1"/>
            </a:xfrm>
            <a:prstGeom prst="line">
              <a:avLst/>
            </a:prstGeom>
            <a:noFill/>
            <a:ln w="12700" cap="flat">
              <a:solidFill>
                <a:srgbClr val="AEA79F"/>
              </a:solidFill>
              <a:prstDash val="solid"/>
              <a:round/>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grpSp>
          <p:nvGrpSpPr>
            <p:cNvPr id="249" name="Rounded Rectangle 54"/>
            <p:cNvGrpSpPr/>
            <p:nvPr/>
          </p:nvGrpSpPr>
          <p:grpSpPr>
            <a:xfrm>
              <a:off x="6507634" y="2347858"/>
              <a:ext cx="1472087" cy="555101"/>
              <a:chOff x="0" y="0"/>
              <a:chExt cx="1472085" cy="555099"/>
            </a:xfrm>
          </p:grpSpPr>
          <p:sp>
            <p:nvSpPr>
              <p:cNvPr id="247" name="Rettangolo"/>
              <p:cNvSpPr/>
              <p:nvPr/>
            </p:nvSpPr>
            <p:spPr>
              <a:xfrm>
                <a:off x="0" y="-1"/>
                <a:ext cx="1472086" cy="555101"/>
              </a:xfrm>
              <a:prstGeom prst="rect">
                <a:avLst/>
              </a:prstGeom>
              <a:solidFill>
                <a:srgbClr val="FFFFFF"/>
              </a:solidFill>
              <a:ln w="12700" cap="flat">
                <a:solidFill>
                  <a:srgbClr val="AEA79F"/>
                </a:solidFill>
                <a:prstDash val="solid"/>
                <a:round/>
              </a:ln>
              <a:effectLst/>
            </p:spPr>
            <p:txBody>
              <a:bodyPr wrap="square" lIns="26999" tIns="26999" rIns="26999" bIns="26999" numCol="1" anchor="ctr">
                <a:noAutofit/>
              </a:bodyPr>
              <a:lstStyle/>
              <a:p>
                <a:pPr algn="r" defTabSz="1217309">
                  <a:defRPr sz="1200">
                    <a:solidFill>
                      <a:srgbClr val="939AA7"/>
                    </a:solidFill>
                    <a:latin typeface="Apis For Office"/>
                    <a:ea typeface="Apis For Office"/>
                    <a:cs typeface="Apis For Office"/>
                    <a:sym typeface="Apis For Office"/>
                  </a:defRPr>
                </a:pPr>
              </a:p>
            </p:txBody>
          </p:sp>
          <p:sp>
            <p:nvSpPr>
              <p:cNvPr id="248" name="Increased glucose reabsorption"/>
              <p:cNvSpPr txBox="1"/>
              <p:nvPr/>
            </p:nvSpPr>
            <p:spPr>
              <a:xfrm>
                <a:off x="0" y="54074"/>
                <a:ext cx="1472086" cy="446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75" tIns="45675" rIns="45675" bIns="45675" numCol="1" anchor="ctr">
                <a:spAutoFit/>
              </a:bodyPr>
              <a:lstStyle/>
              <a:p>
                <a:pPr indent="15354" algn="r" defTabSz="1217309">
                  <a:defRPr sz="1200">
                    <a:solidFill>
                      <a:srgbClr val="939AA7"/>
                    </a:solidFill>
                    <a:latin typeface="Apis For Office"/>
                    <a:ea typeface="Apis For Office"/>
                    <a:cs typeface="Apis For Office"/>
                    <a:sym typeface="Apis For Office"/>
                  </a:defRPr>
                </a:pPr>
                <a:r>
                  <a:t>Inc</a:t>
                </a:r>
                <a:r>
                  <a:rPr spc="-22"/>
                  <a:t>r</a:t>
                </a:r>
                <a:r>
                  <a:rPr spc="22"/>
                  <a:t>ease</a:t>
                </a:r>
                <a:r>
                  <a:rPr spc="61"/>
                  <a:t>d</a:t>
                </a:r>
                <a:r>
                  <a:rPr spc="-11"/>
                  <a:t> </a:t>
                </a:r>
                <a:r>
                  <a:rPr spc="28"/>
                  <a:t>glucos</a:t>
                </a:r>
                <a:r>
                  <a:rPr spc="66"/>
                  <a:t>e</a:t>
                </a:r>
                <a:r>
                  <a:rPr spc="-11"/>
                  <a:t> </a:t>
                </a:r>
                <a:r>
                  <a:rPr spc="-17"/>
                  <a:t>reabsorption</a:t>
                </a:r>
              </a:p>
            </p:txBody>
          </p:sp>
        </p:grpSp>
        <p:sp>
          <p:nvSpPr>
            <p:cNvPr id="250" name="Straight Connector 40"/>
            <p:cNvSpPr/>
            <p:nvPr/>
          </p:nvSpPr>
          <p:spPr>
            <a:xfrm flipH="1" flipV="1">
              <a:off x="4704859" y="2409251"/>
              <a:ext cx="226072" cy="146859"/>
            </a:xfrm>
            <a:prstGeom prst="line">
              <a:avLst/>
            </a:prstGeom>
            <a:noFill/>
            <a:ln w="12700" cap="flat">
              <a:solidFill>
                <a:srgbClr val="D47600"/>
              </a:solidFill>
              <a:prstDash val="solid"/>
              <a:round/>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251" name="Straight Connector 41"/>
            <p:cNvSpPr/>
            <p:nvPr/>
          </p:nvSpPr>
          <p:spPr>
            <a:xfrm flipH="1" flipV="1">
              <a:off x="1333653" y="2546792"/>
              <a:ext cx="2463261" cy="23791"/>
            </a:xfrm>
            <a:prstGeom prst="line">
              <a:avLst/>
            </a:prstGeom>
            <a:noFill/>
            <a:ln w="12700" cap="flat">
              <a:solidFill>
                <a:srgbClr val="82786F"/>
              </a:solidFill>
              <a:prstDash val="solid"/>
              <a:round/>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grpSp>
          <p:nvGrpSpPr>
            <p:cNvPr id="254" name="Rounded Rectangle 53"/>
            <p:cNvGrpSpPr/>
            <p:nvPr/>
          </p:nvGrpSpPr>
          <p:grpSpPr>
            <a:xfrm>
              <a:off x="0" y="2347859"/>
              <a:ext cx="1463653" cy="545215"/>
              <a:chOff x="0" y="0"/>
              <a:chExt cx="1463652" cy="545214"/>
            </a:xfrm>
          </p:grpSpPr>
          <p:sp>
            <p:nvSpPr>
              <p:cNvPr id="252" name="Rettangolo"/>
              <p:cNvSpPr/>
              <p:nvPr/>
            </p:nvSpPr>
            <p:spPr>
              <a:xfrm>
                <a:off x="-1" y="-1"/>
                <a:ext cx="1463654" cy="545216"/>
              </a:xfrm>
              <a:prstGeom prst="rect">
                <a:avLst/>
              </a:prstGeom>
              <a:solidFill>
                <a:srgbClr val="FFFFFF"/>
              </a:solidFill>
              <a:ln w="12700" cap="flat">
                <a:solidFill>
                  <a:srgbClr val="82786F"/>
                </a:solidFill>
                <a:prstDash val="solid"/>
                <a:round/>
              </a:ln>
              <a:effectLst/>
            </p:spPr>
            <p:txBody>
              <a:bodyPr wrap="square" lIns="26999" tIns="26999" rIns="26999" bIns="26999" numCol="1" anchor="ctr">
                <a:noAutofit/>
              </a:bodyPr>
              <a:lstStyle/>
              <a:p>
                <a:pPr defTabSz="1217309">
                  <a:defRPr sz="1200">
                    <a:solidFill>
                      <a:srgbClr val="2A918B"/>
                    </a:solidFill>
                    <a:latin typeface="Apis For Office"/>
                    <a:ea typeface="Apis For Office"/>
                    <a:cs typeface="Apis For Office"/>
                    <a:sym typeface="Apis For Office"/>
                  </a:defRPr>
                </a:pPr>
              </a:p>
            </p:txBody>
          </p:sp>
          <p:sp>
            <p:nvSpPr>
              <p:cNvPr id="253" name="Decreased  glucose uptake"/>
              <p:cNvSpPr txBox="1"/>
              <p:nvPr/>
            </p:nvSpPr>
            <p:spPr>
              <a:xfrm>
                <a:off x="-1" y="49132"/>
                <a:ext cx="1463654" cy="446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75" tIns="45675" rIns="45675" bIns="45675" numCol="1" anchor="ctr">
                <a:spAutoFit/>
              </a:bodyPr>
              <a:lstStyle/>
              <a:p>
                <a:pPr indent="15354" defTabSz="1217309">
                  <a:defRPr spc="22" sz="1200">
                    <a:solidFill>
                      <a:srgbClr val="2A918B"/>
                    </a:solidFill>
                    <a:latin typeface="Apis For Office"/>
                    <a:ea typeface="Apis For Office"/>
                    <a:cs typeface="Apis For Office"/>
                    <a:sym typeface="Apis For Office"/>
                  </a:defRPr>
                </a:pPr>
                <a:r>
                  <a:t>Dec</a:t>
                </a:r>
                <a:r>
                  <a:rPr spc="-17"/>
                  <a:t>r</a:t>
                </a:r>
                <a:r>
                  <a:t>ease</a:t>
                </a:r>
                <a:r>
                  <a:rPr spc="61"/>
                  <a:t>d</a:t>
                </a:r>
                <a:r>
                  <a:rPr spc="-11"/>
                  <a:t> </a:t>
                </a:r>
                <a:br>
                  <a:rPr spc="-11"/>
                </a:br>
                <a:r>
                  <a:rPr spc="28"/>
                  <a:t>glucos</a:t>
                </a:r>
                <a:r>
                  <a:rPr spc="66"/>
                  <a:t>e</a:t>
                </a:r>
                <a:r>
                  <a:rPr spc="-11"/>
                  <a:t> </a:t>
                </a:r>
                <a:r>
                  <a:rPr spc="28"/>
                  <a:t>uptake</a:t>
                </a:r>
              </a:p>
            </p:txBody>
          </p:sp>
        </p:grpSp>
        <p:sp>
          <p:nvSpPr>
            <p:cNvPr id="255" name="Straight Connector 43"/>
            <p:cNvSpPr/>
            <p:nvPr/>
          </p:nvSpPr>
          <p:spPr>
            <a:xfrm flipH="1">
              <a:off x="3788635" y="2488510"/>
              <a:ext cx="119570" cy="84038"/>
            </a:xfrm>
            <a:prstGeom prst="line">
              <a:avLst/>
            </a:prstGeom>
            <a:noFill/>
            <a:ln w="12700" cap="flat">
              <a:solidFill>
                <a:srgbClr val="007D97"/>
              </a:solidFill>
              <a:prstDash val="solid"/>
              <a:round/>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256" name="TextBox 44"/>
            <p:cNvSpPr txBox="1"/>
            <p:nvPr/>
          </p:nvSpPr>
          <p:spPr>
            <a:xfrm>
              <a:off x="1501182" y="2566431"/>
              <a:ext cx="1244621" cy="6019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p>
              <a:pPr defTabSz="1218660">
                <a:defRPr sz="1200">
                  <a:solidFill>
                    <a:srgbClr val="2A918B"/>
                  </a:solidFill>
                  <a:latin typeface="Apis For Office"/>
                  <a:ea typeface="Apis For Office"/>
                  <a:cs typeface="Apis For Office"/>
                  <a:sym typeface="Apis For Office"/>
                </a:defRPr>
              </a:pPr>
              <a:r>
                <a:t>GLP-1RAs</a:t>
              </a:r>
              <a:r>
                <a:rPr baseline="29833"/>
                <a:t>*</a:t>
              </a:r>
            </a:p>
            <a:p>
              <a:pPr defTabSz="1218660">
                <a:defRPr sz="1200">
                  <a:solidFill>
                    <a:srgbClr val="2A918B"/>
                  </a:solidFill>
                  <a:latin typeface="Apis For Office"/>
                  <a:ea typeface="Apis For Office"/>
                  <a:cs typeface="Apis For Office"/>
                  <a:sym typeface="Apis For Office"/>
                </a:defRPr>
              </a:pPr>
              <a:r>
                <a:t>TZDs</a:t>
              </a:r>
              <a:endParaRPr>
                <a:solidFill>
                  <a:srgbClr val="001965"/>
                </a:solidFill>
                <a:latin typeface="Verdana"/>
                <a:ea typeface="Verdana"/>
                <a:cs typeface="Verdana"/>
                <a:sym typeface="Verdana"/>
              </a:endParaRPr>
            </a:p>
            <a:p>
              <a:pPr defTabSz="1218660">
                <a:defRPr sz="1200">
                  <a:solidFill>
                    <a:srgbClr val="2A918B"/>
                  </a:solidFill>
                  <a:latin typeface="Apis For Office"/>
                  <a:ea typeface="Apis For Office"/>
                  <a:cs typeface="Apis For Office"/>
                  <a:sym typeface="Apis For Office"/>
                </a:defRPr>
              </a:pPr>
              <a:r>
                <a:t>SGLT2 inhibitors</a:t>
              </a:r>
              <a:r>
                <a:rPr baseline="29833"/>
                <a:t>*</a:t>
              </a:r>
            </a:p>
          </p:txBody>
        </p:sp>
        <p:sp>
          <p:nvSpPr>
            <p:cNvPr id="257" name="Partial Circle 167"/>
            <p:cNvSpPr/>
            <p:nvPr/>
          </p:nvSpPr>
          <p:spPr>
            <a:xfrm>
              <a:off x="3036575" y="0"/>
              <a:ext cx="2065380" cy="1446539"/>
            </a:xfrm>
            <a:custGeom>
              <a:avLst/>
              <a:gdLst/>
              <a:ahLst/>
              <a:cxnLst>
                <a:cxn ang="0">
                  <a:pos x="wd2" y="hd2"/>
                </a:cxn>
                <a:cxn ang="5400000">
                  <a:pos x="wd2" y="hd2"/>
                </a:cxn>
                <a:cxn ang="10800000">
                  <a:pos x="wd2" y="hd2"/>
                </a:cxn>
                <a:cxn ang="16200000">
                  <a:pos x="wd2" y="hd2"/>
                </a:cxn>
              </a:cxnLst>
              <a:rect l="0" t="0" r="r" b="b"/>
              <a:pathLst>
                <a:path w="21600" h="19643" fill="norm" stroke="1" extrusionOk="0">
                  <a:moveTo>
                    <a:pt x="0" y="5842"/>
                  </a:moveTo>
                  <a:lnTo>
                    <a:pt x="0" y="5842"/>
                  </a:lnTo>
                  <a:cubicBezTo>
                    <a:pt x="5906" y="-1878"/>
                    <a:pt x="15544" y="-1957"/>
                    <a:pt x="21526" y="5665"/>
                  </a:cubicBezTo>
                  <a:cubicBezTo>
                    <a:pt x="21551" y="5697"/>
                    <a:pt x="21575" y="5728"/>
                    <a:pt x="21600" y="5760"/>
                  </a:cubicBezTo>
                  <a:lnTo>
                    <a:pt x="10832" y="19643"/>
                  </a:lnTo>
                  <a:close/>
                </a:path>
              </a:pathLst>
            </a:custGeom>
            <a:solidFill>
              <a:srgbClr val="82786F"/>
            </a:solidFill>
            <a:ln w="12700" cap="flat">
              <a:noFill/>
              <a:miter lim="400000"/>
            </a:ln>
            <a:effectLst/>
          </p:spPr>
          <p:txBody>
            <a:bodyPr wrap="square" lIns="26999" tIns="26999" rIns="26999" bIns="26999" numCol="1" anchor="ctr">
              <a:noAutofit/>
            </a:bodyPr>
            <a:lstStyle/>
            <a:p>
              <a:pPr algn="ctr">
                <a:defRPr sz="2400">
                  <a:solidFill>
                    <a:srgbClr val="2A918B"/>
                  </a:solidFill>
                  <a:latin typeface="Apis For Office"/>
                  <a:ea typeface="Apis For Office"/>
                  <a:cs typeface="Apis For Office"/>
                  <a:sym typeface="Apis For Office"/>
                </a:defRPr>
              </a:pPr>
            </a:p>
          </p:txBody>
        </p:sp>
        <p:sp>
          <p:nvSpPr>
            <p:cNvPr id="258" name="Partial Circle 168"/>
            <p:cNvSpPr/>
            <p:nvPr/>
          </p:nvSpPr>
          <p:spPr>
            <a:xfrm>
              <a:off x="4072287" y="422412"/>
              <a:ext cx="1455456" cy="1024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255" y="0"/>
                  </a:moveTo>
                  <a:lnTo>
                    <a:pt x="15255" y="0"/>
                  </a:lnTo>
                  <a:cubicBezTo>
                    <a:pt x="19317" y="5724"/>
                    <a:pt x="21600" y="13495"/>
                    <a:pt x="21600" y="21600"/>
                  </a:cubicBezTo>
                  <a:lnTo>
                    <a:pt x="0" y="21600"/>
                  </a:lnTo>
                  <a:close/>
                </a:path>
              </a:pathLst>
            </a:custGeom>
            <a:solidFill>
              <a:srgbClr val="E0DED8"/>
            </a:solidFill>
            <a:ln w="12700" cap="flat">
              <a:noFill/>
              <a:miter lim="400000"/>
            </a:ln>
            <a:effectLst/>
          </p:spPr>
          <p:txBody>
            <a:bodyPr wrap="square" lIns="26999" tIns="26999" rIns="26999" bIns="26999" numCol="1" anchor="ctr">
              <a:noAutofit/>
            </a:bodyPr>
            <a:lstStyle/>
            <a:p>
              <a:pPr algn="ctr">
                <a:defRPr sz="2400">
                  <a:latin typeface="Apis For Office"/>
                  <a:ea typeface="Apis For Office"/>
                  <a:cs typeface="Apis For Office"/>
                  <a:sym typeface="Apis For Office"/>
                </a:defRPr>
              </a:pPr>
            </a:p>
          </p:txBody>
        </p:sp>
        <p:sp>
          <p:nvSpPr>
            <p:cNvPr id="259" name="Partial Circle 173"/>
            <p:cNvSpPr/>
            <p:nvPr/>
          </p:nvSpPr>
          <p:spPr>
            <a:xfrm>
              <a:off x="4072287" y="1446537"/>
              <a:ext cx="1455429" cy="10378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82"/>
                  </a:moveTo>
                  <a:cubicBezTo>
                    <a:pt x="21600" y="8231"/>
                    <a:pt x="19288" y="15944"/>
                    <a:pt x="15180" y="21600"/>
                  </a:cubicBezTo>
                  <a:lnTo>
                    <a:pt x="0" y="0"/>
                  </a:lnTo>
                  <a:close/>
                </a:path>
              </a:pathLst>
            </a:custGeom>
            <a:solidFill>
              <a:srgbClr val="E0DED8"/>
            </a:solidFill>
            <a:ln w="12700" cap="flat">
              <a:noFill/>
              <a:miter lim="400000"/>
            </a:ln>
            <a:effectLst/>
          </p:spPr>
          <p:txBody>
            <a:bodyPr wrap="square" lIns="26999" tIns="26999" rIns="26999" bIns="26999" numCol="1" anchor="ctr">
              <a:noAutofit/>
            </a:bodyPr>
            <a:lstStyle/>
            <a:p>
              <a:pPr algn="ctr">
                <a:defRPr sz="2400">
                  <a:latin typeface="Apis For Office"/>
                  <a:ea typeface="Apis For Office"/>
                  <a:cs typeface="Apis For Office"/>
                  <a:sym typeface="Apis For Office"/>
                </a:defRPr>
              </a:pPr>
            </a:p>
          </p:txBody>
        </p:sp>
        <p:sp>
          <p:nvSpPr>
            <p:cNvPr id="260" name="Partial Circle 174"/>
            <p:cNvSpPr/>
            <p:nvPr/>
          </p:nvSpPr>
          <p:spPr>
            <a:xfrm>
              <a:off x="4072287" y="1446537"/>
              <a:ext cx="1032284" cy="1446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5227"/>
                  </a:moveTo>
                  <a:lnTo>
                    <a:pt x="21600" y="15227"/>
                  </a:lnTo>
                  <a:cubicBezTo>
                    <a:pt x="15883" y="19306"/>
                    <a:pt x="8109" y="21600"/>
                    <a:pt x="0" y="21600"/>
                  </a:cubicBezTo>
                  <a:lnTo>
                    <a:pt x="0" y="0"/>
                  </a:lnTo>
                  <a:close/>
                </a:path>
              </a:pathLst>
            </a:custGeom>
            <a:solidFill>
              <a:srgbClr val="AEA79F"/>
            </a:solidFill>
            <a:ln w="12700" cap="flat">
              <a:noFill/>
              <a:miter lim="400000"/>
            </a:ln>
            <a:effectLst/>
          </p:spPr>
          <p:txBody>
            <a:bodyPr wrap="square" lIns="26999" tIns="26999" rIns="26999" bIns="26999" numCol="1" anchor="ctr">
              <a:noAutofit/>
            </a:bodyPr>
            <a:lstStyle/>
            <a:p>
              <a:pPr algn="ctr">
                <a:defRPr sz="2400">
                  <a:latin typeface="Apis For Office"/>
                  <a:ea typeface="Apis For Office"/>
                  <a:cs typeface="Apis For Office"/>
                  <a:sym typeface="Apis For Office"/>
                </a:defRPr>
              </a:pPr>
            </a:p>
          </p:txBody>
        </p:sp>
        <p:sp>
          <p:nvSpPr>
            <p:cNvPr id="261" name="Partial Circle 175"/>
            <p:cNvSpPr/>
            <p:nvPr/>
          </p:nvSpPr>
          <p:spPr>
            <a:xfrm>
              <a:off x="3073903" y="1446537"/>
              <a:ext cx="1007207" cy="14465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3550" y="21600"/>
                    <a:pt x="5811" y="19448"/>
                    <a:pt x="0" y="15592"/>
                  </a:cubicBezTo>
                  <a:lnTo>
                    <a:pt x="21411" y="0"/>
                  </a:lnTo>
                  <a:close/>
                </a:path>
              </a:pathLst>
            </a:custGeom>
            <a:solidFill>
              <a:srgbClr val="82786F"/>
            </a:solidFill>
            <a:ln w="12700" cap="flat">
              <a:noFill/>
              <a:miter lim="400000"/>
            </a:ln>
            <a:effectLst/>
          </p:spPr>
          <p:txBody>
            <a:bodyPr wrap="square" lIns="26999" tIns="26999" rIns="26999" bIns="26999" numCol="1" anchor="ctr">
              <a:noAutofit/>
            </a:bodyPr>
            <a:lstStyle/>
            <a:p>
              <a:pPr algn="ctr">
                <a:defRPr sz="2400">
                  <a:latin typeface="Apis For Office"/>
                  <a:ea typeface="Apis For Office"/>
                  <a:cs typeface="Apis For Office"/>
                  <a:sym typeface="Apis For Office"/>
                </a:defRPr>
              </a:pPr>
            </a:p>
          </p:txBody>
        </p:sp>
        <p:sp>
          <p:nvSpPr>
            <p:cNvPr id="262" name="Partial Circle 176"/>
            <p:cNvSpPr/>
            <p:nvPr/>
          </p:nvSpPr>
          <p:spPr>
            <a:xfrm>
              <a:off x="2616833" y="1446537"/>
              <a:ext cx="1455455" cy="10525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83" y="21600"/>
                  </a:moveTo>
                  <a:lnTo>
                    <a:pt x="6783" y="21600"/>
                  </a:lnTo>
                  <a:cubicBezTo>
                    <a:pt x="2454" y="15991"/>
                    <a:pt x="0" y="8177"/>
                    <a:pt x="0" y="0"/>
                  </a:cubicBezTo>
                  <a:lnTo>
                    <a:pt x="21600" y="0"/>
                  </a:lnTo>
                  <a:close/>
                </a:path>
              </a:pathLst>
            </a:custGeom>
            <a:solidFill>
              <a:srgbClr val="E64A0E"/>
            </a:solidFill>
            <a:ln w="12700" cap="flat">
              <a:noFill/>
              <a:miter lim="400000"/>
            </a:ln>
            <a:effectLst/>
          </p:spPr>
          <p:txBody>
            <a:bodyPr wrap="square" lIns="26999" tIns="26999" rIns="26999" bIns="26999" numCol="1" anchor="ctr">
              <a:noAutofit/>
            </a:bodyPr>
            <a:lstStyle/>
            <a:p>
              <a:pPr algn="ctr">
                <a:defRPr sz="2400">
                  <a:latin typeface="Apis For Office"/>
                  <a:ea typeface="Apis For Office"/>
                  <a:cs typeface="Apis For Office"/>
                  <a:sym typeface="Apis For Office"/>
                </a:defRPr>
              </a:pPr>
            </a:p>
          </p:txBody>
        </p:sp>
        <p:sp>
          <p:nvSpPr>
            <p:cNvPr id="263" name="Partial Circle 177"/>
            <p:cNvSpPr/>
            <p:nvPr/>
          </p:nvSpPr>
          <p:spPr>
            <a:xfrm>
              <a:off x="2616842" y="421763"/>
              <a:ext cx="1455446" cy="1029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13481"/>
                    <a:pt x="2317" y="5701"/>
                    <a:pt x="6432" y="0"/>
                  </a:cubicBezTo>
                  <a:lnTo>
                    <a:pt x="21600" y="21493"/>
                  </a:lnTo>
                  <a:close/>
                </a:path>
              </a:pathLst>
            </a:custGeom>
            <a:solidFill>
              <a:srgbClr val="009FDA"/>
            </a:solidFill>
            <a:ln w="12700" cap="flat">
              <a:noFill/>
              <a:miter lim="400000"/>
            </a:ln>
            <a:effectLst/>
          </p:spPr>
          <p:txBody>
            <a:bodyPr wrap="square" lIns="26999" tIns="26999" rIns="26999" bIns="26999" numCol="1" anchor="ctr">
              <a:noAutofit/>
            </a:bodyPr>
            <a:lstStyle/>
            <a:p>
              <a:pPr algn="ctr">
                <a:defRPr sz="2400">
                  <a:latin typeface="Apis For Office"/>
                  <a:ea typeface="Apis For Office"/>
                  <a:cs typeface="Apis For Office"/>
                  <a:sym typeface="Apis For Office"/>
                </a:defRPr>
              </a:pPr>
            </a:p>
          </p:txBody>
        </p:sp>
        <p:sp>
          <p:nvSpPr>
            <p:cNvPr id="264" name="Oval 52"/>
            <p:cNvSpPr/>
            <p:nvPr/>
          </p:nvSpPr>
          <p:spPr>
            <a:xfrm>
              <a:off x="3406816" y="773004"/>
              <a:ext cx="1363189" cy="1363189"/>
            </a:xfrm>
            <a:prstGeom prst="ellipse">
              <a:avLst/>
            </a:prstGeom>
            <a:solidFill>
              <a:srgbClr val="FFFFFF"/>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265" name="Circle: Hollow 179"/>
            <p:cNvSpPr/>
            <p:nvPr/>
          </p:nvSpPr>
          <p:spPr>
            <a:xfrm>
              <a:off x="2738472" y="101523"/>
              <a:ext cx="2695222" cy="26856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066" y="10800"/>
                  </a:moveTo>
                  <a:cubicBezTo>
                    <a:pt x="4066" y="14511"/>
                    <a:pt x="7081" y="17520"/>
                    <a:pt x="10800" y="17520"/>
                  </a:cubicBezTo>
                  <a:cubicBezTo>
                    <a:pt x="14519" y="17520"/>
                    <a:pt x="17534" y="14511"/>
                    <a:pt x="17534" y="10800"/>
                  </a:cubicBezTo>
                  <a:cubicBezTo>
                    <a:pt x="17534" y="7089"/>
                    <a:pt x="14519" y="4080"/>
                    <a:pt x="10800" y="4080"/>
                  </a:cubicBezTo>
                  <a:cubicBezTo>
                    <a:pt x="7081" y="4080"/>
                    <a:pt x="4066" y="7089"/>
                    <a:pt x="4066" y="10800"/>
                  </a:cubicBezTo>
                  <a:close/>
                </a:path>
              </a:pathLst>
            </a:custGeom>
            <a:solidFill>
              <a:srgbClr val="FFFFFF">
                <a:alpha val="49000"/>
              </a:srgbClr>
            </a:solidFill>
            <a:ln w="12700" cap="flat">
              <a:noFill/>
              <a:miter lim="400000"/>
            </a:ln>
            <a:effectLst/>
          </p:spPr>
          <p:txBody>
            <a:bodyPr wrap="square" lIns="26999" tIns="26999" rIns="26999" bIns="26999" numCol="1" anchor="ctr">
              <a:noAutofit/>
            </a:bodyPr>
            <a:lstStyle/>
            <a:p>
              <a:pPr algn="ctr">
                <a:defRPr sz="2400">
                  <a:latin typeface="Apis For Office"/>
                  <a:ea typeface="Apis For Office"/>
                  <a:cs typeface="Apis For Office"/>
                  <a:sym typeface="Apis For Office"/>
                </a:defRPr>
              </a:pPr>
            </a:p>
          </p:txBody>
        </p:sp>
        <p:sp>
          <p:nvSpPr>
            <p:cNvPr id="266" name="Freeform 80"/>
            <p:cNvSpPr/>
            <p:nvPr/>
          </p:nvSpPr>
          <p:spPr>
            <a:xfrm rot="2570109">
              <a:off x="3461303" y="2238980"/>
              <a:ext cx="413576" cy="412859"/>
            </a:xfrm>
            <a:custGeom>
              <a:avLst/>
              <a:gdLst/>
              <a:ahLst/>
              <a:cxnLst>
                <a:cxn ang="0">
                  <a:pos x="wd2" y="hd2"/>
                </a:cxn>
                <a:cxn ang="5400000">
                  <a:pos x="wd2" y="hd2"/>
                </a:cxn>
                <a:cxn ang="10800000">
                  <a:pos x="wd2" y="hd2"/>
                </a:cxn>
                <a:cxn ang="16200000">
                  <a:pos x="wd2" y="hd2"/>
                </a:cxn>
              </a:cxnLst>
              <a:rect l="0" t="0" r="r" b="b"/>
              <a:pathLst>
                <a:path w="21444" h="21446" fill="norm" stroke="1" extrusionOk="0">
                  <a:moveTo>
                    <a:pt x="2381" y="20209"/>
                  </a:moveTo>
                  <a:cubicBezTo>
                    <a:pt x="2264" y="20279"/>
                    <a:pt x="2136" y="20337"/>
                    <a:pt x="2043" y="20419"/>
                  </a:cubicBezTo>
                  <a:cubicBezTo>
                    <a:pt x="1774" y="20676"/>
                    <a:pt x="1518" y="20956"/>
                    <a:pt x="1250" y="21212"/>
                  </a:cubicBezTo>
                  <a:cubicBezTo>
                    <a:pt x="935" y="21515"/>
                    <a:pt x="491" y="21527"/>
                    <a:pt x="212" y="21224"/>
                  </a:cubicBezTo>
                  <a:cubicBezTo>
                    <a:pt x="-80" y="20944"/>
                    <a:pt x="-68" y="20512"/>
                    <a:pt x="235" y="20209"/>
                  </a:cubicBezTo>
                  <a:cubicBezTo>
                    <a:pt x="515" y="19906"/>
                    <a:pt x="818" y="19626"/>
                    <a:pt x="1098" y="19323"/>
                  </a:cubicBezTo>
                  <a:cubicBezTo>
                    <a:pt x="1168" y="19253"/>
                    <a:pt x="1215" y="19136"/>
                    <a:pt x="1238" y="19031"/>
                  </a:cubicBezTo>
                  <a:cubicBezTo>
                    <a:pt x="1320" y="18740"/>
                    <a:pt x="1366" y="18448"/>
                    <a:pt x="1460" y="18168"/>
                  </a:cubicBezTo>
                  <a:cubicBezTo>
                    <a:pt x="1938" y="16675"/>
                    <a:pt x="2183" y="15147"/>
                    <a:pt x="2323" y="13584"/>
                  </a:cubicBezTo>
                  <a:cubicBezTo>
                    <a:pt x="2474" y="11928"/>
                    <a:pt x="2672" y="10284"/>
                    <a:pt x="3267" y="8709"/>
                  </a:cubicBezTo>
                  <a:cubicBezTo>
                    <a:pt x="4515" y="5444"/>
                    <a:pt x="6906" y="3356"/>
                    <a:pt x="10160" y="2201"/>
                  </a:cubicBezTo>
                  <a:cubicBezTo>
                    <a:pt x="11350" y="1781"/>
                    <a:pt x="12609" y="1606"/>
                    <a:pt x="13869" y="1571"/>
                  </a:cubicBezTo>
                  <a:cubicBezTo>
                    <a:pt x="15549" y="1525"/>
                    <a:pt x="17193" y="1280"/>
                    <a:pt x="18814" y="872"/>
                  </a:cubicBezTo>
                  <a:cubicBezTo>
                    <a:pt x="18954" y="837"/>
                    <a:pt x="19106" y="790"/>
                    <a:pt x="19246" y="813"/>
                  </a:cubicBezTo>
                  <a:cubicBezTo>
                    <a:pt x="19561" y="848"/>
                    <a:pt x="19759" y="720"/>
                    <a:pt x="19945" y="498"/>
                  </a:cubicBezTo>
                  <a:cubicBezTo>
                    <a:pt x="20027" y="382"/>
                    <a:pt x="20132" y="289"/>
                    <a:pt x="20237" y="195"/>
                  </a:cubicBezTo>
                  <a:cubicBezTo>
                    <a:pt x="20540" y="-73"/>
                    <a:pt x="20960" y="-61"/>
                    <a:pt x="21228" y="207"/>
                  </a:cubicBezTo>
                  <a:cubicBezTo>
                    <a:pt x="21508" y="475"/>
                    <a:pt x="21520" y="907"/>
                    <a:pt x="21240" y="1210"/>
                  </a:cubicBezTo>
                  <a:cubicBezTo>
                    <a:pt x="21088" y="1385"/>
                    <a:pt x="20914" y="1537"/>
                    <a:pt x="20750" y="1711"/>
                  </a:cubicBezTo>
                  <a:cubicBezTo>
                    <a:pt x="20704" y="1758"/>
                    <a:pt x="20657" y="1816"/>
                    <a:pt x="20645" y="1875"/>
                  </a:cubicBezTo>
                  <a:cubicBezTo>
                    <a:pt x="20517" y="2528"/>
                    <a:pt x="20389" y="3181"/>
                    <a:pt x="20284" y="3846"/>
                  </a:cubicBezTo>
                  <a:cubicBezTo>
                    <a:pt x="20097" y="5024"/>
                    <a:pt x="19910" y="6202"/>
                    <a:pt x="19771" y="7391"/>
                  </a:cubicBezTo>
                  <a:cubicBezTo>
                    <a:pt x="19584" y="8989"/>
                    <a:pt x="19327" y="10575"/>
                    <a:pt x="18779" y="12092"/>
                  </a:cubicBezTo>
                  <a:cubicBezTo>
                    <a:pt x="17788" y="14774"/>
                    <a:pt x="15980" y="16629"/>
                    <a:pt x="13274" y="17608"/>
                  </a:cubicBezTo>
                  <a:cubicBezTo>
                    <a:pt x="11886" y="18098"/>
                    <a:pt x="10475" y="18471"/>
                    <a:pt x="9029" y="18728"/>
                  </a:cubicBezTo>
                  <a:cubicBezTo>
                    <a:pt x="7069" y="19089"/>
                    <a:pt x="5145" y="19544"/>
                    <a:pt x="3244" y="20127"/>
                  </a:cubicBezTo>
                  <a:cubicBezTo>
                    <a:pt x="2976" y="20209"/>
                    <a:pt x="2696" y="20244"/>
                    <a:pt x="2428" y="20302"/>
                  </a:cubicBezTo>
                  <a:cubicBezTo>
                    <a:pt x="2404" y="20267"/>
                    <a:pt x="2393" y="20244"/>
                    <a:pt x="2381" y="20209"/>
                  </a:cubicBezTo>
                  <a:close/>
                  <a:moveTo>
                    <a:pt x="4410" y="8464"/>
                  </a:moveTo>
                  <a:cubicBezTo>
                    <a:pt x="4527" y="8464"/>
                    <a:pt x="4609" y="8464"/>
                    <a:pt x="4690" y="8476"/>
                  </a:cubicBezTo>
                  <a:cubicBezTo>
                    <a:pt x="4888" y="8499"/>
                    <a:pt x="5017" y="8418"/>
                    <a:pt x="5122" y="8231"/>
                  </a:cubicBezTo>
                  <a:cubicBezTo>
                    <a:pt x="5320" y="7858"/>
                    <a:pt x="5542" y="7496"/>
                    <a:pt x="5798" y="7170"/>
                  </a:cubicBezTo>
                  <a:cubicBezTo>
                    <a:pt x="7874" y="4604"/>
                    <a:pt x="10545" y="3181"/>
                    <a:pt x="13846" y="2948"/>
                  </a:cubicBezTo>
                  <a:cubicBezTo>
                    <a:pt x="14837" y="2878"/>
                    <a:pt x="15840" y="2819"/>
                    <a:pt x="16843" y="2703"/>
                  </a:cubicBezTo>
                  <a:cubicBezTo>
                    <a:pt x="17578" y="2610"/>
                    <a:pt x="18348" y="2575"/>
                    <a:pt x="19012" y="2166"/>
                  </a:cubicBezTo>
                  <a:cubicBezTo>
                    <a:pt x="19071" y="2131"/>
                    <a:pt x="19234" y="2166"/>
                    <a:pt x="19281" y="2225"/>
                  </a:cubicBezTo>
                  <a:cubicBezTo>
                    <a:pt x="19327" y="2283"/>
                    <a:pt x="19351" y="2435"/>
                    <a:pt x="19304" y="2493"/>
                  </a:cubicBezTo>
                  <a:cubicBezTo>
                    <a:pt x="18931" y="3088"/>
                    <a:pt x="18779" y="3752"/>
                    <a:pt x="18686" y="4429"/>
                  </a:cubicBezTo>
                  <a:cubicBezTo>
                    <a:pt x="18558" y="5467"/>
                    <a:pt x="18464" y="6505"/>
                    <a:pt x="18313" y="7531"/>
                  </a:cubicBezTo>
                  <a:cubicBezTo>
                    <a:pt x="18091" y="9059"/>
                    <a:pt x="17764" y="10564"/>
                    <a:pt x="17193" y="12022"/>
                  </a:cubicBezTo>
                  <a:cubicBezTo>
                    <a:pt x="16913" y="12756"/>
                    <a:pt x="16563" y="13468"/>
                    <a:pt x="15992" y="14051"/>
                  </a:cubicBezTo>
                  <a:cubicBezTo>
                    <a:pt x="15012" y="15031"/>
                    <a:pt x="13904" y="15812"/>
                    <a:pt x="12574" y="16244"/>
                  </a:cubicBezTo>
                  <a:cubicBezTo>
                    <a:pt x="11898" y="16465"/>
                    <a:pt x="11222" y="16687"/>
                    <a:pt x="10522" y="16850"/>
                  </a:cubicBezTo>
                  <a:cubicBezTo>
                    <a:pt x="8061" y="17410"/>
                    <a:pt x="5588" y="17900"/>
                    <a:pt x="3162" y="18611"/>
                  </a:cubicBezTo>
                  <a:cubicBezTo>
                    <a:pt x="3046" y="18646"/>
                    <a:pt x="2871" y="18635"/>
                    <a:pt x="2789" y="18565"/>
                  </a:cubicBezTo>
                  <a:cubicBezTo>
                    <a:pt x="2731" y="18506"/>
                    <a:pt x="2766" y="18320"/>
                    <a:pt x="2801" y="18203"/>
                  </a:cubicBezTo>
                  <a:cubicBezTo>
                    <a:pt x="3197" y="17095"/>
                    <a:pt x="3501" y="15964"/>
                    <a:pt x="3664" y="14809"/>
                  </a:cubicBezTo>
                  <a:cubicBezTo>
                    <a:pt x="3815" y="13794"/>
                    <a:pt x="3885" y="12780"/>
                    <a:pt x="4002" y="11765"/>
                  </a:cubicBezTo>
                  <a:cubicBezTo>
                    <a:pt x="4037" y="11473"/>
                    <a:pt x="4095" y="11182"/>
                    <a:pt x="4142" y="10879"/>
                  </a:cubicBezTo>
                  <a:cubicBezTo>
                    <a:pt x="3664" y="10890"/>
                    <a:pt x="3641" y="10890"/>
                    <a:pt x="3582" y="11333"/>
                  </a:cubicBezTo>
                  <a:cubicBezTo>
                    <a:pt x="3477" y="12033"/>
                    <a:pt x="3396" y="12733"/>
                    <a:pt x="3291" y="13444"/>
                  </a:cubicBezTo>
                  <a:cubicBezTo>
                    <a:pt x="3162" y="14459"/>
                    <a:pt x="3057" y="15497"/>
                    <a:pt x="2871" y="16500"/>
                  </a:cubicBezTo>
                  <a:cubicBezTo>
                    <a:pt x="2707" y="17328"/>
                    <a:pt x="2439" y="18121"/>
                    <a:pt x="2229" y="18938"/>
                  </a:cubicBezTo>
                  <a:cubicBezTo>
                    <a:pt x="2148" y="19206"/>
                    <a:pt x="2288" y="19358"/>
                    <a:pt x="2568" y="19299"/>
                  </a:cubicBezTo>
                  <a:cubicBezTo>
                    <a:pt x="2777" y="19264"/>
                    <a:pt x="2987" y="19218"/>
                    <a:pt x="3197" y="19148"/>
                  </a:cubicBezTo>
                  <a:cubicBezTo>
                    <a:pt x="4807" y="18670"/>
                    <a:pt x="6416" y="18238"/>
                    <a:pt x="8072" y="17946"/>
                  </a:cubicBezTo>
                  <a:cubicBezTo>
                    <a:pt x="9589" y="17678"/>
                    <a:pt x="11082" y="17328"/>
                    <a:pt x="12551" y="16850"/>
                  </a:cubicBezTo>
                  <a:cubicBezTo>
                    <a:pt x="15222" y="15975"/>
                    <a:pt x="17030" y="14249"/>
                    <a:pt x="17939" y="11578"/>
                  </a:cubicBezTo>
                  <a:cubicBezTo>
                    <a:pt x="18429" y="10144"/>
                    <a:pt x="18686" y="8663"/>
                    <a:pt x="18826" y="7158"/>
                  </a:cubicBezTo>
                  <a:cubicBezTo>
                    <a:pt x="18966" y="5735"/>
                    <a:pt x="19141" y="4312"/>
                    <a:pt x="19514" y="2936"/>
                  </a:cubicBezTo>
                  <a:cubicBezTo>
                    <a:pt x="19584" y="2644"/>
                    <a:pt x="19642" y="2353"/>
                    <a:pt x="19677" y="2061"/>
                  </a:cubicBezTo>
                  <a:cubicBezTo>
                    <a:pt x="19701" y="1816"/>
                    <a:pt x="19619" y="1735"/>
                    <a:pt x="19362" y="1758"/>
                  </a:cubicBezTo>
                  <a:cubicBezTo>
                    <a:pt x="19106" y="1793"/>
                    <a:pt x="18849" y="1840"/>
                    <a:pt x="18604" y="1898"/>
                  </a:cubicBezTo>
                  <a:cubicBezTo>
                    <a:pt x="17461" y="2178"/>
                    <a:pt x="16307" y="2411"/>
                    <a:pt x="15117" y="2470"/>
                  </a:cubicBezTo>
                  <a:cubicBezTo>
                    <a:pt x="14336" y="2505"/>
                    <a:pt x="13542" y="2551"/>
                    <a:pt x="12773" y="2621"/>
                  </a:cubicBezTo>
                  <a:cubicBezTo>
                    <a:pt x="10114" y="2889"/>
                    <a:pt x="7886" y="4021"/>
                    <a:pt x="6055" y="5945"/>
                  </a:cubicBezTo>
                  <a:cubicBezTo>
                    <a:pt x="5355" y="6668"/>
                    <a:pt x="4830" y="7508"/>
                    <a:pt x="4410" y="8464"/>
                  </a:cubicBezTo>
                  <a:close/>
                  <a:moveTo>
                    <a:pt x="17776" y="3368"/>
                  </a:moveTo>
                  <a:cubicBezTo>
                    <a:pt x="17753" y="3344"/>
                    <a:pt x="17741" y="3333"/>
                    <a:pt x="17730" y="3309"/>
                  </a:cubicBezTo>
                  <a:cubicBezTo>
                    <a:pt x="17076" y="3706"/>
                    <a:pt x="16423" y="4079"/>
                    <a:pt x="15793" y="4511"/>
                  </a:cubicBezTo>
                  <a:cubicBezTo>
                    <a:pt x="13507" y="6062"/>
                    <a:pt x="11513" y="7963"/>
                    <a:pt x="9635" y="9981"/>
                  </a:cubicBezTo>
                  <a:cubicBezTo>
                    <a:pt x="9612" y="10004"/>
                    <a:pt x="9589" y="10027"/>
                    <a:pt x="9577" y="10051"/>
                  </a:cubicBezTo>
                  <a:cubicBezTo>
                    <a:pt x="9495" y="10202"/>
                    <a:pt x="9577" y="10365"/>
                    <a:pt x="9752" y="10365"/>
                  </a:cubicBezTo>
                  <a:cubicBezTo>
                    <a:pt x="10009" y="10365"/>
                    <a:pt x="10253" y="10365"/>
                    <a:pt x="10498" y="10377"/>
                  </a:cubicBezTo>
                  <a:cubicBezTo>
                    <a:pt x="10673" y="10389"/>
                    <a:pt x="10802" y="10330"/>
                    <a:pt x="10930" y="10202"/>
                  </a:cubicBezTo>
                  <a:cubicBezTo>
                    <a:pt x="13158" y="7975"/>
                    <a:pt x="15385" y="5759"/>
                    <a:pt x="17613" y="3531"/>
                  </a:cubicBezTo>
                  <a:cubicBezTo>
                    <a:pt x="17671" y="3484"/>
                    <a:pt x="17718" y="3426"/>
                    <a:pt x="17776" y="3368"/>
                  </a:cubicBezTo>
                  <a:close/>
                  <a:moveTo>
                    <a:pt x="11501" y="11368"/>
                  </a:moveTo>
                  <a:cubicBezTo>
                    <a:pt x="11012" y="11450"/>
                    <a:pt x="10533" y="11508"/>
                    <a:pt x="10067" y="11602"/>
                  </a:cubicBezTo>
                  <a:cubicBezTo>
                    <a:pt x="9915" y="11637"/>
                    <a:pt x="9764" y="11718"/>
                    <a:pt x="9647" y="11823"/>
                  </a:cubicBezTo>
                  <a:cubicBezTo>
                    <a:pt x="7758" y="13701"/>
                    <a:pt x="5868" y="15590"/>
                    <a:pt x="3967" y="17468"/>
                  </a:cubicBezTo>
                  <a:cubicBezTo>
                    <a:pt x="3920" y="17527"/>
                    <a:pt x="3874" y="17573"/>
                    <a:pt x="3792" y="17667"/>
                  </a:cubicBezTo>
                  <a:cubicBezTo>
                    <a:pt x="5238" y="16990"/>
                    <a:pt x="10813" y="12441"/>
                    <a:pt x="11501" y="11368"/>
                  </a:cubicBezTo>
                  <a:close/>
                  <a:moveTo>
                    <a:pt x="6393" y="17258"/>
                  </a:moveTo>
                  <a:cubicBezTo>
                    <a:pt x="7641" y="17002"/>
                    <a:pt x="8854" y="16687"/>
                    <a:pt x="10032" y="16244"/>
                  </a:cubicBezTo>
                  <a:cubicBezTo>
                    <a:pt x="12516" y="15276"/>
                    <a:pt x="14522" y="13713"/>
                    <a:pt x="15922" y="11427"/>
                  </a:cubicBezTo>
                  <a:cubicBezTo>
                    <a:pt x="16085" y="11159"/>
                    <a:pt x="16225" y="10890"/>
                    <a:pt x="16400" y="10599"/>
                  </a:cubicBezTo>
                  <a:cubicBezTo>
                    <a:pt x="16213" y="10622"/>
                    <a:pt x="16097" y="10645"/>
                    <a:pt x="15968" y="10657"/>
                  </a:cubicBezTo>
                  <a:cubicBezTo>
                    <a:pt x="15688" y="10657"/>
                    <a:pt x="15525" y="10809"/>
                    <a:pt x="15362" y="11030"/>
                  </a:cubicBezTo>
                  <a:cubicBezTo>
                    <a:pt x="13659" y="13398"/>
                    <a:pt x="11548" y="15252"/>
                    <a:pt x="8796" y="16314"/>
                  </a:cubicBezTo>
                  <a:cubicBezTo>
                    <a:pt x="7991" y="16617"/>
                    <a:pt x="7198" y="16943"/>
                    <a:pt x="6393" y="17258"/>
                  </a:cubicBezTo>
                  <a:close/>
                  <a:moveTo>
                    <a:pt x="18173" y="3368"/>
                  </a:moveTo>
                  <a:cubicBezTo>
                    <a:pt x="18161" y="3356"/>
                    <a:pt x="18149" y="3344"/>
                    <a:pt x="18138" y="3344"/>
                  </a:cubicBezTo>
                  <a:cubicBezTo>
                    <a:pt x="15817" y="5689"/>
                    <a:pt x="13484" y="8021"/>
                    <a:pt x="11128" y="10412"/>
                  </a:cubicBezTo>
                  <a:cubicBezTo>
                    <a:pt x="11536" y="10412"/>
                    <a:pt x="11933" y="10412"/>
                    <a:pt x="12318" y="10400"/>
                  </a:cubicBezTo>
                  <a:cubicBezTo>
                    <a:pt x="12423" y="10400"/>
                    <a:pt x="12551" y="10342"/>
                    <a:pt x="12621" y="10272"/>
                  </a:cubicBezTo>
                  <a:cubicBezTo>
                    <a:pt x="14604" y="8173"/>
                    <a:pt x="16412" y="5933"/>
                    <a:pt x="18056" y="3554"/>
                  </a:cubicBezTo>
                  <a:cubicBezTo>
                    <a:pt x="18091" y="3496"/>
                    <a:pt x="18138" y="3426"/>
                    <a:pt x="18173" y="3368"/>
                  </a:cubicBezTo>
                  <a:close/>
                  <a:moveTo>
                    <a:pt x="15234" y="10774"/>
                  </a:moveTo>
                  <a:cubicBezTo>
                    <a:pt x="14930" y="10820"/>
                    <a:pt x="14650" y="10855"/>
                    <a:pt x="14371" y="10925"/>
                  </a:cubicBezTo>
                  <a:cubicBezTo>
                    <a:pt x="14242" y="10949"/>
                    <a:pt x="14091" y="11019"/>
                    <a:pt x="14009" y="11112"/>
                  </a:cubicBezTo>
                  <a:cubicBezTo>
                    <a:pt x="12050" y="13281"/>
                    <a:pt x="9810" y="15101"/>
                    <a:pt x="7279" y="16570"/>
                  </a:cubicBezTo>
                  <a:cubicBezTo>
                    <a:pt x="7221" y="16605"/>
                    <a:pt x="7163" y="16640"/>
                    <a:pt x="7081" y="16698"/>
                  </a:cubicBezTo>
                  <a:cubicBezTo>
                    <a:pt x="10487" y="15649"/>
                    <a:pt x="13228" y="13748"/>
                    <a:pt x="15234" y="10774"/>
                  </a:cubicBezTo>
                  <a:close/>
                  <a:moveTo>
                    <a:pt x="9460" y="9631"/>
                  </a:moveTo>
                  <a:cubicBezTo>
                    <a:pt x="10020" y="9117"/>
                    <a:pt x="10592" y="8593"/>
                    <a:pt x="11163" y="8056"/>
                  </a:cubicBezTo>
                  <a:cubicBezTo>
                    <a:pt x="11735" y="7531"/>
                    <a:pt x="12295" y="6983"/>
                    <a:pt x="12878" y="6470"/>
                  </a:cubicBezTo>
                  <a:cubicBezTo>
                    <a:pt x="13472" y="5957"/>
                    <a:pt x="14079" y="5467"/>
                    <a:pt x="14709" y="4989"/>
                  </a:cubicBezTo>
                  <a:cubicBezTo>
                    <a:pt x="15327" y="4522"/>
                    <a:pt x="15968" y="4102"/>
                    <a:pt x="16657" y="3624"/>
                  </a:cubicBezTo>
                  <a:cubicBezTo>
                    <a:pt x="16540" y="3659"/>
                    <a:pt x="16470" y="3683"/>
                    <a:pt x="16412" y="3706"/>
                  </a:cubicBezTo>
                  <a:cubicBezTo>
                    <a:pt x="15618" y="4091"/>
                    <a:pt x="14814" y="4441"/>
                    <a:pt x="14044" y="4849"/>
                  </a:cubicBezTo>
                  <a:cubicBezTo>
                    <a:pt x="12306" y="5770"/>
                    <a:pt x="10767" y="6948"/>
                    <a:pt x="9414" y="8383"/>
                  </a:cubicBezTo>
                  <a:cubicBezTo>
                    <a:pt x="9355" y="8441"/>
                    <a:pt x="9297" y="8546"/>
                    <a:pt x="9309" y="8616"/>
                  </a:cubicBezTo>
                  <a:cubicBezTo>
                    <a:pt x="9355" y="8989"/>
                    <a:pt x="9425" y="9351"/>
                    <a:pt x="9460" y="9631"/>
                  </a:cubicBezTo>
                  <a:close/>
                  <a:moveTo>
                    <a:pt x="10417" y="16372"/>
                  </a:moveTo>
                  <a:cubicBezTo>
                    <a:pt x="11793" y="16185"/>
                    <a:pt x="13647" y="15369"/>
                    <a:pt x="14732" y="14529"/>
                  </a:cubicBezTo>
                  <a:cubicBezTo>
                    <a:pt x="15735" y="13759"/>
                    <a:pt x="16447" y="12803"/>
                    <a:pt x="16831" y="11613"/>
                  </a:cubicBezTo>
                  <a:cubicBezTo>
                    <a:pt x="17053" y="10937"/>
                    <a:pt x="17251" y="10260"/>
                    <a:pt x="17438" y="9584"/>
                  </a:cubicBezTo>
                  <a:cubicBezTo>
                    <a:pt x="17566" y="9059"/>
                    <a:pt x="17660" y="8523"/>
                    <a:pt x="17776" y="7998"/>
                  </a:cubicBezTo>
                  <a:cubicBezTo>
                    <a:pt x="17764" y="7986"/>
                    <a:pt x="17753" y="7986"/>
                    <a:pt x="17753" y="7986"/>
                  </a:cubicBezTo>
                  <a:cubicBezTo>
                    <a:pt x="17426" y="8814"/>
                    <a:pt x="17100" y="9631"/>
                    <a:pt x="16761" y="10459"/>
                  </a:cubicBezTo>
                  <a:cubicBezTo>
                    <a:pt x="16796" y="10470"/>
                    <a:pt x="16831" y="10470"/>
                    <a:pt x="16820" y="10470"/>
                  </a:cubicBezTo>
                  <a:cubicBezTo>
                    <a:pt x="16750" y="10552"/>
                    <a:pt x="16633" y="10645"/>
                    <a:pt x="16575" y="10762"/>
                  </a:cubicBezTo>
                  <a:cubicBezTo>
                    <a:pt x="15514" y="12756"/>
                    <a:pt x="14056" y="14366"/>
                    <a:pt x="12096" y="15497"/>
                  </a:cubicBezTo>
                  <a:cubicBezTo>
                    <a:pt x="11548" y="15812"/>
                    <a:pt x="10977" y="16080"/>
                    <a:pt x="10417" y="16372"/>
                  </a:cubicBezTo>
                  <a:close/>
                  <a:moveTo>
                    <a:pt x="13344" y="11077"/>
                  </a:moveTo>
                  <a:cubicBezTo>
                    <a:pt x="12924" y="11147"/>
                    <a:pt x="12528" y="11194"/>
                    <a:pt x="12143" y="11275"/>
                  </a:cubicBezTo>
                  <a:cubicBezTo>
                    <a:pt x="12026" y="11298"/>
                    <a:pt x="11898" y="11368"/>
                    <a:pt x="11816" y="11462"/>
                  </a:cubicBezTo>
                  <a:cubicBezTo>
                    <a:pt x="9810" y="13468"/>
                    <a:pt x="7688" y="15322"/>
                    <a:pt x="5355" y="16943"/>
                  </a:cubicBezTo>
                  <a:cubicBezTo>
                    <a:pt x="5308" y="16978"/>
                    <a:pt x="5262" y="17025"/>
                    <a:pt x="5215" y="17060"/>
                  </a:cubicBezTo>
                  <a:cubicBezTo>
                    <a:pt x="7186" y="16430"/>
                    <a:pt x="12190" y="12733"/>
                    <a:pt x="13344" y="11077"/>
                  </a:cubicBezTo>
                  <a:close/>
                  <a:moveTo>
                    <a:pt x="15059" y="3391"/>
                  </a:moveTo>
                  <a:cubicBezTo>
                    <a:pt x="15059" y="3368"/>
                    <a:pt x="15047" y="3344"/>
                    <a:pt x="15035" y="3321"/>
                  </a:cubicBezTo>
                  <a:cubicBezTo>
                    <a:pt x="13228" y="3683"/>
                    <a:pt x="11525" y="4324"/>
                    <a:pt x="9939" y="5280"/>
                  </a:cubicBezTo>
                  <a:cubicBezTo>
                    <a:pt x="8597" y="6097"/>
                    <a:pt x="7454" y="7135"/>
                    <a:pt x="6521" y="8464"/>
                  </a:cubicBezTo>
                  <a:cubicBezTo>
                    <a:pt x="6755" y="8464"/>
                    <a:pt x="6930" y="8453"/>
                    <a:pt x="7104" y="8476"/>
                  </a:cubicBezTo>
                  <a:cubicBezTo>
                    <a:pt x="7303" y="8488"/>
                    <a:pt x="7443" y="8418"/>
                    <a:pt x="7583" y="8266"/>
                  </a:cubicBezTo>
                  <a:cubicBezTo>
                    <a:pt x="9612" y="6062"/>
                    <a:pt x="12038" y="4464"/>
                    <a:pt x="14860" y="3473"/>
                  </a:cubicBezTo>
                  <a:cubicBezTo>
                    <a:pt x="14930" y="3449"/>
                    <a:pt x="15000" y="3426"/>
                    <a:pt x="15059" y="3391"/>
                  </a:cubicBezTo>
                  <a:close/>
                  <a:moveTo>
                    <a:pt x="18173" y="3869"/>
                  </a:moveTo>
                  <a:cubicBezTo>
                    <a:pt x="16540" y="6155"/>
                    <a:pt x="14779" y="8324"/>
                    <a:pt x="12808" y="10424"/>
                  </a:cubicBezTo>
                  <a:cubicBezTo>
                    <a:pt x="13169" y="10424"/>
                    <a:pt x="13449" y="10412"/>
                    <a:pt x="13717" y="10424"/>
                  </a:cubicBezTo>
                  <a:cubicBezTo>
                    <a:pt x="13892" y="10435"/>
                    <a:pt x="14009" y="10389"/>
                    <a:pt x="14126" y="10249"/>
                  </a:cubicBezTo>
                  <a:cubicBezTo>
                    <a:pt x="15712" y="8383"/>
                    <a:pt x="17030" y="6342"/>
                    <a:pt x="18068" y="4126"/>
                  </a:cubicBezTo>
                  <a:cubicBezTo>
                    <a:pt x="18103" y="4044"/>
                    <a:pt x="18138" y="3951"/>
                    <a:pt x="18173" y="3869"/>
                  </a:cubicBezTo>
                  <a:close/>
                  <a:moveTo>
                    <a:pt x="13216" y="3519"/>
                  </a:moveTo>
                  <a:cubicBezTo>
                    <a:pt x="10673" y="3484"/>
                    <a:pt x="6451" y="6202"/>
                    <a:pt x="5553" y="8464"/>
                  </a:cubicBezTo>
                  <a:cubicBezTo>
                    <a:pt x="5728" y="8464"/>
                    <a:pt x="5891" y="8488"/>
                    <a:pt x="6055" y="8464"/>
                  </a:cubicBezTo>
                  <a:cubicBezTo>
                    <a:pt x="6160" y="8453"/>
                    <a:pt x="6276" y="8406"/>
                    <a:pt x="6323" y="8324"/>
                  </a:cubicBezTo>
                  <a:cubicBezTo>
                    <a:pt x="7629" y="6470"/>
                    <a:pt x="9367" y="5152"/>
                    <a:pt x="11420" y="4242"/>
                  </a:cubicBezTo>
                  <a:cubicBezTo>
                    <a:pt x="12003" y="3974"/>
                    <a:pt x="12609" y="3752"/>
                    <a:pt x="13216" y="3519"/>
                  </a:cubicBezTo>
                  <a:close/>
                  <a:moveTo>
                    <a:pt x="3897" y="17118"/>
                  </a:moveTo>
                  <a:cubicBezTo>
                    <a:pt x="3909" y="17130"/>
                    <a:pt x="3920" y="17142"/>
                    <a:pt x="3944" y="17153"/>
                  </a:cubicBezTo>
                  <a:cubicBezTo>
                    <a:pt x="5740" y="15346"/>
                    <a:pt x="7536" y="13526"/>
                    <a:pt x="9320" y="11730"/>
                  </a:cubicBezTo>
                  <a:cubicBezTo>
                    <a:pt x="9134" y="11800"/>
                    <a:pt x="9029" y="11672"/>
                    <a:pt x="8924" y="11508"/>
                  </a:cubicBezTo>
                  <a:cubicBezTo>
                    <a:pt x="8842" y="11380"/>
                    <a:pt x="8737" y="11252"/>
                    <a:pt x="8621" y="11100"/>
                  </a:cubicBezTo>
                  <a:cubicBezTo>
                    <a:pt x="6930" y="13036"/>
                    <a:pt x="5343" y="15031"/>
                    <a:pt x="3897" y="17118"/>
                  </a:cubicBezTo>
                  <a:close/>
                  <a:moveTo>
                    <a:pt x="15560" y="3519"/>
                  </a:moveTo>
                  <a:cubicBezTo>
                    <a:pt x="12516" y="4441"/>
                    <a:pt x="9939" y="6085"/>
                    <a:pt x="7746" y="8441"/>
                  </a:cubicBezTo>
                  <a:cubicBezTo>
                    <a:pt x="7828" y="8453"/>
                    <a:pt x="7839" y="8464"/>
                    <a:pt x="7863" y="8464"/>
                  </a:cubicBezTo>
                  <a:cubicBezTo>
                    <a:pt x="8061" y="8464"/>
                    <a:pt x="8259" y="8464"/>
                    <a:pt x="8446" y="8476"/>
                  </a:cubicBezTo>
                  <a:cubicBezTo>
                    <a:pt x="8621" y="8488"/>
                    <a:pt x="8737" y="8429"/>
                    <a:pt x="8854" y="8301"/>
                  </a:cubicBezTo>
                  <a:cubicBezTo>
                    <a:pt x="10102" y="6925"/>
                    <a:pt x="11525" y="5770"/>
                    <a:pt x="13134" y="4837"/>
                  </a:cubicBezTo>
                  <a:cubicBezTo>
                    <a:pt x="13927" y="4371"/>
                    <a:pt x="14755" y="3951"/>
                    <a:pt x="15560" y="3519"/>
                  </a:cubicBezTo>
                  <a:close/>
                  <a:moveTo>
                    <a:pt x="8446" y="10879"/>
                  </a:moveTo>
                  <a:cubicBezTo>
                    <a:pt x="8282" y="10657"/>
                    <a:pt x="8096" y="10424"/>
                    <a:pt x="7909" y="10167"/>
                  </a:cubicBezTo>
                  <a:cubicBezTo>
                    <a:pt x="6661" y="11847"/>
                    <a:pt x="5658" y="13619"/>
                    <a:pt x="4725" y="15486"/>
                  </a:cubicBezTo>
                  <a:cubicBezTo>
                    <a:pt x="5973" y="13934"/>
                    <a:pt x="7209" y="12418"/>
                    <a:pt x="8446" y="10879"/>
                  </a:cubicBezTo>
                  <a:close/>
                  <a:moveTo>
                    <a:pt x="7279" y="10237"/>
                  </a:moveTo>
                  <a:cubicBezTo>
                    <a:pt x="6976" y="10295"/>
                    <a:pt x="6720" y="10354"/>
                    <a:pt x="6475" y="10389"/>
                  </a:cubicBezTo>
                  <a:cubicBezTo>
                    <a:pt x="6311" y="10412"/>
                    <a:pt x="6206" y="10482"/>
                    <a:pt x="6136" y="10634"/>
                  </a:cubicBezTo>
                  <a:cubicBezTo>
                    <a:pt x="5693" y="11625"/>
                    <a:pt x="5227" y="12616"/>
                    <a:pt x="4795" y="13619"/>
                  </a:cubicBezTo>
                  <a:cubicBezTo>
                    <a:pt x="4527" y="14261"/>
                    <a:pt x="4317" y="14926"/>
                    <a:pt x="4084" y="15579"/>
                  </a:cubicBezTo>
                  <a:cubicBezTo>
                    <a:pt x="5052" y="13748"/>
                    <a:pt x="6043" y="11952"/>
                    <a:pt x="7279" y="10237"/>
                  </a:cubicBezTo>
                  <a:close/>
                  <a:moveTo>
                    <a:pt x="17601" y="6248"/>
                  </a:moveTo>
                  <a:cubicBezTo>
                    <a:pt x="17578" y="6237"/>
                    <a:pt x="17555" y="6225"/>
                    <a:pt x="17531" y="6225"/>
                  </a:cubicBezTo>
                  <a:cubicBezTo>
                    <a:pt x="16691" y="7706"/>
                    <a:pt x="15712" y="9094"/>
                    <a:pt x="14580" y="10459"/>
                  </a:cubicBezTo>
                  <a:cubicBezTo>
                    <a:pt x="14872" y="10459"/>
                    <a:pt x="15094" y="10470"/>
                    <a:pt x="15315" y="10447"/>
                  </a:cubicBezTo>
                  <a:cubicBezTo>
                    <a:pt x="15409" y="10435"/>
                    <a:pt x="15525" y="10377"/>
                    <a:pt x="15572" y="10307"/>
                  </a:cubicBezTo>
                  <a:cubicBezTo>
                    <a:pt x="15968" y="9642"/>
                    <a:pt x="16377" y="8978"/>
                    <a:pt x="16726" y="8289"/>
                  </a:cubicBezTo>
                  <a:cubicBezTo>
                    <a:pt x="17053" y="7625"/>
                    <a:pt x="17310" y="6925"/>
                    <a:pt x="17601" y="6248"/>
                  </a:cubicBezTo>
                  <a:close/>
                  <a:moveTo>
                    <a:pt x="15770" y="10459"/>
                  </a:moveTo>
                  <a:cubicBezTo>
                    <a:pt x="15898" y="10459"/>
                    <a:pt x="15968" y="10447"/>
                    <a:pt x="16050" y="10459"/>
                  </a:cubicBezTo>
                  <a:cubicBezTo>
                    <a:pt x="16388" y="10529"/>
                    <a:pt x="16528" y="10365"/>
                    <a:pt x="16657" y="10074"/>
                  </a:cubicBezTo>
                  <a:cubicBezTo>
                    <a:pt x="17275" y="8721"/>
                    <a:pt x="17706" y="7321"/>
                    <a:pt x="18021" y="5875"/>
                  </a:cubicBezTo>
                  <a:cubicBezTo>
                    <a:pt x="18033" y="5817"/>
                    <a:pt x="18033" y="5747"/>
                    <a:pt x="18044" y="5677"/>
                  </a:cubicBezTo>
                  <a:cubicBezTo>
                    <a:pt x="17496" y="7356"/>
                    <a:pt x="16773" y="8943"/>
                    <a:pt x="15770" y="10459"/>
                  </a:cubicBezTo>
                  <a:close/>
                  <a:moveTo>
                    <a:pt x="5868" y="10517"/>
                  </a:moveTo>
                  <a:cubicBezTo>
                    <a:pt x="5833" y="10529"/>
                    <a:pt x="5752" y="10552"/>
                    <a:pt x="5682" y="10552"/>
                  </a:cubicBezTo>
                  <a:cubicBezTo>
                    <a:pt x="5390" y="10540"/>
                    <a:pt x="5262" y="10692"/>
                    <a:pt x="5180" y="10960"/>
                  </a:cubicBezTo>
                  <a:cubicBezTo>
                    <a:pt x="4888" y="11870"/>
                    <a:pt x="4585" y="12791"/>
                    <a:pt x="4305" y="13713"/>
                  </a:cubicBezTo>
                  <a:cubicBezTo>
                    <a:pt x="4247" y="13899"/>
                    <a:pt x="4247" y="14109"/>
                    <a:pt x="4212" y="14331"/>
                  </a:cubicBezTo>
                  <a:cubicBezTo>
                    <a:pt x="4772" y="13036"/>
                    <a:pt x="5320" y="11777"/>
                    <a:pt x="5868" y="10517"/>
                  </a:cubicBezTo>
                  <a:close/>
                  <a:moveTo>
                    <a:pt x="4399" y="12255"/>
                  </a:moveTo>
                  <a:cubicBezTo>
                    <a:pt x="4410" y="12255"/>
                    <a:pt x="4434" y="12267"/>
                    <a:pt x="4445" y="12267"/>
                  </a:cubicBezTo>
                  <a:cubicBezTo>
                    <a:pt x="4632" y="11742"/>
                    <a:pt x="4818" y="11229"/>
                    <a:pt x="5017" y="10704"/>
                  </a:cubicBezTo>
                  <a:cubicBezTo>
                    <a:pt x="5005" y="10692"/>
                    <a:pt x="4993" y="10669"/>
                    <a:pt x="4982" y="10657"/>
                  </a:cubicBezTo>
                  <a:cubicBezTo>
                    <a:pt x="4877" y="10715"/>
                    <a:pt x="4690" y="10762"/>
                    <a:pt x="4667" y="10832"/>
                  </a:cubicBezTo>
                  <a:cubicBezTo>
                    <a:pt x="4550" y="11310"/>
                    <a:pt x="4480" y="11777"/>
                    <a:pt x="4399" y="12255"/>
                  </a:cubicBezTo>
                  <a:close/>
                </a:path>
              </a:pathLst>
            </a:custGeom>
            <a:solidFill>
              <a:srgbClr val="82786F"/>
            </a:solidFill>
            <a:ln w="12700" cap="flat">
              <a:noFill/>
              <a:miter lim="400000"/>
            </a:ln>
            <a:effectLst/>
          </p:spPr>
          <p:txBody>
            <a:bodyPr wrap="square" lIns="26999" tIns="26999" rIns="26999" bIns="26999" numCol="1" anchor="t">
              <a:noAutofit/>
            </a:bodyPr>
            <a:lstStyle/>
            <a:p>
              <a:pPr>
                <a:defRPr sz="2400">
                  <a:latin typeface="Apis For Office"/>
                  <a:ea typeface="Apis For Office"/>
                  <a:cs typeface="Apis For Office"/>
                  <a:sym typeface="Apis For Office"/>
                </a:defRPr>
              </a:pPr>
            </a:p>
          </p:txBody>
        </p:sp>
        <p:sp>
          <p:nvSpPr>
            <p:cNvPr id="267" name="TextBox 55"/>
            <p:cNvSpPr txBox="1"/>
            <p:nvPr/>
          </p:nvSpPr>
          <p:spPr>
            <a:xfrm rot="20130071">
              <a:off x="4083626" y="2034599"/>
              <a:ext cx="569361" cy="192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740663">
                <a:defRPr b="1" sz="1296">
                  <a:solidFill>
                    <a:srgbClr val="535353"/>
                  </a:solidFill>
                  <a:latin typeface="Optima"/>
                  <a:ea typeface="Optima"/>
                  <a:cs typeface="Optima"/>
                  <a:sym typeface="Optima"/>
                </a:defRPr>
              </a:lvl1pPr>
            </a:lstStyle>
            <a:p>
              <a:pPr/>
              <a:r>
                <a:t>Kidney</a:t>
              </a:r>
            </a:p>
          </p:txBody>
        </p:sp>
        <p:sp>
          <p:nvSpPr>
            <p:cNvPr id="268" name="TextBox 56"/>
            <p:cNvSpPr txBox="1"/>
            <p:nvPr/>
          </p:nvSpPr>
          <p:spPr>
            <a:xfrm rot="1329811">
              <a:off x="3563739" y="2034599"/>
              <a:ext cx="569362" cy="192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740663">
                <a:defRPr b="1" sz="1296">
                  <a:solidFill>
                    <a:srgbClr val="FFFFFF"/>
                  </a:solidFill>
                  <a:latin typeface="Optima"/>
                  <a:ea typeface="Optima"/>
                  <a:cs typeface="Optima"/>
                  <a:sym typeface="Optima"/>
                </a:defRPr>
              </a:lvl1pPr>
            </a:lstStyle>
            <a:p>
              <a:pPr/>
              <a:r>
                <a:t>Muscle</a:t>
              </a:r>
            </a:p>
          </p:txBody>
        </p:sp>
        <p:sp>
          <p:nvSpPr>
            <p:cNvPr id="269" name="TextBox 57"/>
            <p:cNvSpPr txBox="1"/>
            <p:nvPr/>
          </p:nvSpPr>
          <p:spPr>
            <a:xfrm rot="3857466">
              <a:off x="3117367" y="1678590"/>
              <a:ext cx="569361" cy="192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740663">
                <a:defRPr b="1" sz="1296">
                  <a:solidFill>
                    <a:srgbClr val="FFFFFF"/>
                  </a:solidFill>
                  <a:latin typeface="Optima"/>
                  <a:ea typeface="Optima"/>
                  <a:cs typeface="Optima"/>
                  <a:sym typeface="Optima"/>
                </a:defRPr>
              </a:lvl1pPr>
            </a:lstStyle>
            <a:p>
              <a:pPr/>
              <a:r>
                <a:t>Brain</a:t>
              </a:r>
            </a:p>
          </p:txBody>
        </p:sp>
        <p:sp>
          <p:nvSpPr>
            <p:cNvPr id="270" name="TextBox 58"/>
            <p:cNvSpPr txBox="1"/>
            <p:nvPr/>
          </p:nvSpPr>
          <p:spPr>
            <a:xfrm rot="17336554">
              <a:off x="3093247" y="1078623"/>
              <a:ext cx="569361" cy="1928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740663">
                <a:defRPr b="1" sz="1296">
                  <a:solidFill>
                    <a:srgbClr val="FFFFFF"/>
                  </a:solidFill>
                  <a:latin typeface="Optima"/>
                  <a:ea typeface="Optima"/>
                  <a:cs typeface="Optima"/>
                  <a:sym typeface="Optima"/>
                </a:defRPr>
              </a:lvl1pPr>
            </a:lstStyle>
            <a:p>
              <a:pPr/>
              <a:r>
                <a:t>Liver</a:t>
              </a:r>
            </a:p>
          </p:txBody>
        </p:sp>
        <p:sp>
          <p:nvSpPr>
            <p:cNvPr id="271" name="TextBox 59"/>
            <p:cNvSpPr txBox="1"/>
            <p:nvPr/>
          </p:nvSpPr>
          <p:spPr>
            <a:xfrm>
              <a:off x="3784552" y="582338"/>
              <a:ext cx="569361" cy="2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667512">
                <a:defRPr b="1" sz="1168">
                  <a:solidFill>
                    <a:srgbClr val="FFFFFF"/>
                  </a:solidFill>
                  <a:latin typeface="Optima"/>
                  <a:ea typeface="Optima"/>
                  <a:cs typeface="Optima"/>
                  <a:sym typeface="Optima"/>
                </a:defRPr>
              </a:lvl1pPr>
            </a:lstStyle>
            <a:p>
              <a:pPr/>
              <a:r>
                <a:t>Pancreas</a:t>
              </a:r>
            </a:p>
          </p:txBody>
        </p:sp>
        <p:sp>
          <p:nvSpPr>
            <p:cNvPr id="272" name="TextBox 60"/>
            <p:cNvSpPr txBox="1"/>
            <p:nvPr/>
          </p:nvSpPr>
          <p:spPr>
            <a:xfrm rot="3968375">
              <a:off x="4450888" y="1023178"/>
              <a:ext cx="698254" cy="255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365760">
                <a:defRPr b="1" sz="1040">
                  <a:solidFill>
                    <a:srgbClr val="535353"/>
                  </a:solidFill>
                  <a:latin typeface="Optima"/>
                  <a:ea typeface="Optima"/>
                  <a:cs typeface="Optima"/>
                  <a:sym typeface="Optima"/>
                </a:defRPr>
              </a:lvl1pPr>
            </a:lstStyle>
            <a:p>
              <a:pPr/>
              <a:r>
                <a:t>Incretin system</a:t>
              </a:r>
            </a:p>
          </p:txBody>
        </p:sp>
        <p:sp>
          <p:nvSpPr>
            <p:cNvPr id="273" name="TextBox 61"/>
            <p:cNvSpPr txBox="1"/>
            <p:nvPr/>
          </p:nvSpPr>
          <p:spPr>
            <a:xfrm rot="17546439">
              <a:off x="4410463" y="1554705"/>
              <a:ext cx="698254" cy="3202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365760">
                <a:defRPr b="1" sz="1040">
                  <a:solidFill>
                    <a:srgbClr val="535353"/>
                  </a:solidFill>
                  <a:latin typeface="Optima"/>
                  <a:ea typeface="Optima"/>
                  <a:cs typeface="Optima"/>
                  <a:sym typeface="Optima"/>
                </a:defRPr>
              </a:lvl1pPr>
            </a:lstStyle>
            <a:p>
              <a:pPr/>
              <a:r>
                <a:t>Adipose tissue</a:t>
              </a:r>
            </a:p>
          </p:txBody>
        </p:sp>
        <p:grpSp>
          <p:nvGrpSpPr>
            <p:cNvPr id="286" name="Group 62"/>
            <p:cNvGrpSpPr/>
            <p:nvPr/>
          </p:nvGrpSpPr>
          <p:grpSpPr>
            <a:xfrm>
              <a:off x="4875564" y="1621708"/>
              <a:ext cx="426284" cy="431593"/>
              <a:chOff x="0" y="0"/>
              <a:chExt cx="426282" cy="431591"/>
            </a:xfrm>
          </p:grpSpPr>
          <p:sp>
            <p:nvSpPr>
              <p:cNvPr id="274" name="Freeform 30"/>
              <p:cNvSpPr/>
              <p:nvPr/>
            </p:nvSpPr>
            <p:spPr>
              <a:xfrm rot="17096699">
                <a:off x="141157" y="19672"/>
                <a:ext cx="177434" cy="177989"/>
              </a:xfrm>
              <a:custGeom>
                <a:avLst/>
                <a:gdLst/>
                <a:ahLst/>
                <a:cxnLst>
                  <a:cxn ang="0">
                    <a:pos x="wd2" y="hd2"/>
                  </a:cxn>
                  <a:cxn ang="5400000">
                    <a:pos x="wd2" y="hd2"/>
                  </a:cxn>
                  <a:cxn ang="10800000">
                    <a:pos x="wd2" y="hd2"/>
                  </a:cxn>
                  <a:cxn ang="16200000">
                    <a:pos x="wd2" y="hd2"/>
                  </a:cxn>
                </a:cxnLst>
                <a:rect l="0" t="0" r="r" b="b"/>
                <a:pathLst>
                  <a:path w="20201" h="20201" fill="norm" stroke="1" extrusionOk="0">
                    <a:moveTo>
                      <a:pt x="11551" y="106"/>
                    </a:moveTo>
                    <a:cubicBezTo>
                      <a:pt x="17031" y="912"/>
                      <a:pt x="20900" y="5909"/>
                      <a:pt x="20094" y="11551"/>
                    </a:cubicBezTo>
                    <a:cubicBezTo>
                      <a:pt x="19288" y="17031"/>
                      <a:pt x="14130" y="20900"/>
                      <a:pt x="8649" y="20094"/>
                    </a:cubicBezTo>
                    <a:cubicBezTo>
                      <a:pt x="3169" y="19288"/>
                      <a:pt x="-700" y="14130"/>
                      <a:pt x="106" y="8649"/>
                    </a:cubicBezTo>
                    <a:cubicBezTo>
                      <a:pt x="912" y="3169"/>
                      <a:pt x="5909" y="-700"/>
                      <a:pt x="11551" y="106"/>
                    </a:cubicBezTo>
                    <a:close/>
                  </a:path>
                </a:pathLst>
              </a:custGeom>
              <a:solidFill>
                <a:srgbClr val="F3F2EF"/>
              </a:solidFill>
              <a:ln w="3175" cap="flat">
                <a:solidFill>
                  <a:srgbClr val="AFAA9B"/>
                </a:solidFill>
                <a:prstDash val="solid"/>
                <a:miter lim="800000"/>
              </a:ln>
              <a:effectLst/>
            </p:spPr>
            <p:txBody>
              <a:bodyPr wrap="square" lIns="26999" tIns="26999" rIns="26999" bIns="26999" numCol="1" anchor="t">
                <a:noAutofit/>
              </a:bodyPr>
              <a:lstStyle/>
              <a:p>
                <a:pPr defTabSz="1219169">
                  <a:defRPr sz="2400">
                    <a:solidFill>
                      <a:srgbClr val="001965"/>
                    </a:solidFill>
                    <a:latin typeface="Apis For Office"/>
                    <a:ea typeface="Apis For Office"/>
                    <a:cs typeface="Apis For Office"/>
                    <a:sym typeface="Apis For Office"/>
                  </a:defRPr>
                </a:pPr>
              </a:p>
            </p:txBody>
          </p:sp>
          <p:sp>
            <p:nvSpPr>
              <p:cNvPr id="275" name="Freeform 31"/>
              <p:cNvSpPr/>
              <p:nvPr/>
            </p:nvSpPr>
            <p:spPr>
              <a:xfrm rot="17096699">
                <a:off x="247578" y="32278"/>
                <a:ext cx="12701" cy="33688"/>
              </a:xfrm>
              <a:custGeom>
                <a:avLst/>
                <a:gdLst/>
                <a:ahLst/>
                <a:cxnLst>
                  <a:cxn ang="0">
                    <a:pos x="wd2" y="hd2"/>
                  </a:cxn>
                  <a:cxn ang="5400000">
                    <a:pos x="wd2" y="hd2"/>
                  </a:cxn>
                  <a:cxn ang="10800000">
                    <a:pos x="wd2" y="hd2"/>
                  </a:cxn>
                  <a:cxn ang="16200000">
                    <a:pos x="wd2" y="hd2"/>
                  </a:cxn>
                </a:cxnLst>
                <a:rect l="0" t="0" r="r" b="b"/>
                <a:pathLst>
                  <a:path w="18937" h="20092" fill="norm" stroke="1" extrusionOk="0">
                    <a:moveTo>
                      <a:pt x="13770" y="110"/>
                    </a:moveTo>
                    <a:cubicBezTo>
                      <a:pt x="18090" y="110"/>
                      <a:pt x="20250" y="5294"/>
                      <a:pt x="18090" y="10478"/>
                    </a:cubicBezTo>
                    <a:cubicBezTo>
                      <a:pt x="18090" y="16526"/>
                      <a:pt x="11610" y="20846"/>
                      <a:pt x="7290" y="19982"/>
                    </a:cubicBezTo>
                    <a:cubicBezTo>
                      <a:pt x="810" y="19982"/>
                      <a:pt x="-1350" y="14798"/>
                      <a:pt x="810" y="9614"/>
                    </a:cubicBezTo>
                    <a:cubicBezTo>
                      <a:pt x="2970" y="3566"/>
                      <a:pt x="9450" y="-754"/>
                      <a:pt x="13770" y="110"/>
                    </a:cubicBezTo>
                    <a:close/>
                  </a:path>
                </a:pathLst>
              </a:custGeom>
              <a:solidFill>
                <a:srgbClr val="F3F2EF"/>
              </a:solidFill>
              <a:ln w="3175" cap="flat">
                <a:solidFill>
                  <a:srgbClr val="AFAA9B"/>
                </a:solidFill>
                <a:prstDash val="solid"/>
                <a:round/>
              </a:ln>
              <a:effectLst/>
            </p:spPr>
            <p:txBody>
              <a:bodyPr wrap="square" lIns="26999" tIns="26999" rIns="26999" bIns="26999" numCol="1" anchor="t">
                <a:noAutofit/>
              </a:bodyPr>
              <a:lstStyle/>
              <a:p>
                <a:pPr defTabSz="1219169">
                  <a:defRPr sz="2400">
                    <a:solidFill>
                      <a:srgbClr val="001965"/>
                    </a:solidFill>
                    <a:latin typeface="Apis For Office"/>
                    <a:ea typeface="Apis For Office"/>
                    <a:cs typeface="Apis For Office"/>
                    <a:sym typeface="Apis For Office"/>
                  </a:defRPr>
                </a:pPr>
              </a:p>
            </p:txBody>
          </p:sp>
          <p:sp>
            <p:nvSpPr>
              <p:cNvPr id="276" name="Freeform 32"/>
              <p:cNvSpPr/>
              <p:nvPr/>
            </p:nvSpPr>
            <p:spPr>
              <a:xfrm rot="17096699">
                <a:off x="228157" y="129804"/>
                <a:ext cx="178693" cy="177480"/>
              </a:xfrm>
              <a:custGeom>
                <a:avLst/>
                <a:gdLst/>
                <a:ahLst/>
                <a:cxnLst>
                  <a:cxn ang="0">
                    <a:pos x="wd2" y="hd2"/>
                  </a:cxn>
                  <a:cxn ang="5400000">
                    <a:pos x="wd2" y="hd2"/>
                  </a:cxn>
                  <a:cxn ang="10800000">
                    <a:pos x="wd2" y="hd2"/>
                  </a:cxn>
                  <a:cxn ang="16200000">
                    <a:pos x="wd2" y="hd2"/>
                  </a:cxn>
                </a:cxnLst>
                <a:rect l="0" t="0" r="r" b="b"/>
                <a:pathLst>
                  <a:path w="19430" h="19415" fill="norm" stroke="1" extrusionOk="0">
                    <a:moveTo>
                      <a:pt x="16966" y="3258"/>
                    </a:moveTo>
                    <a:cubicBezTo>
                      <a:pt x="20515" y="7298"/>
                      <a:pt x="20206" y="13359"/>
                      <a:pt x="16195" y="16933"/>
                    </a:cubicBezTo>
                    <a:cubicBezTo>
                      <a:pt x="12184" y="20507"/>
                      <a:pt x="6012" y="20196"/>
                      <a:pt x="2464" y="16156"/>
                    </a:cubicBezTo>
                    <a:cubicBezTo>
                      <a:pt x="-1085" y="12116"/>
                      <a:pt x="-776" y="6055"/>
                      <a:pt x="3235" y="2481"/>
                    </a:cubicBezTo>
                    <a:cubicBezTo>
                      <a:pt x="7246" y="-1093"/>
                      <a:pt x="13418" y="-782"/>
                      <a:pt x="16966" y="3258"/>
                    </a:cubicBezTo>
                    <a:close/>
                  </a:path>
                </a:pathLst>
              </a:custGeom>
              <a:solidFill>
                <a:srgbClr val="F3F2EF"/>
              </a:solidFill>
              <a:ln w="3175" cap="flat">
                <a:solidFill>
                  <a:srgbClr val="AFAA9B"/>
                </a:solidFill>
                <a:prstDash val="solid"/>
                <a:miter lim="800000"/>
              </a:ln>
              <a:effectLst/>
            </p:spPr>
            <p:txBody>
              <a:bodyPr wrap="square" lIns="26999" tIns="26999" rIns="26999" bIns="26999" numCol="1" anchor="t">
                <a:noAutofit/>
              </a:bodyPr>
              <a:lstStyle/>
              <a:p>
                <a:pPr defTabSz="1219169">
                  <a:defRPr sz="2400">
                    <a:solidFill>
                      <a:srgbClr val="001965"/>
                    </a:solidFill>
                    <a:latin typeface="Apis For Office"/>
                    <a:ea typeface="Apis For Office"/>
                    <a:cs typeface="Apis For Office"/>
                    <a:sym typeface="Apis For Office"/>
                  </a:defRPr>
                </a:pPr>
              </a:p>
            </p:txBody>
          </p:sp>
          <p:sp>
            <p:nvSpPr>
              <p:cNvPr id="277" name="Freeform 33"/>
              <p:cNvSpPr/>
              <p:nvPr/>
            </p:nvSpPr>
            <p:spPr>
              <a:xfrm rot="17096699">
                <a:off x="361785" y="175912"/>
                <a:ext cx="26648" cy="24510"/>
              </a:xfrm>
              <a:custGeom>
                <a:avLst/>
                <a:gdLst/>
                <a:ahLst/>
                <a:cxnLst>
                  <a:cxn ang="0">
                    <a:pos x="wd2" y="hd2"/>
                  </a:cxn>
                  <a:cxn ang="5400000">
                    <a:pos x="wd2" y="hd2"/>
                  </a:cxn>
                  <a:cxn ang="10800000">
                    <a:pos x="wd2" y="hd2"/>
                  </a:cxn>
                  <a:cxn ang="16200000">
                    <a:pos x="wd2" y="hd2"/>
                  </a:cxn>
                </a:cxnLst>
                <a:rect l="0" t="0" r="r" b="b"/>
                <a:pathLst>
                  <a:path w="19356" h="19350" fill="norm" stroke="1" extrusionOk="0">
                    <a:moveTo>
                      <a:pt x="18712" y="290"/>
                    </a:moveTo>
                    <a:cubicBezTo>
                      <a:pt x="20769" y="2564"/>
                      <a:pt x="17683" y="8248"/>
                      <a:pt x="12540" y="12795"/>
                    </a:cubicBezTo>
                    <a:cubicBezTo>
                      <a:pt x="7398" y="18479"/>
                      <a:pt x="2255" y="20753"/>
                      <a:pt x="198" y="18479"/>
                    </a:cubicBezTo>
                    <a:cubicBezTo>
                      <a:pt x="-831" y="16206"/>
                      <a:pt x="2255" y="10521"/>
                      <a:pt x="7398" y="5974"/>
                    </a:cubicBezTo>
                    <a:cubicBezTo>
                      <a:pt x="11512" y="1427"/>
                      <a:pt x="17683" y="-847"/>
                      <a:pt x="18712" y="290"/>
                    </a:cubicBezTo>
                    <a:close/>
                  </a:path>
                </a:pathLst>
              </a:custGeom>
              <a:solidFill>
                <a:srgbClr val="F3F2EF"/>
              </a:solidFill>
              <a:ln w="3175" cap="flat">
                <a:solidFill>
                  <a:srgbClr val="AFAA9B"/>
                </a:solidFill>
                <a:prstDash val="solid"/>
                <a:round/>
              </a:ln>
              <a:effectLst/>
            </p:spPr>
            <p:txBody>
              <a:bodyPr wrap="square" lIns="26999" tIns="26999" rIns="26999" bIns="26999" numCol="1" anchor="t">
                <a:noAutofit/>
              </a:bodyPr>
              <a:lstStyle/>
              <a:p>
                <a:pPr defTabSz="1219169">
                  <a:defRPr sz="2400">
                    <a:solidFill>
                      <a:srgbClr val="001965"/>
                    </a:solidFill>
                    <a:latin typeface="Apis For Office"/>
                    <a:ea typeface="Apis For Office"/>
                    <a:cs typeface="Apis For Office"/>
                    <a:sym typeface="Apis For Office"/>
                  </a:defRPr>
                </a:pPr>
              </a:p>
            </p:txBody>
          </p:sp>
          <p:sp>
            <p:nvSpPr>
              <p:cNvPr id="278" name="Freeform 34"/>
              <p:cNvSpPr/>
              <p:nvPr/>
            </p:nvSpPr>
            <p:spPr>
              <a:xfrm rot="17096699">
                <a:off x="20778" y="88325"/>
                <a:ext cx="176726" cy="178753"/>
              </a:xfrm>
              <a:custGeom>
                <a:avLst/>
                <a:gdLst/>
                <a:ahLst/>
                <a:cxnLst>
                  <a:cxn ang="0">
                    <a:pos x="wd2" y="hd2"/>
                  </a:cxn>
                  <a:cxn ang="5400000">
                    <a:pos x="wd2" y="hd2"/>
                  </a:cxn>
                  <a:cxn ang="10800000">
                    <a:pos x="wd2" y="hd2"/>
                  </a:cxn>
                  <a:cxn ang="16200000">
                    <a:pos x="wd2" y="hd2"/>
                  </a:cxn>
                </a:cxnLst>
                <a:rect l="0" t="0" r="r" b="b"/>
                <a:pathLst>
                  <a:path w="18989" h="18982" fill="norm" stroke="1" extrusionOk="0">
                    <a:moveTo>
                      <a:pt x="5692" y="819"/>
                    </a:moveTo>
                    <a:cubicBezTo>
                      <a:pt x="10408" y="-1296"/>
                      <a:pt x="16188" y="819"/>
                      <a:pt x="18165" y="5652"/>
                    </a:cubicBezTo>
                    <a:cubicBezTo>
                      <a:pt x="20295" y="10486"/>
                      <a:pt x="18165" y="16075"/>
                      <a:pt x="13298" y="18189"/>
                    </a:cubicBezTo>
                    <a:cubicBezTo>
                      <a:pt x="8582" y="20304"/>
                      <a:pt x="2954" y="18038"/>
                      <a:pt x="825" y="13205"/>
                    </a:cubicBezTo>
                    <a:cubicBezTo>
                      <a:pt x="-1305" y="8522"/>
                      <a:pt x="825" y="2933"/>
                      <a:pt x="5692" y="819"/>
                    </a:cubicBezTo>
                    <a:close/>
                  </a:path>
                </a:pathLst>
              </a:custGeom>
              <a:solidFill>
                <a:srgbClr val="F3F2EF"/>
              </a:solidFill>
              <a:ln w="3175" cap="flat">
                <a:solidFill>
                  <a:srgbClr val="AFAA9B"/>
                </a:solidFill>
                <a:prstDash val="solid"/>
                <a:miter lim="800000"/>
              </a:ln>
              <a:effectLst/>
            </p:spPr>
            <p:txBody>
              <a:bodyPr wrap="square" lIns="26999" tIns="26999" rIns="26999" bIns="26999" numCol="1" anchor="t">
                <a:noAutofit/>
              </a:bodyPr>
              <a:lstStyle/>
              <a:p>
                <a:pPr defTabSz="1219169">
                  <a:defRPr sz="2400">
                    <a:solidFill>
                      <a:srgbClr val="001965"/>
                    </a:solidFill>
                    <a:latin typeface="Apis For Office"/>
                    <a:ea typeface="Apis For Office"/>
                    <a:cs typeface="Apis For Office"/>
                    <a:sym typeface="Apis For Office"/>
                  </a:defRPr>
                </a:pPr>
              </a:p>
            </p:txBody>
          </p:sp>
          <p:sp>
            <p:nvSpPr>
              <p:cNvPr id="279" name="Freeform 35"/>
              <p:cNvSpPr/>
              <p:nvPr/>
            </p:nvSpPr>
            <p:spPr>
              <a:xfrm rot="17096699">
                <a:off x="89288" y="97489"/>
                <a:ext cx="17112" cy="31509"/>
              </a:xfrm>
              <a:custGeom>
                <a:avLst/>
                <a:gdLst/>
                <a:ahLst/>
                <a:cxnLst>
                  <a:cxn ang="0">
                    <a:pos x="wd2" y="hd2"/>
                  </a:cxn>
                  <a:cxn ang="5400000">
                    <a:pos x="wd2" y="hd2"/>
                  </a:cxn>
                  <a:cxn ang="10800000">
                    <a:pos x="wd2" y="hd2"/>
                  </a:cxn>
                  <a:cxn ang="16200000">
                    <a:pos x="wd2" y="hd2"/>
                  </a:cxn>
                </a:cxnLst>
                <a:rect l="0" t="0" r="r" b="b"/>
                <a:pathLst>
                  <a:path w="18831" h="20076" fill="norm" stroke="1" extrusionOk="0">
                    <a:moveTo>
                      <a:pt x="2151" y="138"/>
                    </a:moveTo>
                    <a:cubicBezTo>
                      <a:pt x="5236" y="-762"/>
                      <a:pt x="11408" y="2838"/>
                      <a:pt x="14494" y="8238"/>
                    </a:cubicBezTo>
                    <a:cubicBezTo>
                      <a:pt x="19122" y="13638"/>
                      <a:pt x="20665" y="19038"/>
                      <a:pt x="16036" y="19938"/>
                    </a:cubicBezTo>
                    <a:cubicBezTo>
                      <a:pt x="12951" y="20838"/>
                      <a:pt x="8322" y="17238"/>
                      <a:pt x="3694" y="11838"/>
                    </a:cubicBezTo>
                    <a:cubicBezTo>
                      <a:pt x="-935" y="6438"/>
                      <a:pt x="-935" y="1038"/>
                      <a:pt x="2151" y="138"/>
                    </a:cubicBezTo>
                    <a:close/>
                  </a:path>
                </a:pathLst>
              </a:custGeom>
              <a:solidFill>
                <a:srgbClr val="F3F2EF"/>
              </a:solidFill>
              <a:ln w="3175" cap="flat">
                <a:solidFill>
                  <a:srgbClr val="AFAA9B"/>
                </a:solidFill>
                <a:prstDash val="solid"/>
                <a:round/>
              </a:ln>
              <a:effectLst/>
            </p:spPr>
            <p:txBody>
              <a:bodyPr wrap="square" lIns="26999" tIns="26999" rIns="26999" bIns="26999" numCol="1" anchor="t">
                <a:noAutofit/>
              </a:bodyPr>
              <a:lstStyle/>
              <a:p>
                <a:pPr defTabSz="1219169">
                  <a:defRPr sz="2400">
                    <a:solidFill>
                      <a:srgbClr val="001965"/>
                    </a:solidFill>
                    <a:latin typeface="Apis For Office"/>
                    <a:ea typeface="Apis For Office"/>
                    <a:cs typeface="Apis For Office"/>
                    <a:sym typeface="Apis For Office"/>
                  </a:defRPr>
                </a:pPr>
              </a:p>
            </p:txBody>
          </p:sp>
          <p:sp>
            <p:nvSpPr>
              <p:cNvPr id="280" name="Freeform 36"/>
              <p:cNvSpPr/>
              <p:nvPr/>
            </p:nvSpPr>
            <p:spPr>
              <a:xfrm rot="17096699">
                <a:off x="30484" y="224873"/>
                <a:ext cx="177743" cy="178268"/>
              </a:xfrm>
              <a:custGeom>
                <a:avLst/>
                <a:gdLst/>
                <a:ahLst/>
                <a:cxnLst>
                  <a:cxn ang="0">
                    <a:pos x="wd2" y="hd2"/>
                  </a:cxn>
                  <a:cxn ang="5400000">
                    <a:pos x="wd2" y="hd2"/>
                  </a:cxn>
                  <a:cxn ang="10800000">
                    <a:pos x="wd2" y="hd2"/>
                  </a:cxn>
                  <a:cxn ang="16200000">
                    <a:pos x="wd2" y="hd2"/>
                  </a:cxn>
                </a:cxnLst>
                <a:rect l="0" t="0" r="r" b="b"/>
                <a:pathLst>
                  <a:path w="19098" h="19098" fill="norm" stroke="1" extrusionOk="0">
                    <a:moveTo>
                      <a:pt x="17307" y="15177"/>
                    </a:moveTo>
                    <a:cubicBezTo>
                      <a:pt x="14112" y="19436"/>
                      <a:pt x="8180" y="20349"/>
                      <a:pt x="3921" y="17307"/>
                    </a:cubicBezTo>
                    <a:cubicBezTo>
                      <a:pt x="-338" y="14264"/>
                      <a:pt x="-1251" y="8180"/>
                      <a:pt x="1791" y="3921"/>
                    </a:cubicBezTo>
                    <a:cubicBezTo>
                      <a:pt x="4834" y="-338"/>
                      <a:pt x="10918" y="-1251"/>
                      <a:pt x="15177" y="1791"/>
                    </a:cubicBezTo>
                    <a:cubicBezTo>
                      <a:pt x="19436" y="4986"/>
                      <a:pt x="20349" y="10918"/>
                      <a:pt x="17307" y="15177"/>
                    </a:cubicBezTo>
                    <a:close/>
                  </a:path>
                </a:pathLst>
              </a:custGeom>
              <a:solidFill>
                <a:srgbClr val="F3F2EF"/>
              </a:solidFill>
              <a:ln w="3175" cap="flat">
                <a:solidFill>
                  <a:srgbClr val="AFAA9B"/>
                </a:solidFill>
                <a:prstDash val="solid"/>
                <a:miter lim="800000"/>
              </a:ln>
              <a:effectLst/>
            </p:spPr>
            <p:txBody>
              <a:bodyPr wrap="square" lIns="26999" tIns="26999" rIns="26999" bIns="26999" numCol="1" anchor="t">
                <a:noAutofit/>
              </a:bodyPr>
              <a:lstStyle/>
              <a:p>
                <a:pPr defTabSz="1219169">
                  <a:defRPr sz="2400">
                    <a:solidFill>
                      <a:srgbClr val="001965"/>
                    </a:solidFill>
                    <a:latin typeface="Apis For Office"/>
                    <a:ea typeface="Apis For Office"/>
                    <a:cs typeface="Apis For Office"/>
                    <a:sym typeface="Apis For Office"/>
                  </a:defRPr>
                </a:pPr>
              </a:p>
            </p:txBody>
          </p:sp>
          <p:sp>
            <p:nvSpPr>
              <p:cNvPr id="281" name="Freeform 37"/>
              <p:cNvSpPr/>
              <p:nvPr/>
            </p:nvSpPr>
            <p:spPr>
              <a:xfrm rot="17096699">
                <a:off x="147569" y="352811"/>
                <a:ext cx="27719" cy="22151"/>
              </a:xfrm>
              <a:custGeom>
                <a:avLst/>
                <a:gdLst/>
                <a:ahLst/>
                <a:cxnLst>
                  <a:cxn ang="0">
                    <a:pos x="wd2" y="hd2"/>
                  </a:cxn>
                  <a:cxn ang="5400000">
                    <a:pos x="wd2" y="hd2"/>
                  </a:cxn>
                  <a:cxn ang="10800000">
                    <a:pos x="wd2" y="hd2"/>
                  </a:cxn>
                  <a:cxn ang="16200000">
                    <a:pos x="wd2" y="hd2"/>
                  </a:cxn>
                </a:cxnLst>
                <a:rect l="0" t="0" r="r" b="b"/>
                <a:pathLst>
                  <a:path w="19359" h="18708" fill="norm" stroke="1" extrusionOk="0">
                    <a:moveTo>
                      <a:pt x="18842" y="17766"/>
                    </a:moveTo>
                    <a:cubicBezTo>
                      <a:pt x="17861" y="20166"/>
                      <a:pt x="12951" y="17766"/>
                      <a:pt x="7061" y="12966"/>
                    </a:cubicBezTo>
                    <a:cubicBezTo>
                      <a:pt x="2151" y="8166"/>
                      <a:pt x="-794" y="3366"/>
                      <a:pt x="188" y="966"/>
                    </a:cubicBezTo>
                    <a:cubicBezTo>
                      <a:pt x="1170" y="-1434"/>
                      <a:pt x="7061" y="966"/>
                      <a:pt x="11970" y="4566"/>
                    </a:cubicBezTo>
                    <a:cubicBezTo>
                      <a:pt x="16879" y="9366"/>
                      <a:pt x="20806" y="15366"/>
                      <a:pt x="18842" y="17766"/>
                    </a:cubicBezTo>
                    <a:close/>
                  </a:path>
                </a:pathLst>
              </a:custGeom>
              <a:solidFill>
                <a:srgbClr val="F3F2EF"/>
              </a:solidFill>
              <a:ln w="3175" cap="flat">
                <a:solidFill>
                  <a:srgbClr val="AFAA9B"/>
                </a:solidFill>
                <a:prstDash val="solid"/>
                <a:round/>
              </a:ln>
              <a:effectLst/>
            </p:spPr>
            <p:txBody>
              <a:bodyPr wrap="square" lIns="26999" tIns="26999" rIns="26999" bIns="26999" numCol="1" anchor="t">
                <a:noAutofit/>
              </a:bodyPr>
              <a:lstStyle/>
              <a:p>
                <a:pPr defTabSz="1219169">
                  <a:defRPr sz="2400">
                    <a:solidFill>
                      <a:srgbClr val="001965"/>
                    </a:solidFill>
                    <a:latin typeface="Apis For Office"/>
                    <a:ea typeface="Apis For Office"/>
                    <a:cs typeface="Apis For Office"/>
                    <a:sym typeface="Apis For Office"/>
                  </a:defRPr>
                </a:pPr>
              </a:p>
            </p:txBody>
          </p:sp>
          <p:sp>
            <p:nvSpPr>
              <p:cNvPr id="282" name="Freeform 38"/>
              <p:cNvSpPr/>
              <p:nvPr/>
            </p:nvSpPr>
            <p:spPr>
              <a:xfrm rot="17096699">
                <a:off x="109209" y="97448"/>
                <a:ext cx="178693" cy="178693"/>
              </a:xfrm>
              <a:custGeom>
                <a:avLst/>
                <a:gdLst/>
                <a:ahLst/>
                <a:cxnLst>
                  <a:cxn ang="0">
                    <a:pos x="wd2" y="hd2"/>
                  </a:cxn>
                  <a:cxn ang="5400000">
                    <a:pos x="wd2" y="hd2"/>
                  </a:cxn>
                  <a:cxn ang="10800000">
                    <a:pos x="wd2" y="hd2"/>
                  </a:cxn>
                  <a:cxn ang="16200000">
                    <a:pos x="wd2" y="hd2"/>
                  </a:cxn>
                </a:cxnLst>
                <a:rect l="0" t="0" r="r" b="b"/>
                <a:pathLst>
                  <a:path w="19430" h="19430" fill="norm" stroke="1" extrusionOk="0">
                    <a:moveTo>
                      <a:pt x="16966" y="3235"/>
                    </a:moveTo>
                    <a:cubicBezTo>
                      <a:pt x="20515" y="7246"/>
                      <a:pt x="20206" y="13418"/>
                      <a:pt x="16195" y="16966"/>
                    </a:cubicBezTo>
                    <a:cubicBezTo>
                      <a:pt x="12184" y="20515"/>
                      <a:pt x="6012" y="20206"/>
                      <a:pt x="2464" y="16195"/>
                    </a:cubicBezTo>
                    <a:cubicBezTo>
                      <a:pt x="-1085" y="12184"/>
                      <a:pt x="-776" y="6012"/>
                      <a:pt x="3235" y="2464"/>
                    </a:cubicBezTo>
                    <a:cubicBezTo>
                      <a:pt x="7246" y="-1085"/>
                      <a:pt x="13418" y="-776"/>
                      <a:pt x="16966" y="3235"/>
                    </a:cubicBezTo>
                    <a:close/>
                  </a:path>
                </a:pathLst>
              </a:custGeom>
              <a:solidFill>
                <a:srgbClr val="F3F2EF"/>
              </a:solidFill>
              <a:ln w="3175" cap="flat">
                <a:solidFill>
                  <a:srgbClr val="AFAA9B"/>
                </a:solidFill>
                <a:prstDash val="solid"/>
                <a:miter lim="800000"/>
              </a:ln>
              <a:effectLst/>
            </p:spPr>
            <p:txBody>
              <a:bodyPr wrap="square" lIns="26999" tIns="26999" rIns="26999" bIns="26999" numCol="1" anchor="t">
                <a:noAutofit/>
              </a:bodyPr>
              <a:lstStyle/>
              <a:p>
                <a:pPr defTabSz="1219169">
                  <a:defRPr sz="2400">
                    <a:solidFill>
                      <a:srgbClr val="001965"/>
                    </a:solidFill>
                    <a:latin typeface="Apis For Office"/>
                    <a:ea typeface="Apis For Office"/>
                    <a:cs typeface="Apis For Office"/>
                    <a:sym typeface="Apis For Office"/>
                  </a:defRPr>
                </a:pPr>
              </a:p>
            </p:txBody>
          </p:sp>
          <p:sp>
            <p:nvSpPr>
              <p:cNvPr id="283" name="Freeform 39"/>
              <p:cNvSpPr/>
              <p:nvPr/>
            </p:nvSpPr>
            <p:spPr>
              <a:xfrm rot="17096699">
                <a:off x="242602" y="144425"/>
                <a:ext cx="26648" cy="23859"/>
              </a:xfrm>
              <a:custGeom>
                <a:avLst/>
                <a:gdLst/>
                <a:ahLst/>
                <a:cxnLst>
                  <a:cxn ang="0">
                    <a:pos x="wd2" y="hd2"/>
                  </a:cxn>
                  <a:cxn ang="5400000">
                    <a:pos x="wd2" y="hd2"/>
                  </a:cxn>
                  <a:cxn ang="10800000">
                    <a:pos x="wd2" y="hd2"/>
                  </a:cxn>
                  <a:cxn ang="16200000">
                    <a:pos x="wd2" y="hd2"/>
                  </a:cxn>
                </a:cxnLst>
                <a:rect l="0" t="0" r="r" b="b"/>
                <a:pathLst>
                  <a:path w="19356" h="18837" fill="norm" stroke="1" extrusionOk="0">
                    <a:moveTo>
                      <a:pt x="18712" y="892"/>
                    </a:moveTo>
                    <a:cubicBezTo>
                      <a:pt x="20769" y="2029"/>
                      <a:pt x="17683" y="7713"/>
                      <a:pt x="12540" y="13397"/>
                    </a:cubicBezTo>
                    <a:cubicBezTo>
                      <a:pt x="7398" y="17944"/>
                      <a:pt x="2255" y="20218"/>
                      <a:pt x="198" y="17944"/>
                    </a:cubicBezTo>
                    <a:cubicBezTo>
                      <a:pt x="-831" y="16807"/>
                      <a:pt x="2255" y="11123"/>
                      <a:pt x="7398" y="5439"/>
                    </a:cubicBezTo>
                    <a:cubicBezTo>
                      <a:pt x="11512" y="892"/>
                      <a:pt x="17683" y="-1382"/>
                      <a:pt x="18712" y="892"/>
                    </a:cubicBezTo>
                    <a:close/>
                  </a:path>
                </a:pathLst>
              </a:custGeom>
              <a:solidFill>
                <a:srgbClr val="F3F2EF"/>
              </a:solidFill>
              <a:ln w="3175" cap="flat">
                <a:solidFill>
                  <a:srgbClr val="AFAA9B"/>
                </a:solidFill>
                <a:prstDash val="solid"/>
                <a:round/>
              </a:ln>
              <a:effectLst/>
            </p:spPr>
            <p:txBody>
              <a:bodyPr wrap="square" lIns="26999" tIns="26999" rIns="26999" bIns="26999" numCol="1" anchor="t">
                <a:noAutofit/>
              </a:bodyPr>
              <a:lstStyle/>
              <a:p>
                <a:pPr defTabSz="1219169">
                  <a:defRPr sz="2400">
                    <a:solidFill>
                      <a:srgbClr val="001965"/>
                    </a:solidFill>
                    <a:latin typeface="Apis For Office"/>
                    <a:ea typeface="Apis For Office"/>
                    <a:cs typeface="Apis For Office"/>
                    <a:sym typeface="Apis For Office"/>
                  </a:defRPr>
                </a:pPr>
              </a:p>
            </p:txBody>
          </p:sp>
          <p:sp>
            <p:nvSpPr>
              <p:cNvPr id="284" name="Freeform 40"/>
              <p:cNvSpPr/>
              <p:nvPr/>
            </p:nvSpPr>
            <p:spPr>
              <a:xfrm rot="17096699">
                <a:off x="187951" y="232762"/>
                <a:ext cx="178488" cy="179038"/>
              </a:xfrm>
              <a:custGeom>
                <a:avLst/>
                <a:gdLst/>
                <a:ahLst/>
                <a:cxnLst>
                  <a:cxn ang="0">
                    <a:pos x="wd2" y="hd2"/>
                  </a:cxn>
                  <a:cxn ang="5400000">
                    <a:pos x="wd2" y="hd2"/>
                  </a:cxn>
                  <a:cxn ang="10800000">
                    <a:pos x="wd2" y="hd2"/>
                  </a:cxn>
                  <a:cxn ang="16200000">
                    <a:pos x="wd2" y="hd2"/>
                  </a:cxn>
                </a:cxnLst>
                <a:rect l="0" t="0" r="r" b="b"/>
                <a:pathLst>
                  <a:path w="20007" h="20007" fill="norm" stroke="1" extrusionOk="0">
                    <a:moveTo>
                      <a:pt x="11909" y="19850"/>
                    </a:moveTo>
                    <a:cubicBezTo>
                      <a:pt x="6509" y="20803"/>
                      <a:pt x="1268" y="17309"/>
                      <a:pt x="156" y="11909"/>
                    </a:cubicBezTo>
                    <a:cubicBezTo>
                      <a:pt x="-797" y="6509"/>
                      <a:pt x="2697" y="1268"/>
                      <a:pt x="8097" y="156"/>
                    </a:cubicBezTo>
                    <a:cubicBezTo>
                      <a:pt x="13497" y="-797"/>
                      <a:pt x="18738" y="2697"/>
                      <a:pt x="19850" y="8097"/>
                    </a:cubicBezTo>
                    <a:cubicBezTo>
                      <a:pt x="20803" y="13497"/>
                      <a:pt x="17309" y="18738"/>
                      <a:pt x="11909" y="19850"/>
                    </a:cubicBezTo>
                    <a:close/>
                  </a:path>
                </a:pathLst>
              </a:custGeom>
              <a:solidFill>
                <a:srgbClr val="F3F2EF"/>
              </a:solidFill>
              <a:ln w="3175" cap="flat">
                <a:solidFill>
                  <a:srgbClr val="AFAA9B"/>
                </a:solidFill>
                <a:prstDash val="solid"/>
                <a:miter lim="800000"/>
              </a:ln>
              <a:effectLst/>
            </p:spPr>
            <p:txBody>
              <a:bodyPr wrap="square" lIns="26999" tIns="26999" rIns="26999" bIns="26999" numCol="1" anchor="t">
                <a:noAutofit/>
              </a:bodyPr>
              <a:lstStyle/>
              <a:p>
                <a:pPr defTabSz="1219169">
                  <a:defRPr sz="2400">
                    <a:solidFill>
                      <a:srgbClr val="001965"/>
                    </a:solidFill>
                    <a:latin typeface="Apis For Office"/>
                    <a:ea typeface="Apis For Office"/>
                    <a:cs typeface="Apis For Office"/>
                    <a:sym typeface="Apis For Office"/>
                  </a:defRPr>
                </a:pPr>
              </a:p>
            </p:txBody>
          </p:sp>
          <p:sp>
            <p:nvSpPr>
              <p:cNvPr id="285" name="Freeform 41"/>
              <p:cNvSpPr/>
              <p:nvPr/>
            </p:nvSpPr>
            <p:spPr>
              <a:xfrm rot="17096699">
                <a:off x="267171" y="370284"/>
                <a:ext cx="13261" cy="33195"/>
              </a:xfrm>
              <a:custGeom>
                <a:avLst/>
                <a:gdLst/>
                <a:ahLst/>
                <a:cxnLst>
                  <a:cxn ang="0">
                    <a:pos x="wd2" y="hd2"/>
                  </a:cxn>
                  <a:cxn ang="5400000">
                    <a:pos x="wd2" y="hd2"/>
                  </a:cxn>
                  <a:cxn ang="10800000">
                    <a:pos x="wd2" y="hd2"/>
                  </a:cxn>
                  <a:cxn ang="16200000">
                    <a:pos x="wd2" y="hd2"/>
                  </a:cxn>
                </a:cxnLst>
                <a:rect l="0" t="0" r="r" b="b"/>
                <a:pathLst>
                  <a:path w="18523" h="20092" fill="norm" stroke="1" extrusionOk="0">
                    <a:moveTo>
                      <a:pt x="12552" y="19982"/>
                    </a:moveTo>
                    <a:cubicBezTo>
                      <a:pt x="8625" y="20846"/>
                      <a:pt x="2734" y="16526"/>
                      <a:pt x="771" y="10478"/>
                    </a:cubicBezTo>
                    <a:cubicBezTo>
                      <a:pt x="-1193" y="5294"/>
                      <a:pt x="771" y="110"/>
                      <a:pt x="4698" y="110"/>
                    </a:cubicBezTo>
                    <a:cubicBezTo>
                      <a:pt x="8625" y="-754"/>
                      <a:pt x="14516" y="3566"/>
                      <a:pt x="16480" y="9614"/>
                    </a:cubicBezTo>
                    <a:cubicBezTo>
                      <a:pt x="20407" y="14798"/>
                      <a:pt x="18443" y="19982"/>
                      <a:pt x="12552" y="19982"/>
                    </a:cubicBezTo>
                    <a:close/>
                  </a:path>
                </a:pathLst>
              </a:custGeom>
              <a:solidFill>
                <a:srgbClr val="F3F2EF"/>
              </a:solidFill>
              <a:ln w="3175" cap="flat">
                <a:solidFill>
                  <a:srgbClr val="AFAA9B"/>
                </a:solidFill>
                <a:prstDash val="solid"/>
                <a:round/>
              </a:ln>
              <a:effectLst/>
            </p:spPr>
            <p:txBody>
              <a:bodyPr wrap="square" lIns="26999" tIns="26999" rIns="26999" bIns="26999" numCol="1" anchor="t">
                <a:noAutofit/>
              </a:bodyPr>
              <a:lstStyle/>
              <a:p>
                <a:pPr defTabSz="1219169">
                  <a:defRPr sz="2400">
                    <a:solidFill>
                      <a:srgbClr val="001965"/>
                    </a:solidFill>
                    <a:latin typeface="Apis For Office"/>
                    <a:ea typeface="Apis For Office"/>
                    <a:cs typeface="Apis For Office"/>
                    <a:sym typeface="Apis For Office"/>
                  </a:defRPr>
                </a:pPr>
              </a:p>
            </p:txBody>
          </p:sp>
        </p:grpSp>
        <p:sp>
          <p:nvSpPr>
            <p:cNvPr id="287" name="Freeform 70"/>
            <p:cNvSpPr/>
            <p:nvPr/>
          </p:nvSpPr>
          <p:spPr>
            <a:xfrm>
              <a:off x="2872163" y="901650"/>
              <a:ext cx="444461" cy="3192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440"/>
                  </a:moveTo>
                  <a:cubicBezTo>
                    <a:pt x="21275" y="7412"/>
                    <a:pt x="20315" y="8613"/>
                    <a:pt x="19063" y="9429"/>
                  </a:cubicBezTo>
                  <a:cubicBezTo>
                    <a:pt x="18672" y="9678"/>
                    <a:pt x="18249" y="9905"/>
                    <a:pt x="17843" y="10041"/>
                  </a:cubicBezTo>
                  <a:cubicBezTo>
                    <a:pt x="17030" y="10335"/>
                    <a:pt x="16216" y="10517"/>
                    <a:pt x="15419" y="10811"/>
                  </a:cubicBezTo>
                  <a:cubicBezTo>
                    <a:pt x="14899" y="10970"/>
                    <a:pt x="14395" y="11242"/>
                    <a:pt x="13907" y="11491"/>
                  </a:cubicBezTo>
                  <a:cubicBezTo>
                    <a:pt x="13793" y="11537"/>
                    <a:pt x="13679" y="11695"/>
                    <a:pt x="13646" y="11854"/>
                  </a:cubicBezTo>
                  <a:cubicBezTo>
                    <a:pt x="13500" y="12511"/>
                    <a:pt x="13223" y="13010"/>
                    <a:pt x="12849" y="13441"/>
                  </a:cubicBezTo>
                  <a:cubicBezTo>
                    <a:pt x="12052" y="14370"/>
                    <a:pt x="11158" y="15027"/>
                    <a:pt x="10247" y="15707"/>
                  </a:cubicBezTo>
                  <a:cubicBezTo>
                    <a:pt x="9710" y="16138"/>
                    <a:pt x="9157" y="16568"/>
                    <a:pt x="8620" y="17044"/>
                  </a:cubicBezTo>
                  <a:cubicBezTo>
                    <a:pt x="8133" y="17475"/>
                    <a:pt x="7775" y="18064"/>
                    <a:pt x="7514" y="18812"/>
                  </a:cubicBezTo>
                  <a:cubicBezTo>
                    <a:pt x="7043" y="20217"/>
                    <a:pt x="6311" y="21215"/>
                    <a:pt x="5172" y="21555"/>
                  </a:cubicBezTo>
                  <a:cubicBezTo>
                    <a:pt x="5156" y="21555"/>
                    <a:pt x="5156" y="21577"/>
                    <a:pt x="5140" y="21600"/>
                  </a:cubicBezTo>
                  <a:cubicBezTo>
                    <a:pt x="4831" y="21600"/>
                    <a:pt x="4538" y="21600"/>
                    <a:pt x="4229" y="21600"/>
                  </a:cubicBezTo>
                  <a:cubicBezTo>
                    <a:pt x="4213" y="21600"/>
                    <a:pt x="4213" y="21577"/>
                    <a:pt x="4196" y="21555"/>
                  </a:cubicBezTo>
                  <a:cubicBezTo>
                    <a:pt x="2667" y="20943"/>
                    <a:pt x="1643" y="19560"/>
                    <a:pt x="1025" y="17543"/>
                  </a:cubicBezTo>
                  <a:cubicBezTo>
                    <a:pt x="602" y="16138"/>
                    <a:pt x="439" y="14642"/>
                    <a:pt x="293" y="13146"/>
                  </a:cubicBezTo>
                  <a:cubicBezTo>
                    <a:pt x="179" y="12103"/>
                    <a:pt x="98" y="11038"/>
                    <a:pt x="0" y="9973"/>
                  </a:cubicBezTo>
                  <a:cubicBezTo>
                    <a:pt x="0" y="9179"/>
                    <a:pt x="0" y="8386"/>
                    <a:pt x="0" y="7593"/>
                  </a:cubicBezTo>
                  <a:cubicBezTo>
                    <a:pt x="98" y="6890"/>
                    <a:pt x="163" y="6142"/>
                    <a:pt x="293" y="5462"/>
                  </a:cubicBezTo>
                  <a:cubicBezTo>
                    <a:pt x="732" y="3173"/>
                    <a:pt x="1692" y="1541"/>
                    <a:pt x="3367" y="907"/>
                  </a:cubicBezTo>
                  <a:cubicBezTo>
                    <a:pt x="4115" y="612"/>
                    <a:pt x="4880" y="431"/>
                    <a:pt x="5644" y="249"/>
                  </a:cubicBezTo>
                  <a:cubicBezTo>
                    <a:pt x="6246" y="113"/>
                    <a:pt x="6880" y="91"/>
                    <a:pt x="7498" y="0"/>
                  </a:cubicBezTo>
                  <a:cubicBezTo>
                    <a:pt x="8637" y="0"/>
                    <a:pt x="9775" y="0"/>
                    <a:pt x="10914" y="0"/>
                  </a:cubicBezTo>
                  <a:cubicBezTo>
                    <a:pt x="10979" y="23"/>
                    <a:pt x="11044" y="68"/>
                    <a:pt x="11109" y="68"/>
                  </a:cubicBezTo>
                  <a:cubicBezTo>
                    <a:pt x="12394" y="181"/>
                    <a:pt x="13695" y="249"/>
                    <a:pt x="14980" y="408"/>
                  </a:cubicBezTo>
                  <a:cubicBezTo>
                    <a:pt x="16411" y="567"/>
                    <a:pt x="17859" y="884"/>
                    <a:pt x="19242" y="1496"/>
                  </a:cubicBezTo>
                  <a:cubicBezTo>
                    <a:pt x="20283" y="1972"/>
                    <a:pt x="21323" y="2493"/>
                    <a:pt x="21600" y="4238"/>
                  </a:cubicBezTo>
                  <a:cubicBezTo>
                    <a:pt x="21600" y="4646"/>
                    <a:pt x="21600" y="5032"/>
                    <a:pt x="21600" y="5440"/>
                  </a:cubicBezTo>
                  <a:close/>
                  <a:moveTo>
                    <a:pt x="13858" y="10041"/>
                  </a:moveTo>
                  <a:cubicBezTo>
                    <a:pt x="14883" y="9723"/>
                    <a:pt x="15907" y="9406"/>
                    <a:pt x="16932" y="9089"/>
                  </a:cubicBezTo>
                  <a:cubicBezTo>
                    <a:pt x="17875" y="8794"/>
                    <a:pt x="18802" y="8363"/>
                    <a:pt x="19583" y="7525"/>
                  </a:cubicBezTo>
                  <a:cubicBezTo>
                    <a:pt x="20120" y="6981"/>
                    <a:pt x="20527" y="6278"/>
                    <a:pt x="20673" y="5349"/>
                  </a:cubicBezTo>
                  <a:cubicBezTo>
                    <a:pt x="20836" y="4374"/>
                    <a:pt x="20624" y="3740"/>
                    <a:pt x="19990" y="3286"/>
                  </a:cubicBezTo>
                  <a:cubicBezTo>
                    <a:pt x="19746" y="3105"/>
                    <a:pt x="19502" y="2946"/>
                    <a:pt x="19242" y="2833"/>
                  </a:cubicBezTo>
                  <a:cubicBezTo>
                    <a:pt x="17680" y="2063"/>
                    <a:pt x="16054" y="1723"/>
                    <a:pt x="14427" y="1587"/>
                  </a:cubicBezTo>
                  <a:cubicBezTo>
                    <a:pt x="12329" y="1405"/>
                    <a:pt x="10247" y="1315"/>
                    <a:pt x="8149" y="1269"/>
                  </a:cubicBezTo>
                  <a:cubicBezTo>
                    <a:pt x="6831" y="1247"/>
                    <a:pt x="5498" y="1405"/>
                    <a:pt x="4196" y="1859"/>
                  </a:cubicBezTo>
                  <a:cubicBezTo>
                    <a:pt x="3464" y="2108"/>
                    <a:pt x="2749" y="2425"/>
                    <a:pt x="2180" y="3218"/>
                  </a:cubicBezTo>
                  <a:cubicBezTo>
                    <a:pt x="1383" y="4306"/>
                    <a:pt x="1090" y="5734"/>
                    <a:pt x="960" y="7230"/>
                  </a:cubicBezTo>
                  <a:cubicBezTo>
                    <a:pt x="846" y="8567"/>
                    <a:pt x="878" y="9927"/>
                    <a:pt x="1025" y="11242"/>
                  </a:cubicBezTo>
                  <a:cubicBezTo>
                    <a:pt x="1187" y="12874"/>
                    <a:pt x="1350" y="14483"/>
                    <a:pt x="1627" y="16070"/>
                  </a:cubicBezTo>
                  <a:cubicBezTo>
                    <a:pt x="1919" y="17838"/>
                    <a:pt x="2635" y="19197"/>
                    <a:pt x="3822" y="20036"/>
                  </a:cubicBezTo>
                  <a:cubicBezTo>
                    <a:pt x="4570" y="20580"/>
                    <a:pt x="5286" y="20467"/>
                    <a:pt x="5904" y="19719"/>
                  </a:cubicBezTo>
                  <a:cubicBezTo>
                    <a:pt x="6230" y="19311"/>
                    <a:pt x="6506" y="18790"/>
                    <a:pt x="6701" y="18246"/>
                  </a:cubicBezTo>
                  <a:cubicBezTo>
                    <a:pt x="7059" y="17271"/>
                    <a:pt x="7563" y="16500"/>
                    <a:pt x="8214" y="15911"/>
                  </a:cubicBezTo>
                  <a:cubicBezTo>
                    <a:pt x="8686" y="15503"/>
                    <a:pt x="9157" y="15140"/>
                    <a:pt x="9629" y="14755"/>
                  </a:cubicBezTo>
                  <a:cubicBezTo>
                    <a:pt x="10442" y="14075"/>
                    <a:pt x="11255" y="13395"/>
                    <a:pt x="12069" y="12715"/>
                  </a:cubicBezTo>
                  <a:cubicBezTo>
                    <a:pt x="12589" y="12262"/>
                    <a:pt x="12849" y="11582"/>
                    <a:pt x="12898" y="10721"/>
                  </a:cubicBezTo>
                  <a:cubicBezTo>
                    <a:pt x="12914" y="10335"/>
                    <a:pt x="12931" y="9950"/>
                    <a:pt x="12914" y="9565"/>
                  </a:cubicBezTo>
                  <a:cubicBezTo>
                    <a:pt x="12882" y="8975"/>
                    <a:pt x="12817" y="8363"/>
                    <a:pt x="12768" y="7774"/>
                  </a:cubicBezTo>
                  <a:cubicBezTo>
                    <a:pt x="12736" y="7389"/>
                    <a:pt x="12882" y="7117"/>
                    <a:pt x="13126" y="7049"/>
                  </a:cubicBezTo>
                  <a:cubicBezTo>
                    <a:pt x="13354" y="6981"/>
                    <a:pt x="13565" y="7162"/>
                    <a:pt x="13646" y="7525"/>
                  </a:cubicBezTo>
                  <a:cubicBezTo>
                    <a:pt x="13663" y="7616"/>
                    <a:pt x="13679" y="7729"/>
                    <a:pt x="13679" y="7820"/>
                  </a:cubicBezTo>
                  <a:cubicBezTo>
                    <a:pt x="13744" y="8590"/>
                    <a:pt x="13793" y="9338"/>
                    <a:pt x="13858" y="10041"/>
                  </a:cubicBezTo>
                  <a:close/>
                </a:path>
              </a:pathLst>
            </a:custGeom>
            <a:solidFill>
              <a:srgbClr val="001965"/>
            </a:solidFill>
            <a:ln w="12700" cap="flat">
              <a:noFill/>
              <a:miter lim="400000"/>
            </a:ln>
            <a:effectLst/>
          </p:spPr>
          <p:txBody>
            <a:bodyPr wrap="square" lIns="26999" tIns="26999" rIns="26999" bIns="26999" numCol="1" anchor="t">
              <a:noAutofit/>
            </a:bodyPr>
            <a:lstStyle/>
            <a:p>
              <a:pPr>
                <a:defRPr sz="2400">
                  <a:latin typeface="Apis For Office"/>
                  <a:ea typeface="Apis For Office"/>
                  <a:cs typeface="Apis For Office"/>
                  <a:sym typeface="Apis For Office"/>
                </a:defRPr>
              </a:pPr>
            </a:p>
          </p:txBody>
        </p:sp>
        <p:grpSp>
          <p:nvGrpSpPr>
            <p:cNvPr id="290" name="Group 76"/>
            <p:cNvGrpSpPr/>
            <p:nvPr/>
          </p:nvGrpSpPr>
          <p:grpSpPr>
            <a:xfrm>
              <a:off x="4881296" y="817722"/>
              <a:ext cx="389456" cy="403176"/>
              <a:chOff x="0" y="0"/>
              <a:chExt cx="389455" cy="403174"/>
            </a:xfrm>
          </p:grpSpPr>
          <p:sp>
            <p:nvSpPr>
              <p:cNvPr id="288" name="Freeform 5"/>
              <p:cNvSpPr/>
              <p:nvPr/>
            </p:nvSpPr>
            <p:spPr>
              <a:xfrm>
                <a:off x="115" y="98"/>
                <a:ext cx="389260" cy="402997"/>
              </a:xfrm>
              <a:custGeom>
                <a:avLst/>
                <a:gdLst/>
                <a:ahLst/>
                <a:cxnLst>
                  <a:cxn ang="0">
                    <a:pos x="wd2" y="hd2"/>
                  </a:cxn>
                  <a:cxn ang="5400000">
                    <a:pos x="wd2" y="hd2"/>
                  </a:cxn>
                  <a:cxn ang="10800000">
                    <a:pos x="wd2" y="hd2"/>
                  </a:cxn>
                  <a:cxn ang="16200000">
                    <a:pos x="wd2" y="hd2"/>
                  </a:cxn>
                </a:cxnLst>
                <a:rect l="0" t="0" r="r" b="b"/>
                <a:pathLst>
                  <a:path w="20886" h="21069" fill="norm" stroke="1" extrusionOk="0">
                    <a:moveTo>
                      <a:pt x="19938" y="12125"/>
                    </a:moveTo>
                    <a:cubicBezTo>
                      <a:pt x="20012" y="11941"/>
                      <a:pt x="20103" y="11763"/>
                      <a:pt x="20166" y="11579"/>
                    </a:cubicBezTo>
                    <a:cubicBezTo>
                      <a:pt x="20521" y="10525"/>
                      <a:pt x="20344" y="9532"/>
                      <a:pt x="19817" y="8579"/>
                    </a:cubicBezTo>
                    <a:cubicBezTo>
                      <a:pt x="19760" y="8473"/>
                      <a:pt x="19720" y="8395"/>
                      <a:pt x="19817" y="8272"/>
                    </a:cubicBezTo>
                    <a:cubicBezTo>
                      <a:pt x="20738" y="7118"/>
                      <a:pt x="20910" y="5819"/>
                      <a:pt x="20515" y="4442"/>
                    </a:cubicBezTo>
                    <a:cubicBezTo>
                      <a:pt x="20401" y="4046"/>
                      <a:pt x="20395" y="3728"/>
                      <a:pt x="20573" y="3343"/>
                    </a:cubicBezTo>
                    <a:cubicBezTo>
                      <a:pt x="20956" y="2485"/>
                      <a:pt x="20921" y="1637"/>
                      <a:pt x="20269" y="873"/>
                    </a:cubicBezTo>
                    <a:cubicBezTo>
                      <a:pt x="19325" y="-230"/>
                      <a:pt x="16763" y="-526"/>
                      <a:pt x="15836" y="1414"/>
                    </a:cubicBezTo>
                    <a:cubicBezTo>
                      <a:pt x="15802" y="1487"/>
                      <a:pt x="15705" y="1576"/>
                      <a:pt x="15630" y="1576"/>
                    </a:cubicBezTo>
                    <a:cubicBezTo>
                      <a:pt x="14789" y="1604"/>
                      <a:pt x="14160" y="1994"/>
                      <a:pt x="13668" y="2635"/>
                    </a:cubicBezTo>
                    <a:cubicBezTo>
                      <a:pt x="13594" y="2736"/>
                      <a:pt x="13531" y="2758"/>
                      <a:pt x="13399" y="2713"/>
                    </a:cubicBezTo>
                    <a:cubicBezTo>
                      <a:pt x="12330" y="2318"/>
                      <a:pt x="11357" y="2513"/>
                      <a:pt x="10465" y="3187"/>
                    </a:cubicBezTo>
                    <a:cubicBezTo>
                      <a:pt x="10276" y="3332"/>
                      <a:pt x="10104" y="3500"/>
                      <a:pt x="9921" y="3661"/>
                    </a:cubicBezTo>
                    <a:cubicBezTo>
                      <a:pt x="9544" y="3366"/>
                      <a:pt x="9109" y="3204"/>
                      <a:pt x="8634" y="3249"/>
                    </a:cubicBezTo>
                    <a:cubicBezTo>
                      <a:pt x="8171" y="3288"/>
                      <a:pt x="7719" y="3394"/>
                      <a:pt x="7233" y="3477"/>
                    </a:cubicBezTo>
                    <a:cubicBezTo>
                      <a:pt x="7244" y="3494"/>
                      <a:pt x="7227" y="3472"/>
                      <a:pt x="7210" y="3449"/>
                    </a:cubicBezTo>
                    <a:cubicBezTo>
                      <a:pt x="6575" y="2457"/>
                      <a:pt x="5768" y="2117"/>
                      <a:pt x="4573" y="2318"/>
                    </a:cubicBezTo>
                    <a:cubicBezTo>
                      <a:pt x="4493" y="2329"/>
                      <a:pt x="4390" y="2279"/>
                      <a:pt x="4315" y="2228"/>
                    </a:cubicBezTo>
                    <a:cubicBezTo>
                      <a:pt x="4127" y="2106"/>
                      <a:pt x="3972" y="1938"/>
                      <a:pt x="3772" y="1838"/>
                    </a:cubicBezTo>
                    <a:cubicBezTo>
                      <a:pt x="2799" y="1347"/>
                      <a:pt x="1501" y="1788"/>
                      <a:pt x="946" y="2775"/>
                    </a:cubicBezTo>
                    <a:cubicBezTo>
                      <a:pt x="591" y="3416"/>
                      <a:pt x="591" y="4091"/>
                      <a:pt x="757" y="4776"/>
                    </a:cubicBezTo>
                    <a:cubicBezTo>
                      <a:pt x="774" y="4849"/>
                      <a:pt x="786" y="4955"/>
                      <a:pt x="746" y="5005"/>
                    </a:cubicBezTo>
                    <a:cubicBezTo>
                      <a:pt x="334" y="5540"/>
                      <a:pt x="357" y="6115"/>
                      <a:pt x="568" y="6706"/>
                    </a:cubicBezTo>
                    <a:cubicBezTo>
                      <a:pt x="620" y="6839"/>
                      <a:pt x="597" y="6912"/>
                      <a:pt x="511" y="7029"/>
                    </a:cubicBezTo>
                    <a:cubicBezTo>
                      <a:pt x="357" y="7252"/>
                      <a:pt x="197" y="7492"/>
                      <a:pt x="122" y="7748"/>
                    </a:cubicBezTo>
                    <a:cubicBezTo>
                      <a:pt x="-15" y="8244"/>
                      <a:pt x="145" y="8707"/>
                      <a:pt x="385" y="9153"/>
                    </a:cubicBezTo>
                    <a:cubicBezTo>
                      <a:pt x="420" y="9220"/>
                      <a:pt x="443" y="9337"/>
                      <a:pt x="408" y="9387"/>
                    </a:cubicBezTo>
                    <a:cubicBezTo>
                      <a:pt x="-301" y="10352"/>
                      <a:pt x="19" y="11417"/>
                      <a:pt x="568" y="12081"/>
                    </a:cubicBezTo>
                    <a:cubicBezTo>
                      <a:pt x="614" y="12136"/>
                      <a:pt x="643" y="12253"/>
                      <a:pt x="614" y="12309"/>
                    </a:cubicBezTo>
                    <a:cubicBezTo>
                      <a:pt x="340" y="12805"/>
                      <a:pt x="294" y="13341"/>
                      <a:pt x="340" y="13887"/>
                    </a:cubicBezTo>
                    <a:cubicBezTo>
                      <a:pt x="425" y="14902"/>
                      <a:pt x="1141" y="15666"/>
                      <a:pt x="2159" y="15827"/>
                    </a:cubicBezTo>
                    <a:cubicBezTo>
                      <a:pt x="2611" y="15900"/>
                      <a:pt x="3068" y="15883"/>
                      <a:pt x="3503" y="15721"/>
                    </a:cubicBezTo>
                    <a:cubicBezTo>
                      <a:pt x="3669" y="15660"/>
                      <a:pt x="3766" y="15688"/>
                      <a:pt x="3909" y="15805"/>
                    </a:cubicBezTo>
                    <a:cubicBezTo>
                      <a:pt x="4212" y="16050"/>
                      <a:pt x="4533" y="16296"/>
                      <a:pt x="4887" y="16463"/>
                    </a:cubicBezTo>
                    <a:cubicBezTo>
                      <a:pt x="5682" y="16837"/>
                      <a:pt x="6512" y="16703"/>
                      <a:pt x="7330" y="16530"/>
                    </a:cubicBezTo>
                    <a:cubicBezTo>
                      <a:pt x="7484" y="16496"/>
                      <a:pt x="7553" y="16363"/>
                      <a:pt x="7519" y="16206"/>
                    </a:cubicBezTo>
                    <a:cubicBezTo>
                      <a:pt x="7479" y="16050"/>
                      <a:pt x="7359" y="15978"/>
                      <a:pt x="7198" y="16000"/>
                    </a:cubicBezTo>
                    <a:cubicBezTo>
                      <a:pt x="6987" y="16028"/>
                      <a:pt x="6781" y="16073"/>
                      <a:pt x="6575" y="16106"/>
                    </a:cubicBezTo>
                    <a:cubicBezTo>
                      <a:pt x="5671" y="16240"/>
                      <a:pt x="4887" y="16028"/>
                      <a:pt x="4270" y="15381"/>
                    </a:cubicBezTo>
                    <a:cubicBezTo>
                      <a:pt x="4453" y="15130"/>
                      <a:pt x="4670" y="14907"/>
                      <a:pt x="4790" y="14645"/>
                    </a:cubicBezTo>
                    <a:cubicBezTo>
                      <a:pt x="5242" y="13686"/>
                      <a:pt x="5048" y="12789"/>
                      <a:pt x="4470" y="11936"/>
                    </a:cubicBezTo>
                    <a:cubicBezTo>
                      <a:pt x="4424" y="11869"/>
                      <a:pt x="4390" y="11752"/>
                      <a:pt x="4413" y="11679"/>
                    </a:cubicBezTo>
                    <a:cubicBezTo>
                      <a:pt x="4710" y="10882"/>
                      <a:pt x="4561" y="10146"/>
                      <a:pt x="4092" y="9460"/>
                    </a:cubicBezTo>
                    <a:cubicBezTo>
                      <a:pt x="4012" y="9343"/>
                      <a:pt x="4001" y="9259"/>
                      <a:pt x="4069" y="9137"/>
                    </a:cubicBezTo>
                    <a:cubicBezTo>
                      <a:pt x="4390" y="8534"/>
                      <a:pt x="4498" y="7893"/>
                      <a:pt x="4384" y="7224"/>
                    </a:cubicBezTo>
                    <a:cubicBezTo>
                      <a:pt x="4361" y="7113"/>
                      <a:pt x="4344" y="7007"/>
                      <a:pt x="4338" y="6956"/>
                    </a:cubicBezTo>
                    <a:cubicBezTo>
                      <a:pt x="4876" y="6750"/>
                      <a:pt x="5385" y="6549"/>
                      <a:pt x="5917" y="6343"/>
                    </a:cubicBezTo>
                    <a:cubicBezTo>
                      <a:pt x="6100" y="6455"/>
                      <a:pt x="6323" y="6616"/>
                      <a:pt x="6563" y="6733"/>
                    </a:cubicBezTo>
                    <a:cubicBezTo>
                      <a:pt x="6809" y="6851"/>
                      <a:pt x="7073" y="6923"/>
                      <a:pt x="7336" y="7018"/>
                    </a:cubicBezTo>
                    <a:cubicBezTo>
                      <a:pt x="7330" y="7057"/>
                      <a:pt x="7336" y="7101"/>
                      <a:pt x="7324" y="7146"/>
                    </a:cubicBezTo>
                    <a:cubicBezTo>
                      <a:pt x="7067" y="8863"/>
                      <a:pt x="8091" y="10001"/>
                      <a:pt x="9509" y="10586"/>
                    </a:cubicBezTo>
                    <a:cubicBezTo>
                      <a:pt x="9675" y="10659"/>
                      <a:pt x="9807" y="10597"/>
                      <a:pt x="9875" y="10447"/>
                    </a:cubicBezTo>
                    <a:cubicBezTo>
                      <a:pt x="9944" y="10296"/>
                      <a:pt x="9887" y="10179"/>
                      <a:pt x="9750" y="10096"/>
                    </a:cubicBezTo>
                    <a:cubicBezTo>
                      <a:pt x="9692" y="10062"/>
                      <a:pt x="9635" y="10045"/>
                      <a:pt x="9578" y="10018"/>
                    </a:cubicBezTo>
                    <a:cubicBezTo>
                      <a:pt x="9143" y="9811"/>
                      <a:pt x="8749" y="9560"/>
                      <a:pt x="8434" y="9198"/>
                    </a:cubicBezTo>
                    <a:cubicBezTo>
                      <a:pt x="7891" y="8568"/>
                      <a:pt x="7742" y="7854"/>
                      <a:pt x="7913" y="7068"/>
                    </a:cubicBezTo>
                    <a:cubicBezTo>
                      <a:pt x="8251" y="7023"/>
                      <a:pt x="8566" y="6968"/>
                      <a:pt x="8886" y="6940"/>
                    </a:cubicBezTo>
                    <a:cubicBezTo>
                      <a:pt x="9029" y="6929"/>
                      <a:pt x="9195" y="6929"/>
                      <a:pt x="9326" y="6984"/>
                    </a:cubicBezTo>
                    <a:cubicBezTo>
                      <a:pt x="10493" y="7486"/>
                      <a:pt x="11672" y="7542"/>
                      <a:pt x="12810" y="6940"/>
                    </a:cubicBezTo>
                    <a:cubicBezTo>
                      <a:pt x="13165" y="6750"/>
                      <a:pt x="13474" y="6839"/>
                      <a:pt x="13840" y="6845"/>
                    </a:cubicBezTo>
                    <a:cubicBezTo>
                      <a:pt x="13771" y="6940"/>
                      <a:pt x="13725" y="7001"/>
                      <a:pt x="13685" y="7062"/>
                    </a:cubicBezTo>
                    <a:cubicBezTo>
                      <a:pt x="13268" y="7637"/>
                      <a:pt x="13085" y="8261"/>
                      <a:pt x="13210" y="8964"/>
                    </a:cubicBezTo>
                    <a:cubicBezTo>
                      <a:pt x="13302" y="9460"/>
                      <a:pt x="13519" y="9906"/>
                      <a:pt x="13817" y="10319"/>
                    </a:cubicBezTo>
                    <a:cubicBezTo>
                      <a:pt x="13914" y="10452"/>
                      <a:pt x="14057" y="10491"/>
                      <a:pt x="14206" y="10397"/>
                    </a:cubicBezTo>
                    <a:cubicBezTo>
                      <a:pt x="14355" y="10302"/>
                      <a:pt x="14372" y="10162"/>
                      <a:pt x="14286" y="10018"/>
                    </a:cubicBezTo>
                    <a:cubicBezTo>
                      <a:pt x="14246" y="9945"/>
                      <a:pt x="14194" y="9873"/>
                      <a:pt x="14149" y="9800"/>
                    </a:cubicBezTo>
                    <a:cubicBezTo>
                      <a:pt x="13439" y="8657"/>
                      <a:pt x="13668" y="7520"/>
                      <a:pt x="14806" y="6767"/>
                    </a:cubicBezTo>
                    <a:cubicBezTo>
                      <a:pt x="15155" y="6538"/>
                      <a:pt x="15579" y="6416"/>
                      <a:pt x="15979" y="6237"/>
                    </a:cubicBezTo>
                    <a:cubicBezTo>
                      <a:pt x="15790" y="7157"/>
                      <a:pt x="16002" y="7988"/>
                      <a:pt x="16500" y="8763"/>
                    </a:cubicBezTo>
                    <a:cubicBezTo>
                      <a:pt x="16528" y="8808"/>
                      <a:pt x="16545" y="8897"/>
                      <a:pt x="16523" y="8941"/>
                    </a:cubicBezTo>
                    <a:cubicBezTo>
                      <a:pt x="16402" y="9181"/>
                      <a:pt x="16271" y="9410"/>
                      <a:pt x="16128" y="9661"/>
                    </a:cubicBezTo>
                    <a:cubicBezTo>
                      <a:pt x="15750" y="9510"/>
                      <a:pt x="15453" y="9265"/>
                      <a:pt x="15378" y="8847"/>
                    </a:cubicBezTo>
                    <a:cubicBezTo>
                      <a:pt x="15338" y="8607"/>
                      <a:pt x="15361" y="8362"/>
                      <a:pt x="15378" y="8122"/>
                    </a:cubicBezTo>
                    <a:cubicBezTo>
                      <a:pt x="15390" y="7893"/>
                      <a:pt x="15327" y="7754"/>
                      <a:pt x="15150" y="7737"/>
                    </a:cubicBezTo>
                    <a:cubicBezTo>
                      <a:pt x="14944" y="7715"/>
                      <a:pt x="14852" y="7832"/>
                      <a:pt x="14818" y="8010"/>
                    </a:cubicBezTo>
                    <a:cubicBezTo>
                      <a:pt x="14623" y="8930"/>
                      <a:pt x="14972" y="9811"/>
                      <a:pt x="15905" y="10174"/>
                    </a:cubicBezTo>
                    <a:cubicBezTo>
                      <a:pt x="15968" y="10196"/>
                      <a:pt x="16036" y="10302"/>
                      <a:pt x="16031" y="10369"/>
                    </a:cubicBezTo>
                    <a:cubicBezTo>
                      <a:pt x="16025" y="10999"/>
                      <a:pt x="16185" y="11595"/>
                      <a:pt x="16465" y="12153"/>
                    </a:cubicBezTo>
                    <a:cubicBezTo>
                      <a:pt x="16528" y="12276"/>
                      <a:pt x="16511" y="12354"/>
                      <a:pt x="16431" y="12460"/>
                    </a:cubicBezTo>
                    <a:cubicBezTo>
                      <a:pt x="16116" y="12856"/>
                      <a:pt x="15910" y="13307"/>
                      <a:pt x="15830" y="13809"/>
                    </a:cubicBezTo>
                    <a:cubicBezTo>
                      <a:pt x="15796" y="14043"/>
                      <a:pt x="15779" y="14288"/>
                      <a:pt x="15756" y="14545"/>
                    </a:cubicBezTo>
                    <a:cubicBezTo>
                      <a:pt x="15012" y="14411"/>
                      <a:pt x="14355" y="14617"/>
                      <a:pt x="13771" y="14980"/>
                    </a:cubicBezTo>
                    <a:cubicBezTo>
                      <a:pt x="13462" y="14729"/>
                      <a:pt x="13165" y="14500"/>
                      <a:pt x="12884" y="14261"/>
                    </a:cubicBezTo>
                    <a:cubicBezTo>
                      <a:pt x="12839" y="14222"/>
                      <a:pt x="12810" y="14116"/>
                      <a:pt x="12821" y="14049"/>
                    </a:cubicBezTo>
                    <a:cubicBezTo>
                      <a:pt x="12907" y="13530"/>
                      <a:pt x="13250" y="13224"/>
                      <a:pt x="13731" y="13028"/>
                    </a:cubicBezTo>
                    <a:cubicBezTo>
                      <a:pt x="13983" y="12928"/>
                      <a:pt x="14068" y="12794"/>
                      <a:pt x="13988" y="12627"/>
                    </a:cubicBezTo>
                    <a:cubicBezTo>
                      <a:pt x="13920" y="12460"/>
                      <a:pt x="13754" y="12426"/>
                      <a:pt x="13508" y="12521"/>
                    </a:cubicBezTo>
                    <a:cubicBezTo>
                      <a:pt x="12850" y="12783"/>
                      <a:pt x="12410" y="13235"/>
                      <a:pt x="12249" y="13943"/>
                    </a:cubicBezTo>
                    <a:cubicBezTo>
                      <a:pt x="11466" y="13681"/>
                      <a:pt x="10688" y="13653"/>
                      <a:pt x="9921" y="13898"/>
                    </a:cubicBezTo>
                    <a:cubicBezTo>
                      <a:pt x="9818" y="13731"/>
                      <a:pt x="9732" y="13580"/>
                      <a:pt x="9641" y="13424"/>
                    </a:cubicBezTo>
                    <a:cubicBezTo>
                      <a:pt x="9916" y="13090"/>
                      <a:pt x="9973" y="12694"/>
                      <a:pt x="9967" y="12281"/>
                    </a:cubicBezTo>
                    <a:cubicBezTo>
                      <a:pt x="10825" y="12131"/>
                      <a:pt x="11443" y="11685"/>
                      <a:pt x="11786" y="10937"/>
                    </a:cubicBezTo>
                    <a:cubicBezTo>
                      <a:pt x="12049" y="11172"/>
                      <a:pt x="12284" y="11384"/>
                      <a:pt x="12535" y="11607"/>
                    </a:cubicBezTo>
                    <a:cubicBezTo>
                      <a:pt x="12129" y="11774"/>
                      <a:pt x="11826" y="12058"/>
                      <a:pt x="11563" y="12387"/>
                    </a:cubicBezTo>
                    <a:cubicBezTo>
                      <a:pt x="11409" y="12582"/>
                      <a:pt x="11220" y="12738"/>
                      <a:pt x="10939" y="12750"/>
                    </a:cubicBezTo>
                    <a:cubicBezTo>
                      <a:pt x="10894" y="12750"/>
                      <a:pt x="10836" y="12789"/>
                      <a:pt x="10814" y="12822"/>
                    </a:cubicBezTo>
                    <a:cubicBezTo>
                      <a:pt x="10745" y="12956"/>
                      <a:pt x="10688" y="13090"/>
                      <a:pt x="10608" y="13263"/>
                    </a:cubicBezTo>
                    <a:cubicBezTo>
                      <a:pt x="10768" y="13274"/>
                      <a:pt x="10894" y="13296"/>
                      <a:pt x="11014" y="13290"/>
                    </a:cubicBezTo>
                    <a:cubicBezTo>
                      <a:pt x="11460" y="13274"/>
                      <a:pt x="11757" y="13012"/>
                      <a:pt x="12038" y="12711"/>
                    </a:cubicBezTo>
                    <a:cubicBezTo>
                      <a:pt x="12209" y="12521"/>
                      <a:pt x="12398" y="12320"/>
                      <a:pt x="12621" y="12192"/>
                    </a:cubicBezTo>
                    <a:cubicBezTo>
                      <a:pt x="13153" y="11880"/>
                      <a:pt x="13748" y="11830"/>
                      <a:pt x="14349" y="11924"/>
                    </a:cubicBezTo>
                    <a:cubicBezTo>
                      <a:pt x="14801" y="11991"/>
                      <a:pt x="15035" y="12242"/>
                      <a:pt x="15064" y="12644"/>
                    </a:cubicBezTo>
                    <a:cubicBezTo>
                      <a:pt x="15098" y="13051"/>
                      <a:pt x="14875" y="13374"/>
                      <a:pt x="14457" y="13519"/>
                    </a:cubicBezTo>
                    <a:cubicBezTo>
                      <a:pt x="14223" y="13603"/>
                      <a:pt x="14131" y="13731"/>
                      <a:pt x="14206" y="13904"/>
                    </a:cubicBezTo>
                    <a:cubicBezTo>
                      <a:pt x="14292" y="14110"/>
                      <a:pt x="14463" y="14099"/>
                      <a:pt x="14641" y="14049"/>
                    </a:cubicBezTo>
                    <a:cubicBezTo>
                      <a:pt x="15253" y="13865"/>
                      <a:pt x="15676" y="13251"/>
                      <a:pt x="15636" y="12627"/>
                    </a:cubicBezTo>
                    <a:cubicBezTo>
                      <a:pt x="15602" y="12186"/>
                      <a:pt x="15413" y="11841"/>
                      <a:pt x="15075" y="11612"/>
                    </a:cubicBezTo>
                    <a:cubicBezTo>
                      <a:pt x="15218" y="11456"/>
                      <a:pt x="15361" y="11322"/>
                      <a:pt x="15476" y="11172"/>
                    </a:cubicBezTo>
                    <a:cubicBezTo>
                      <a:pt x="15573" y="11049"/>
                      <a:pt x="15561" y="10904"/>
                      <a:pt x="15430" y="10804"/>
                    </a:cubicBezTo>
                    <a:cubicBezTo>
                      <a:pt x="15304" y="10703"/>
                      <a:pt x="15155" y="10703"/>
                      <a:pt x="15052" y="10826"/>
                    </a:cubicBezTo>
                    <a:cubicBezTo>
                      <a:pt x="14652" y="11283"/>
                      <a:pt x="14131" y="11367"/>
                      <a:pt x="13565" y="11311"/>
                    </a:cubicBezTo>
                    <a:cubicBezTo>
                      <a:pt x="12638" y="11222"/>
                      <a:pt x="11958" y="10491"/>
                      <a:pt x="11941" y="9588"/>
                    </a:cubicBezTo>
                    <a:cubicBezTo>
                      <a:pt x="11929" y="9019"/>
                      <a:pt x="12072" y="8501"/>
                      <a:pt x="12427" y="8044"/>
                    </a:cubicBezTo>
                    <a:cubicBezTo>
                      <a:pt x="12535" y="7904"/>
                      <a:pt x="12553" y="7765"/>
                      <a:pt x="12421" y="7637"/>
                    </a:cubicBezTo>
                    <a:cubicBezTo>
                      <a:pt x="12289" y="7508"/>
                      <a:pt x="12101" y="7531"/>
                      <a:pt x="11981" y="7715"/>
                    </a:cubicBezTo>
                    <a:cubicBezTo>
                      <a:pt x="11792" y="8005"/>
                      <a:pt x="11626" y="8311"/>
                      <a:pt x="11454" y="8607"/>
                    </a:cubicBezTo>
                    <a:cubicBezTo>
                      <a:pt x="11300" y="8462"/>
                      <a:pt x="11140" y="8295"/>
                      <a:pt x="10957" y="8150"/>
                    </a:cubicBezTo>
                    <a:cubicBezTo>
                      <a:pt x="10768" y="8005"/>
                      <a:pt x="10556" y="7888"/>
                      <a:pt x="10350" y="7759"/>
                    </a:cubicBezTo>
                    <a:cubicBezTo>
                      <a:pt x="10219" y="7676"/>
                      <a:pt x="10081" y="7676"/>
                      <a:pt x="9967" y="7793"/>
                    </a:cubicBezTo>
                    <a:cubicBezTo>
                      <a:pt x="9830" y="7938"/>
                      <a:pt x="9875" y="8127"/>
                      <a:pt x="10087" y="8244"/>
                    </a:cubicBezTo>
                    <a:cubicBezTo>
                      <a:pt x="10465" y="8451"/>
                      <a:pt x="10808" y="8702"/>
                      <a:pt x="11065" y="9047"/>
                    </a:cubicBezTo>
                    <a:cubicBezTo>
                      <a:pt x="11786" y="10029"/>
                      <a:pt x="11294" y="11378"/>
                      <a:pt x="10099" y="11685"/>
                    </a:cubicBezTo>
                    <a:cubicBezTo>
                      <a:pt x="9029" y="11958"/>
                      <a:pt x="7605" y="11244"/>
                      <a:pt x="7095" y="10196"/>
                    </a:cubicBezTo>
                    <a:cubicBezTo>
                      <a:pt x="6861" y="9705"/>
                      <a:pt x="6586" y="9231"/>
                      <a:pt x="6317" y="8757"/>
                    </a:cubicBezTo>
                    <a:cubicBezTo>
                      <a:pt x="6197" y="8546"/>
                      <a:pt x="6031" y="8490"/>
                      <a:pt x="5883" y="8579"/>
                    </a:cubicBezTo>
                    <a:cubicBezTo>
                      <a:pt x="5723" y="8668"/>
                      <a:pt x="5705" y="8824"/>
                      <a:pt x="5831" y="9036"/>
                    </a:cubicBezTo>
                    <a:cubicBezTo>
                      <a:pt x="5974" y="9276"/>
                      <a:pt x="6117" y="9521"/>
                      <a:pt x="6243" y="9739"/>
                    </a:cubicBezTo>
                    <a:cubicBezTo>
                      <a:pt x="5911" y="9761"/>
                      <a:pt x="5597" y="9767"/>
                      <a:pt x="5282" y="9817"/>
                    </a:cubicBezTo>
                    <a:cubicBezTo>
                      <a:pt x="5036" y="9850"/>
                      <a:pt x="4939" y="9990"/>
                      <a:pt x="4979" y="10168"/>
                    </a:cubicBezTo>
                    <a:cubicBezTo>
                      <a:pt x="5019" y="10346"/>
                      <a:pt x="5156" y="10402"/>
                      <a:pt x="5408" y="10352"/>
                    </a:cubicBezTo>
                    <a:cubicBezTo>
                      <a:pt x="6066" y="10207"/>
                      <a:pt x="6478" y="10358"/>
                      <a:pt x="6872" y="10893"/>
                    </a:cubicBezTo>
                    <a:cubicBezTo>
                      <a:pt x="6907" y="10943"/>
                      <a:pt x="6947" y="10993"/>
                      <a:pt x="6987" y="11043"/>
                    </a:cubicBezTo>
                    <a:cubicBezTo>
                      <a:pt x="7164" y="11255"/>
                      <a:pt x="7175" y="11345"/>
                      <a:pt x="6970" y="11540"/>
                    </a:cubicBezTo>
                    <a:cubicBezTo>
                      <a:pt x="6861" y="11640"/>
                      <a:pt x="6718" y="11729"/>
                      <a:pt x="6575" y="11763"/>
                    </a:cubicBezTo>
                    <a:cubicBezTo>
                      <a:pt x="6209" y="11857"/>
                      <a:pt x="5843" y="11807"/>
                      <a:pt x="5505" y="11646"/>
                    </a:cubicBezTo>
                    <a:cubicBezTo>
                      <a:pt x="5334" y="11568"/>
                      <a:pt x="5196" y="11579"/>
                      <a:pt x="5099" y="11729"/>
                    </a:cubicBezTo>
                    <a:cubicBezTo>
                      <a:pt x="4996" y="11891"/>
                      <a:pt x="5053" y="12047"/>
                      <a:pt x="5213" y="12120"/>
                    </a:cubicBezTo>
                    <a:cubicBezTo>
                      <a:pt x="5408" y="12209"/>
                      <a:pt x="5620" y="12292"/>
                      <a:pt x="5831" y="12309"/>
                    </a:cubicBezTo>
                    <a:cubicBezTo>
                      <a:pt x="6283" y="12354"/>
                      <a:pt x="6626" y="12515"/>
                      <a:pt x="6781" y="12961"/>
                    </a:cubicBezTo>
                    <a:cubicBezTo>
                      <a:pt x="6838" y="13123"/>
                      <a:pt x="6975" y="13190"/>
                      <a:pt x="7141" y="13129"/>
                    </a:cubicBezTo>
                    <a:cubicBezTo>
                      <a:pt x="7313" y="13067"/>
                      <a:pt x="7376" y="12928"/>
                      <a:pt x="7301" y="12755"/>
                    </a:cubicBezTo>
                    <a:cubicBezTo>
                      <a:pt x="7216" y="12571"/>
                      <a:pt x="7113" y="12393"/>
                      <a:pt x="7021" y="12214"/>
                    </a:cubicBezTo>
                    <a:cubicBezTo>
                      <a:pt x="7050" y="12242"/>
                      <a:pt x="7078" y="12276"/>
                      <a:pt x="7107" y="12304"/>
                    </a:cubicBezTo>
                    <a:cubicBezTo>
                      <a:pt x="7301" y="12114"/>
                      <a:pt x="7496" y="11919"/>
                      <a:pt x="7702" y="11713"/>
                    </a:cubicBezTo>
                    <a:cubicBezTo>
                      <a:pt x="7879" y="11796"/>
                      <a:pt x="8154" y="11952"/>
                      <a:pt x="8440" y="12064"/>
                    </a:cubicBezTo>
                    <a:cubicBezTo>
                      <a:pt x="8737" y="12170"/>
                      <a:pt x="9052" y="12231"/>
                      <a:pt x="9378" y="12320"/>
                    </a:cubicBezTo>
                    <a:cubicBezTo>
                      <a:pt x="9424" y="12554"/>
                      <a:pt x="9384" y="12789"/>
                      <a:pt x="9246" y="13000"/>
                    </a:cubicBezTo>
                    <a:cubicBezTo>
                      <a:pt x="9212" y="13056"/>
                      <a:pt x="9098" y="13106"/>
                      <a:pt x="9040" y="13095"/>
                    </a:cubicBezTo>
                    <a:cubicBezTo>
                      <a:pt x="8280" y="12911"/>
                      <a:pt x="7673" y="13190"/>
                      <a:pt x="7158" y="13709"/>
                    </a:cubicBezTo>
                    <a:cubicBezTo>
                      <a:pt x="6809" y="14054"/>
                      <a:pt x="6438" y="14316"/>
                      <a:pt x="5906" y="14266"/>
                    </a:cubicBezTo>
                    <a:cubicBezTo>
                      <a:pt x="5745" y="14249"/>
                      <a:pt x="5614" y="14361"/>
                      <a:pt x="5631" y="14511"/>
                    </a:cubicBezTo>
                    <a:cubicBezTo>
                      <a:pt x="5642" y="14617"/>
                      <a:pt x="5745" y="14740"/>
                      <a:pt x="5843" y="14790"/>
                    </a:cubicBezTo>
                    <a:cubicBezTo>
                      <a:pt x="5934" y="14840"/>
                      <a:pt x="6071" y="14829"/>
                      <a:pt x="6186" y="14818"/>
                    </a:cubicBezTo>
                    <a:cubicBezTo>
                      <a:pt x="6695" y="14774"/>
                      <a:pt x="7101" y="14539"/>
                      <a:pt x="7462" y="14199"/>
                    </a:cubicBezTo>
                    <a:cubicBezTo>
                      <a:pt x="7673" y="14004"/>
                      <a:pt x="7913" y="13820"/>
                      <a:pt x="8171" y="13686"/>
                    </a:cubicBezTo>
                    <a:cubicBezTo>
                      <a:pt x="8440" y="13536"/>
                      <a:pt x="8760" y="13536"/>
                      <a:pt x="9029" y="13692"/>
                    </a:cubicBezTo>
                    <a:cubicBezTo>
                      <a:pt x="9172" y="13770"/>
                      <a:pt x="9269" y="13954"/>
                      <a:pt x="9355" y="14104"/>
                    </a:cubicBezTo>
                    <a:cubicBezTo>
                      <a:pt x="9372" y="14138"/>
                      <a:pt x="9223" y="14266"/>
                      <a:pt x="9138" y="14327"/>
                    </a:cubicBezTo>
                    <a:cubicBezTo>
                      <a:pt x="8125" y="15114"/>
                      <a:pt x="7742" y="16446"/>
                      <a:pt x="8211" y="17600"/>
                    </a:cubicBezTo>
                    <a:cubicBezTo>
                      <a:pt x="8280" y="17762"/>
                      <a:pt x="8285" y="17890"/>
                      <a:pt x="8211" y="18052"/>
                    </a:cubicBezTo>
                    <a:cubicBezTo>
                      <a:pt x="7850" y="18816"/>
                      <a:pt x="7765" y="19602"/>
                      <a:pt x="8045" y="20410"/>
                    </a:cubicBezTo>
                    <a:cubicBezTo>
                      <a:pt x="8177" y="20812"/>
                      <a:pt x="8468" y="21046"/>
                      <a:pt x="8892" y="21057"/>
                    </a:cubicBezTo>
                    <a:cubicBezTo>
                      <a:pt x="9589" y="21074"/>
                      <a:pt x="10287" y="21074"/>
                      <a:pt x="10985" y="21057"/>
                    </a:cubicBezTo>
                    <a:cubicBezTo>
                      <a:pt x="11494" y="21041"/>
                      <a:pt x="11843" y="20678"/>
                      <a:pt x="11866" y="20187"/>
                    </a:cubicBezTo>
                    <a:cubicBezTo>
                      <a:pt x="11872" y="19987"/>
                      <a:pt x="11866" y="19792"/>
                      <a:pt x="11866" y="19591"/>
                    </a:cubicBezTo>
                    <a:cubicBezTo>
                      <a:pt x="11860" y="19412"/>
                      <a:pt x="11780" y="19290"/>
                      <a:pt x="11586" y="19290"/>
                    </a:cubicBezTo>
                    <a:cubicBezTo>
                      <a:pt x="11397" y="19284"/>
                      <a:pt x="11311" y="19412"/>
                      <a:pt x="11306" y="19585"/>
                    </a:cubicBezTo>
                    <a:cubicBezTo>
                      <a:pt x="11294" y="19753"/>
                      <a:pt x="11306" y="19920"/>
                      <a:pt x="11300" y="20087"/>
                    </a:cubicBezTo>
                    <a:cubicBezTo>
                      <a:pt x="11294" y="20388"/>
                      <a:pt x="11180" y="20511"/>
                      <a:pt x="10877" y="20511"/>
                    </a:cubicBezTo>
                    <a:cubicBezTo>
                      <a:pt x="10253" y="20516"/>
                      <a:pt x="9635" y="20505"/>
                      <a:pt x="9017" y="20511"/>
                    </a:cubicBezTo>
                    <a:cubicBezTo>
                      <a:pt x="8766" y="20516"/>
                      <a:pt x="8628" y="20405"/>
                      <a:pt x="8554" y="20176"/>
                    </a:cubicBezTo>
                    <a:cubicBezTo>
                      <a:pt x="8342" y="19479"/>
                      <a:pt x="8440" y="18810"/>
                      <a:pt x="8777" y="18180"/>
                    </a:cubicBezTo>
                    <a:cubicBezTo>
                      <a:pt x="8903" y="17935"/>
                      <a:pt x="8897" y="17745"/>
                      <a:pt x="8789" y="17494"/>
                    </a:cubicBezTo>
                    <a:cubicBezTo>
                      <a:pt x="8211" y="16246"/>
                      <a:pt x="8909" y="14740"/>
                      <a:pt x="10247" y="14389"/>
                    </a:cubicBezTo>
                    <a:cubicBezTo>
                      <a:pt x="11483" y="14071"/>
                      <a:pt x="12513" y="14445"/>
                      <a:pt x="13331" y="15392"/>
                    </a:cubicBezTo>
                    <a:cubicBezTo>
                      <a:pt x="13622" y="15733"/>
                      <a:pt x="13634" y="15733"/>
                      <a:pt x="14011" y="15493"/>
                    </a:cubicBezTo>
                    <a:cubicBezTo>
                      <a:pt x="14520" y="15169"/>
                      <a:pt x="15052" y="14969"/>
                      <a:pt x="15676" y="15102"/>
                    </a:cubicBezTo>
                    <a:cubicBezTo>
                      <a:pt x="15819" y="15136"/>
                      <a:pt x="15899" y="15203"/>
                      <a:pt x="15950" y="15342"/>
                    </a:cubicBezTo>
                    <a:cubicBezTo>
                      <a:pt x="16002" y="15504"/>
                      <a:pt x="16093" y="15649"/>
                      <a:pt x="16179" y="15794"/>
                    </a:cubicBezTo>
                    <a:cubicBezTo>
                      <a:pt x="16277" y="15961"/>
                      <a:pt x="16408" y="16050"/>
                      <a:pt x="16603" y="15950"/>
                    </a:cubicBezTo>
                    <a:cubicBezTo>
                      <a:pt x="16768" y="15861"/>
                      <a:pt x="16757" y="15710"/>
                      <a:pt x="16660" y="15493"/>
                    </a:cubicBezTo>
                    <a:cubicBezTo>
                      <a:pt x="16534" y="15214"/>
                      <a:pt x="16408" y="14930"/>
                      <a:pt x="16368" y="14634"/>
                    </a:cubicBezTo>
                    <a:cubicBezTo>
                      <a:pt x="16265" y="13865"/>
                      <a:pt x="16517" y="13184"/>
                      <a:pt x="17043" y="12605"/>
                    </a:cubicBezTo>
                    <a:cubicBezTo>
                      <a:pt x="17186" y="12443"/>
                      <a:pt x="17198" y="12304"/>
                      <a:pt x="17083" y="12114"/>
                    </a:cubicBezTo>
                    <a:cubicBezTo>
                      <a:pt x="16957" y="11897"/>
                      <a:pt x="16843" y="11662"/>
                      <a:pt x="16763" y="11428"/>
                    </a:cubicBezTo>
                    <a:cubicBezTo>
                      <a:pt x="16488" y="10642"/>
                      <a:pt x="16528" y="9878"/>
                      <a:pt x="17049" y="9187"/>
                    </a:cubicBezTo>
                    <a:cubicBezTo>
                      <a:pt x="17278" y="8875"/>
                      <a:pt x="17278" y="8875"/>
                      <a:pt x="17043" y="8551"/>
                    </a:cubicBezTo>
                    <a:cubicBezTo>
                      <a:pt x="16431" y="7698"/>
                      <a:pt x="16288" y="6795"/>
                      <a:pt x="16717" y="5825"/>
                    </a:cubicBezTo>
                    <a:cubicBezTo>
                      <a:pt x="16786" y="5680"/>
                      <a:pt x="16871" y="5596"/>
                      <a:pt x="17026" y="5540"/>
                    </a:cubicBezTo>
                    <a:cubicBezTo>
                      <a:pt x="18004" y="5161"/>
                      <a:pt x="18559" y="4420"/>
                      <a:pt x="18828" y="3455"/>
                    </a:cubicBezTo>
                    <a:cubicBezTo>
                      <a:pt x="18879" y="3277"/>
                      <a:pt x="18816" y="3148"/>
                      <a:pt x="18633" y="3098"/>
                    </a:cubicBezTo>
                    <a:cubicBezTo>
                      <a:pt x="18450" y="3048"/>
                      <a:pt x="18336" y="3143"/>
                      <a:pt x="18284" y="3316"/>
                    </a:cubicBezTo>
                    <a:cubicBezTo>
                      <a:pt x="18267" y="3366"/>
                      <a:pt x="18256" y="3416"/>
                      <a:pt x="18239" y="3466"/>
                    </a:cubicBezTo>
                    <a:cubicBezTo>
                      <a:pt x="17987" y="4202"/>
                      <a:pt x="17541" y="4754"/>
                      <a:pt x="16786" y="5050"/>
                    </a:cubicBezTo>
                    <a:cubicBezTo>
                      <a:pt x="16591" y="5122"/>
                      <a:pt x="16408" y="5228"/>
                      <a:pt x="16242" y="5351"/>
                    </a:cubicBezTo>
                    <a:cubicBezTo>
                      <a:pt x="15327" y="6037"/>
                      <a:pt x="14343" y="6466"/>
                      <a:pt x="13148" y="6209"/>
                    </a:cubicBezTo>
                    <a:cubicBezTo>
                      <a:pt x="13062" y="6193"/>
                      <a:pt x="12947" y="6232"/>
                      <a:pt x="12867" y="6282"/>
                    </a:cubicBezTo>
                    <a:cubicBezTo>
                      <a:pt x="12387" y="6594"/>
                      <a:pt x="11855" y="6761"/>
                      <a:pt x="11283" y="6800"/>
                    </a:cubicBezTo>
                    <a:cubicBezTo>
                      <a:pt x="10762" y="6834"/>
                      <a:pt x="10264" y="6750"/>
                      <a:pt x="9807" y="6566"/>
                    </a:cubicBezTo>
                    <a:cubicBezTo>
                      <a:pt x="9904" y="6455"/>
                      <a:pt x="9996" y="6349"/>
                      <a:pt x="10087" y="6243"/>
                    </a:cubicBezTo>
                    <a:cubicBezTo>
                      <a:pt x="10207" y="6109"/>
                      <a:pt x="10236" y="5964"/>
                      <a:pt x="10099" y="5836"/>
                    </a:cubicBezTo>
                    <a:cubicBezTo>
                      <a:pt x="9967" y="5713"/>
                      <a:pt x="9801" y="5724"/>
                      <a:pt x="9681" y="5864"/>
                    </a:cubicBezTo>
                    <a:cubicBezTo>
                      <a:pt x="8943" y="6739"/>
                      <a:pt x="7010" y="6683"/>
                      <a:pt x="6169" y="5797"/>
                    </a:cubicBezTo>
                    <a:cubicBezTo>
                      <a:pt x="5946" y="5557"/>
                      <a:pt x="5866" y="5568"/>
                      <a:pt x="5597" y="5780"/>
                    </a:cubicBezTo>
                    <a:cubicBezTo>
                      <a:pt x="5122" y="6165"/>
                      <a:pt x="4573" y="6382"/>
                      <a:pt x="3949" y="6321"/>
                    </a:cubicBezTo>
                    <a:cubicBezTo>
                      <a:pt x="3366" y="6265"/>
                      <a:pt x="2880" y="6025"/>
                      <a:pt x="2645" y="5457"/>
                    </a:cubicBezTo>
                    <a:cubicBezTo>
                      <a:pt x="2548" y="5217"/>
                      <a:pt x="2428" y="5139"/>
                      <a:pt x="2256" y="5200"/>
                    </a:cubicBezTo>
                    <a:cubicBezTo>
                      <a:pt x="2079" y="5267"/>
                      <a:pt x="2033" y="5412"/>
                      <a:pt x="2119" y="5641"/>
                    </a:cubicBezTo>
                    <a:cubicBezTo>
                      <a:pt x="2353" y="6282"/>
                      <a:pt x="2851" y="6633"/>
                      <a:pt x="3497" y="6800"/>
                    </a:cubicBezTo>
                    <a:cubicBezTo>
                      <a:pt x="3675" y="6845"/>
                      <a:pt x="3738" y="6923"/>
                      <a:pt x="3778" y="7079"/>
                    </a:cubicBezTo>
                    <a:cubicBezTo>
                      <a:pt x="3955" y="7793"/>
                      <a:pt x="3846" y="8462"/>
                      <a:pt x="3446" y="9081"/>
                    </a:cubicBezTo>
                    <a:cubicBezTo>
                      <a:pt x="3326" y="9270"/>
                      <a:pt x="3343" y="9410"/>
                      <a:pt x="3474" y="9594"/>
                    </a:cubicBezTo>
                    <a:cubicBezTo>
                      <a:pt x="3657" y="9839"/>
                      <a:pt x="3812" y="10107"/>
                      <a:pt x="3921" y="10391"/>
                    </a:cubicBezTo>
                    <a:cubicBezTo>
                      <a:pt x="4064" y="10765"/>
                      <a:pt x="4035" y="11149"/>
                      <a:pt x="3852" y="11517"/>
                    </a:cubicBezTo>
                    <a:cubicBezTo>
                      <a:pt x="3749" y="11506"/>
                      <a:pt x="3663" y="11495"/>
                      <a:pt x="3577" y="11489"/>
                    </a:cubicBezTo>
                    <a:cubicBezTo>
                      <a:pt x="3492" y="11484"/>
                      <a:pt x="3406" y="11478"/>
                      <a:pt x="3320" y="11484"/>
                    </a:cubicBezTo>
                    <a:cubicBezTo>
                      <a:pt x="2988" y="11489"/>
                      <a:pt x="2851" y="11573"/>
                      <a:pt x="2851" y="11774"/>
                    </a:cubicBezTo>
                    <a:cubicBezTo>
                      <a:pt x="2857" y="11969"/>
                      <a:pt x="2988" y="12036"/>
                      <a:pt x="3326" y="12036"/>
                    </a:cubicBezTo>
                    <a:cubicBezTo>
                      <a:pt x="3572" y="12036"/>
                      <a:pt x="3823" y="12019"/>
                      <a:pt x="3989" y="12242"/>
                    </a:cubicBezTo>
                    <a:cubicBezTo>
                      <a:pt x="4424" y="12828"/>
                      <a:pt x="4590" y="13469"/>
                      <a:pt x="4384" y="14171"/>
                    </a:cubicBezTo>
                    <a:cubicBezTo>
                      <a:pt x="4132" y="15002"/>
                      <a:pt x="3280" y="15459"/>
                      <a:pt x="2199" y="15270"/>
                    </a:cubicBezTo>
                    <a:cubicBezTo>
                      <a:pt x="1060" y="15075"/>
                      <a:pt x="483" y="13603"/>
                      <a:pt x="1112" y="12588"/>
                    </a:cubicBezTo>
                    <a:cubicBezTo>
                      <a:pt x="1203" y="12448"/>
                      <a:pt x="1358" y="12287"/>
                      <a:pt x="1346" y="12147"/>
                    </a:cubicBezTo>
                    <a:cubicBezTo>
                      <a:pt x="1329" y="12008"/>
                      <a:pt x="1146" y="11880"/>
                      <a:pt x="1026" y="11746"/>
                    </a:cubicBezTo>
                    <a:cubicBezTo>
                      <a:pt x="471" y="11127"/>
                      <a:pt x="282" y="10018"/>
                      <a:pt x="1238" y="9410"/>
                    </a:cubicBezTo>
                    <a:cubicBezTo>
                      <a:pt x="1289" y="9376"/>
                      <a:pt x="1358" y="9337"/>
                      <a:pt x="1375" y="9287"/>
                    </a:cubicBezTo>
                    <a:cubicBezTo>
                      <a:pt x="1404" y="9181"/>
                      <a:pt x="1449" y="9036"/>
                      <a:pt x="1398" y="8964"/>
                    </a:cubicBezTo>
                    <a:cubicBezTo>
                      <a:pt x="1346" y="8886"/>
                      <a:pt x="1192" y="8869"/>
                      <a:pt x="1078" y="8852"/>
                    </a:cubicBezTo>
                    <a:cubicBezTo>
                      <a:pt x="1032" y="8847"/>
                      <a:pt x="975" y="8897"/>
                      <a:pt x="923" y="8925"/>
                    </a:cubicBezTo>
                    <a:cubicBezTo>
                      <a:pt x="523" y="8306"/>
                      <a:pt x="557" y="7720"/>
                      <a:pt x="1020" y="7308"/>
                    </a:cubicBezTo>
                    <a:cubicBezTo>
                      <a:pt x="1324" y="7035"/>
                      <a:pt x="1318" y="7035"/>
                      <a:pt x="1158" y="6655"/>
                    </a:cubicBezTo>
                    <a:cubicBezTo>
                      <a:pt x="940" y="6142"/>
                      <a:pt x="860" y="5646"/>
                      <a:pt x="1335" y="5200"/>
                    </a:cubicBezTo>
                    <a:cubicBezTo>
                      <a:pt x="1398" y="5139"/>
                      <a:pt x="1398" y="4988"/>
                      <a:pt x="1381" y="4882"/>
                    </a:cubicBezTo>
                    <a:cubicBezTo>
                      <a:pt x="1352" y="4698"/>
                      <a:pt x="1284" y="4514"/>
                      <a:pt x="1249" y="4330"/>
                    </a:cubicBezTo>
                    <a:cubicBezTo>
                      <a:pt x="1078" y="3388"/>
                      <a:pt x="1530" y="2585"/>
                      <a:pt x="2405" y="2273"/>
                    </a:cubicBezTo>
                    <a:cubicBezTo>
                      <a:pt x="2931" y="2083"/>
                      <a:pt x="3566" y="2223"/>
                      <a:pt x="3812" y="2552"/>
                    </a:cubicBezTo>
                    <a:cubicBezTo>
                      <a:pt x="3600" y="2758"/>
                      <a:pt x="3389" y="2948"/>
                      <a:pt x="3200" y="3154"/>
                    </a:cubicBezTo>
                    <a:cubicBezTo>
                      <a:pt x="3068" y="3293"/>
                      <a:pt x="3068" y="3461"/>
                      <a:pt x="3240" y="3572"/>
                    </a:cubicBezTo>
                    <a:cubicBezTo>
                      <a:pt x="3389" y="3678"/>
                      <a:pt x="3526" y="3628"/>
                      <a:pt x="3646" y="3488"/>
                    </a:cubicBezTo>
                    <a:cubicBezTo>
                      <a:pt x="4149" y="2892"/>
                      <a:pt x="4950" y="2658"/>
                      <a:pt x="5694" y="2886"/>
                    </a:cubicBezTo>
                    <a:cubicBezTo>
                      <a:pt x="6260" y="3059"/>
                      <a:pt x="6598" y="3461"/>
                      <a:pt x="6849" y="3962"/>
                    </a:cubicBezTo>
                    <a:cubicBezTo>
                      <a:pt x="6975" y="4219"/>
                      <a:pt x="7084" y="4247"/>
                      <a:pt x="7347" y="4130"/>
                    </a:cubicBezTo>
                    <a:cubicBezTo>
                      <a:pt x="7576" y="4029"/>
                      <a:pt x="7805" y="3923"/>
                      <a:pt x="8045" y="3862"/>
                    </a:cubicBezTo>
                    <a:cubicBezTo>
                      <a:pt x="8634" y="3717"/>
                      <a:pt x="9200" y="3734"/>
                      <a:pt x="9664" y="4185"/>
                    </a:cubicBezTo>
                    <a:cubicBezTo>
                      <a:pt x="9927" y="4436"/>
                      <a:pt x="10036" y="4420"/>
                      <a:pt x="10270" y="4141"/>
                    </a:cubicBezTo>
                    <a:cubicBezTo>
                      <a:pt x="10814" y="3494"/>
                      <a:pt x="11477" y="3048"/>
                      <a:pt x="12375" y="3070"/>
                    </a:cubicBezTo>
                    <a:cubicBezTo>
                      <a:pt x="13050" y="3081"/>
                      <a:pt x="13639" y="3338"/>
                      <a:pt x="14131" y="3790"/>
                    </a:cubicBezTo>
                    <a:cubicBezTo>
                      <a:pt x="14269" y="3918"/>
                      <a:pt x="14429" y="3951"/>
                      <a:pt x="14566" y="3812"/>
                    </a:cubicBezTo>
                    <a:cubicBezTo>
                      <a:pt x="14703" y="3672"/>
                      <a:pt x="14669" y="3516"/>
                      <a:pt x="14526" y="3394"/>
                    </a:cubicBezTo>
                    <a:cubicBezTo>
                      <a:pt x="14389" y="3271"/>
                      <a:pt x="14246" y="3154"/>
                      <a:pt x="14097" y="3026"/>
                    </a:cubicBezTo>
                    <a:cubicBezTo>
                      <a:pt x="14120" y="2987"/>
                      <a:pt x="14137" y="2942"/>
                      <a:pt x="14166" y="2909"/>
                    </a:cubicBezTo>
                    <a:cubicBezTo>
                      <a:pt x="14589" y="2384"/>
                      <a:pt x="15121" y="2078"/>
                      <a:pt x="15825" y="2145"/>
                    </a:cubicBezTo>
                    <a:cubicBezTo>
                      <a:pt x="16013" y="2161"/>
                      <a:pt x="16156" y="2139"/>
                      <a:pt x="16242" y="1938"/>
                    </a:cubicBezTo>
                    <a:cubicBezTo>
                      <a:pt x="16683" y="851"/>
                      <a:pt x="17369" y="455"/>
                      <a:pt x="18548" y="589"/>
                    </a:cubicBezTo>
                    <a:cubicBezTo>
                      <a:pt x="19463" y="695"/>
                      <a:pt x="20155" y="1325"/>
                      <a:pt x="20235" y="2139"/>
                    </a:cubicBezTo>
                    <a:cubicBezTo>
                      <a:pt x="20287" y="2652"/>
                      <a:pt x="20109" y="3120"/>
                      <a:pt x="19852" y="3555"/>
                    </a:cubicBezTo>
                    <a:cubicBezTo>
                      <a:pt x="19737" y="3756"/>
                      <a:pt x="19737" y="3923"/>
                      <a:pt x="19823" y="4135"/>
                    </a:cubicBezTo>
                    <a:cubicBezTo>
                      <a:pt x="20367" y="5579"/>
                      <a:pt x="20287" y="6940"/>
                      <a:pt x="19194" y="8139"/>
                    </a:cubicBezTo>
                    <a:cubicBezTo>
                      <a:pt x="19045" y="8300"/>
                      <a:pt x="19068" y="8440"/>
                      <a:pt x="19182" y="8612"/>
                    </a:cubicBezTo>
                    <a:cubicBezTo>
                      <a:pt x="19886" y="9728"/>
                      <a:pt x="20041" y="10871"/>
                      <a:pt x="19314" y="12041"/>
                    </a:cubicBezTo>
                    <a:cubicBezTo>
                      <a:pt x="19182" y="12248"/>
                      <a:pt x="19223" y="12376"/>
                      <a:pt x="19440" y="12493"/>
                    </a:cubicBezTo>
                    <a:cubicBezTo>
                      <a:pt x="19783" y="12683"/>
                      <a:pt x="20006" y="12967"/>
                      <a:pt x="20149" y="13318"/>
                    </a:cubicBezTo>
                    <a:cubicBezTo>
                      <a:pt x="20590" y="14400"/>
                      <a:pt x="20143" y="15850"/>
                      <a:pt x="19165" y="16513"/>
                    </a:cubicBezTo>
                    <a:cubicBezTo>
                      <a:pt x="19057" y="16591"/>
                      <a:pt x="18936" y="16647"/>
                      <a:pt x="18793" y="16719"/>
                    </a:cubicBezTo>
                    <a:cubicBezTo>
                      <a:pt x="18788" y="16602"/>
                      <a:pt x="18782" y="16535"/>
                      <a:pt x="18776" y="16469"/>
                    </a:cubicBezTo>
                    <a:cubicBezTo>
                      <a:pt x="18765" y="16312"/>
                      <a:pt x="18679" y="16212"/>
                      <a:pt x="18513" y="16206"/>
                    </a:cubicBezTo>
                    <a:cubicBezTo>
                      <a:pt x="18330" y="16195"/>
                      <a:pt x="18239" y="16301"/>
                      <a:pt x="18216" y="16469"/>
                    </a:cubicBezTo>
                    <a:cubicBezTo>
                      <a:pt x="18210" y="16552"/>
                      <a:pt x="18204" y="16636"/>
                      <a:pt x="18216" y="16719"/>
                    </a:cubicBezTo>
                    <a:cubicBezTo>
                      <a:pt x="18296" y="17617"/>
                      <a:pt x="17569" y="18247"/>
                      <a:pt x="16929" y="18426"/>
                    </a:cubicBezTo>
                    <a:cubicBezTo>
                      <a:pt x="15933" y="18704"/>
                      <a:pt x="15024" y="18537"/>
                      <a:pt x="14217" y="17896"/>
                    </a:cubicBezTo>
                    <a:cubicBezTo>
                      <a:pt x="14011" y="17729"/>
                      <a:pt x="13868" y="17706"/>
                      <a:pt x="13737" y="17885"/>
                    </a:cubicBezTo>
                    <a:cubicBezTo>
                      <a:pt x="13182" y="18598"/>
                      <a:pt x="11843" y="18420"/>
                      <a:pt x="11346" y="17901"/>
                    </a:cubicBezTo>
                    <a:cubicBezTo>
                      <a:pt x="10985" y="17533"/>
                      <a:pt x="10739" y="17110"/>
                      <a:pt x="10585" y="16630"/>
                    </a:cubicBezTo>
                    <a:cubicBezTo>
                      <a:pt x="10528" y="16446"/>
                      <a:pt x="10430" y="16324"/>
                      <a:pt x="10219" y="16374"/>
                    </a:cubicBezTo>
                    <a:cubicBezTo>
                      <a:pt x="10041" y="16413"/>
                      <a:pt x="9978" y="16574"/>
                      <a:pt x="10047" y="16803"/>
                    </a:cubicBezTo>
                    <a:cubicBezTo>
                      <a:pt x="10196" y="17277"/>
                      <a:pt x="10419" y="17706"/>
                      <a:pt x="10745" y="18085"/>
                    </a:cubicBezTo>
                    <a:cubicBezTo>
                      <a:pt x="11025" y="18409"/>
                      <a:pt x="11351" y="18660"/>
                      <a:pt x="11775" y="18782"/>
                    </a:cubicBezTo>
                    <a:cubicBezTo>
                      <a:pt x="12570" y="19011"/>
                      <a:pt x="13319" y="18966"/>
                      <a:pt x="13994" y="18437"/>
                    </a:cubicBezTo>
                    <a:cubicBezTo>
                      <a:pt x="14652" y="18911"/>
                      <a:pt x="15390" y="19139"/>
                      <a:pt x="16202" y="19100"/>
                    </a:cubicBezTo>
                    <a:cubicBezTo>
                      <a:pt x="17381" y="19044"/>
                      <a:pt x="18273" y="18565"/>
                      <a:pt x="18702" y="17433"/>
                    </a:cubicBezTo>
                    <a:cubicBezTo>
                      <a:pt x="18731" y="17366"/>
                      <a:pt x="18822" y="17299"/>
                      <a:pt x="18902" y="17271"/>
                    </a:cubicBezTo>
                    <a:cubicBezTo>
                      <a:pt x="19297" y="17126"/>
                      <a:pt x="19629" y="16898"/>
                      <a:pt x="19926" y="16602"/>
                    </a:cubicBezTo>
                    <a:cubicBezTo>
                      <a:pt x="21105" y="15420"/>
                      <a:pt x="21299" y="13179"/>
                      <a:pt x="19938" y="12125"/>
                    </a:cubicBezTo>
                    <a:close/>
                  </a:path>
                </a:pathLst>
              </a:custGeom>
              <a:solidFill>
                <a:srgbClr val="AFAA9B"/>
              </a:solidFill>
              <a:ln w="12700" cap="flat">
                <a:noFill/>
                <a:miter lim="400000"/>
              </a:ln>
              <a:effectLst/>
            </p:spPr>
            <p:txBody>
              <a:bodyPr wrap="square" lIns="26999" tIns="26999" rIns="26999" bIns="26999" numCol="1" anchor="t">
                <a:noAutofit/>
              </a:bodyPr>
              <a:lstStyle/>
              <a:p>
                <a:pPr>
                  <a:defRPr sz="2400">
                    <a:latin typeface="Apis For Office"/>
                    <a:ea typeface="Apis For Office"/>
                    <a:cs typeface="Apis For Office"/>
                    <a:sym typeface="Apis For Office"/>
                  </a:defRPr>
                </a:pPr>
              </a:p>
            </p:txBody>
          </p:sp>
          <p:sp>
            <p:nvSpPr>
              <p:cNvPr id="289" name="Freeform 6"/>
              <p:cNvSpPr/>
              <p:nvPr/>
            </p:nvSpPr>
            <p:spPr>
              <a:xfrm>
                <a:off x="-1" y="0"/>
                <a:ext cx="389457" cy="403175"/>
              </a:xfrm>
              <a:custGeom>
                <a:avLst/>
                <a:gdLst/>
                <a:ahLst/>
                <a:cxnLst>
                  <a:cxn ang="0">
                    <a:pos x="wd2" y="hd2"/>
                  </a:cxn>
                  <a:cxn ang="5400000">
                    <a:pos x="wd2" y="hd2"/>
                  </a:cxn>
                  <a:cxn ang="10800000">
                    <a:pos x="wd2" y="hd2"/>
                  </a:cxn>
                  <a:cxn ang="16200000">
                    <a:pos x="wd2" y="hd2"/>
                  </a:cxn>
                </a:cxnLst>
                <a:rect l="0" t="0" r="r" b="b"/>
                <a:pathLst>
                  <a:path w="21447" h="21500" fill="norm" stroke="1" extrusionOk="0">
                    <a:moveTo>
                      <a:pt x="10237" y="21500"/>
                    </a:moveTo>
                    <a:cubicBezTo>
                      <a:pt x="9867" y="21500"/>
                      <a:pt x="9503" y="21494"/>
                      <a:pt x="9133" y="21489"/>
                    </a:cubicBezTo>
                    <a:cubicBezTo>
                      <a:pt x="8705" y="21477"/>
                      <a:pt x="8400" y="21250"/>
                      <a:pt x="8259" y="20829"/>
                    </a:cubicBezTo>
                    <a:cubicBezTo>
                      <a:pt x="7989" y="20044"/>
                      <a:pt x="8041" y="19236"/>
                      <a:pt x="8429" y="18418"/>
                    </a:cubicBezTo>
                    <a:cubicBezTo>
                      <a:pt x="8499" y="18258"/>
                      <a:pt x="8499" y="18133"/>
                      <a:pt x="8435" y="17963"/>
                    </a:cubicBezTo>
                    <a:cubicBezTo>
                      <a:pt x="8194" y="17382"/>
                      <a:pt x="8159" y="16751"/>
                      <a:pt x="8335" y="16143"/>
                    </a:cubicBezTo>
                    <a:cubicBezTo>
                      <a:pt x="8505" y="15540"/>
                      <a:pt x="8869" y="15011"/>
                      <a:pt x="9386" y="14618"/>
                    </a:cubicBezTo>
                    <a:cubicBezTo>
                      <a:pt x="9498" y="14533"/>
                      <a:pt x="9615" y="14419"/>
                      <a:pt x="9603" y="14397"/>
                    </a:cubicBezTo>
                    <a:cubicBezTo>
                      <a:pt x="9527" y="14255"/>
                      <a:pt x="9421" y="14061"/>
                      <a:pt x="9269" y="13970"/>
                    </a:cubicBezTo>
                    <a:cubicBezTo>
                      <a:pt x="8998" y="13822"/>
                      <a:pt x="8670" y="13817"/>
                      <a:pt x="8394" y="13970"/>
                    </a:cubicBezTo>
                    <a:cubicBezTo>
                      <a:pt x="8153" y="14095"/>
                      <a:pt x="7906" y="14277"/>
                      <a:pt x="7672" y="14493"/>
                    </a:cubicBezTo>
                    <a:cubicBezTo>
                      <a:pt x="7249" y="14886"/>
                      <a:pt x="6832" y="15085"/>
                      <a:pt x="6356" y="15125"/>
                    </a:cubicBezTo>
                    <a:cubicBezTo>
                      <a:pt x="6239" y="15136"/>
                      <a:pt x="6098" y="15147"/>
                      <a:pt x="5998" y="15096"/>
                    </a:cubicBezTo>
                    <a:cubicBezTo>
                      <a:pt x="5904" y="15045"/>
                      <a:pt x="5799" y="14920"/>
                      <a:pt x="5781" y="14806"/>
                    </a:cubicBezTo>
                    <a:cubicBezTo>
                      <a:pt x="5775" y="14738"/>
                      <a:pt x="5799" y="14670"/>
                      <a:pt x="5846" y="14624"/>
                    </a:cubicBezTo>
                    <a:cubicBezTo>
                      <a:pt x="5898" y="14567"/>
                      <a:pt x="5981" y="14539"/>
                      <a:pt x="6069" y="14550"/>
                    </a:cubicBezTo>
                    <a:cubicBezTo>
                      <a:pt x="6638" y="14601"/>
                      <a:pt x="7020" y="14311"/>
                      <a:pt x="7349" y="13982"/>
                    </a:cubicBezTo>
                    <a:cubicBezTo>
                      <a:pt x="7942" y="13396"/>
                      <a:pt x="8576" y="13185"/>
                      <a:pt x="9286" y="13356"/>
                    </a:cubicBezTo>
                    <a:cubicBezTo>
                      <a:pt x="9345" y="13367"/>
                      <a:pt x="9456" y="13316"/>
                      <a:pt x="9492" y="13265"/>
                    </a:cubicBezTo>
                    <a:cubicBezTo>
                      <a:pt x="9627" y="13055"/>
                      <a:pt x="9674" y="12816"/>
                      <a:pt x="9627" y="12577"/>
                    </a:cubicBezTo>
                    <a:cubicBezTo>
                      <a:pt x="9527" y="12548"/>
                      <a:pt x="9427" y="12526"/>
                      <a:pt x="9327" y="12497"/>
                    </a:cubicBezTo>
                    <a:cubicBezTo>
                      <a:pt x="9098" y="12446"/>
                      <a:pt x="8881" y="12389"/>
                      <a:pt x="8670" y="12315"/>
                    </a:cubicBezTo>
                    <a:cubicBezTo>
                      <a:pt x="8452" y="12230"/>
                      <a:pt x="8247" y="12127"/>
                      <a:pt x="8083" y="12042"/>
                    </a:cubicBezTo>
                    <a:cubicBezTo>
                      <a:pt x="8024" y="12008"/>
                      <a:pt x="7965" y="11980"/>
                      <a:pt x="7918" y="11957"/>
                    </a:cubicBezTo>
                    <a:cubicBezTo>
                      <a:pt x="7302" y="12565"/>
                      <a:pt x="7302" y="12565"/>
                      <a:pt x="7302" y="12565"/>
                    </a:cubicBezTo>
                    <a:cubicBezTo>
                      <a:pt x="7237" y="12497"/>
                      <a:pt x="7237" y="12497"/>
                      <a:pt x="7237" y="12497"/>
                    </a:cubicBezTo>
                    <a:cubicBezTo>
                      <a:pt x="7261" y="12537"/>
                      <a:pt x="7284" y="12582"/>
                      <a:pt x="7308" y="12628"/>
                    </a:cubicBezTo>
                    <a:cubicBezTo>
                      <a:pt x="7378" y="12753"/>
                      <a:pt x="7448" y="12884"/>
                      <a:pt x="7507" y="13015"/>
                    </a:cubicBezTo>
                    <a:cubicBezTo>
                      <a:pt x="7542" y="13100"/>
                      <a:pt x="7548" y="13180"/>
                      <a:pt x="7519" y="13248"/>
                    </a:cubicBezTo>
                    <a:cubicBezTo>
                      <a:pt x="7490" y="13316"/>
                      <a:pt x="7425" y="13367"/>
                      <a:pt x="7337" y="13401"/>
                    </a:cubicBezTo>
                    <a:cubicBezTo>
                      <a:pt x="7255" y="13430"/>
                      <a:pt x="7178" y="13430"/>
                      <a:pt x="7114" y="13401"/>
                    </a:cubicBezTo>
                    <a:cubicBezTo>
                      <a:pt x="7043" y="13373"/>
                      <a:pt x="6991" y="13310"/>
                      <a:pt x="6961" y="13225"/>
                    </a:cubicBezTo>
                    <a:cubicBezTo>
                      <a:pt x="6820" y="12821"/>
                      <a:pt x="6521" y="12617"/>
                      <a:pt x="5992" y="12565"/>
                    </a:cubicBezTo>
                    <a:cubicBezTo>
                      <a:pt x="5805" y="12548"/>
                      <a:pt x="5605" y="12486"/>
                      <a:pt x="5352" y="12372"/>
                    </a:cubicBezTo>
                    <a:cubicBezTo>
                      <a:pt x="5270" y="12332"/>
                      <a:pt x="5212" y="12275"/>
                      <a:pt x="5188" y="12201"/>
                    </a:cubicBezTo>
                    <a:cubicBezTo>
                      <a:pt x="5170" y="12127"/>
                      <a:pt x="5182" y="12048"/>
                      <a:pt x="5235" y="11968"/>
                    </a:cubicBezTo>
                    <a:cubicBezTo>
                      <a:pt x="5329" y="11820"/>
                      <a:pt x="5470" y="11792"/>
                      <a:pt x="5658" y="11877"/>
                    </a:cubicBezTo>
                    <a:cubicBezTo>
                      <a:pt x="6028" y="12054"/>
                      <a:pt x="6392" y="12093"/>
                      <a:pt x="6756" y="11997"/>
                    </a:cubicBezTo>
                    <a:cubicBezTo>
                      <a:pt x="6891" y="11963"/>
                      <a:pt x="7037" y="11877"/>
                      <a:pt x="7155" y="11769"/>
                    </a:cubicBezTo>
                    <a:cubicBezTo>
                      <a:pt x="7366" y="11570"/>
                      <a:pt x="7349" y="11485"/>
                      <a:pt x="7173" y="11269"/>
                    </a:cubicBezTo>
                    <a:cubicBezTo>
                      <a:pt x="7131" y="11223"/>
                      <a:pt x="7096" y="11172"/>
                      <a:pt x="7061" y="11127"/>
                    </a:cubicBezTo>
                    <a:cubicBezTo>
                      <a:pt x="7055" y="11121"/>
                      <a:pt x="7055" y="11121"/>
                      <a:pt x="7055" y="11121"/>
                    </a:cubicBezTo>
                    <a:cubicBezTo>
                      <a:pt x="6656" y="10575"/>
                      <a:pt x="6233" y="10421"/>
                      <a:pt x="5558" y="10564"/>
                    </a:cubicBezTo>
                    <a:cubicBezTo>
                      <a:pt x="5411" y="10598"/>
                      <a:pt x="5300" y="10592"/>
                      <a:pt x="5223" y="10546"/>
                    </a:cubicBezTo>
                    <a:cubicBezTo>
                      <a:pt x="5165" y="10512"/>
                      <a:pt x="5129" y="10455"/>
                      <a:pt x="5112" y="10376"/>
                    </a:cubicBezTo>
                    <a:cubicBezTo>
                      <a:pt x="5094" y="10291"/>
                      <a:pt x="5106" y="10211"/>
                      <a:pt x="5147" y="10148"/>
                    </a:cubicBezTo>
                    <a:cubicBezTo>
                      <a:pt x="5200" y="10074"/>
                      <a:pt x="5294" y="10029"/>
                      <a:pt x="5429" y="10012"/>
                    </a:cubicBezTo>
                    <a:cubicBezTo>
                      <a:pt x="5652" y="9978"/>
                      <a:pt x="5875" y="9966"/>
                      <a:pt x="6110" y="9949"/>
                    </a:cubicBezTo>
                    <a:cubicBezTo>
                      <a:pt x="6210" y="9944"/>
                      <a:pt x="6309" y="9938"/>
                      <a:pt x="6409" y="9932"/>
                    </a:cubicBezTo>
                    <a:cubicBezTo>
                      <a:pt x="6292" y="9739"/>
                      <a:pt x="6292" y="9739"/>
                      <a:pt x="6292" y="9739"/>
                    </a:cubicBezTo>
                    <a:cubicBezTo>
                      <a:pt x="6198" y="9574"/>
                      <a:pt x="6092" y="9398"/>
                      <a:pt x="5987" y="9227"/>
                    </a:cubicBezTo>
                    <a:cubicBezTo>
                      <a:pt x="5857" y="9005"/>
                      <a:pt x="5875" y="8846"/>
                      <a:pt x="6039" y="8749"/>
                    </a:cubicBezTo>
                    <a:cubicBezTo>
                      <a:pt x="6110" y="8709"/>
                      <a:pt x="6180" y="8698"/>
                      <a:pt x="6251" y="8715"/>
                    </a:cubicBezTo>
                    <a:cubicBezTo>
                      <a:pt x="6345" y="8744"/>
                      <a:pt x="6427" y="8818"/>
                      <a:pt x="6497" y="8937"/>
                    </a:cubicBezTo>
                    <a:cubicBezTo>
                      <a:pt x="6544" y="9022"/>
                      <a:pt x="6591" y="9102"/>
                      <a:pt x="6638" y="9187"/>
                    </a:cubicBezTo>
                    <a:cubicBezTo>
                      <a:pt x="6861" y="9580"/>
                      <a:pt x="7096" y="9989"/>
                      <a:pt x="7296" y="10399"/>
                    </a:cubicBezTo>
                    <a:cubicBezTo>
                      <a:pt x="7818" y="11473"/>
                      <a:pt x="9280" y="12196"/>
                      <a:pt x="10372" y="11917"/>
                    </a:cubicBezTo>
                    <a:cubicBezTo>
                      <a:pt x="10954" y="11769"/>
                      <a:pt x="11400" y="11371"/>
                      <a:pt x="11599" y="10831"/>
                    </a:cubicBezTo>
                    <a:cubicBezTo>
                      <a:pt x="11799" y="10296"/>
                      <a:pt x="11711" y="9710"/>
                      <a:pt x="11359" y="9238"/>
                    </a:cubicBezTo>
                    <a:cubicBezTo>
                      <a:pt x="11130" y="8926"/>
                      <a:pt x="10819" y="8675"/>
                      <a:pt x="10355" y="8419"/>
                    </a:cubicBezTo>
                    <a:cubicBezTo>
                      <a:pt x="10243" y="8351"/>
                      <a:pt x="10167" y="8266"/>
                      <a:pt x="10155" y="8169"/>
                    </a:cubicBezTo>
                    <a:cubicBezTo>
                      <a:pt x="10143" y="8090"/>
                      <a:pt x="10167" y="8016"/>
                      <a:pt x="10237" y="7947"/>
                    </a:cubicBezTo>
                    <a:cubicBezTo>
                      <a:pt x="10349" y="7834"/>
                      <a:pt x="10484" y="7822"/>
                      <a:pt x="10637" y="7913"/>
                    </a:cubicBezTo>
                    <a:cubicBezTo>
                      <a:pt x="10678" y="7942"/>
                      <a:pt x="10719" y="7964"/>
                      <a:pt x="10760" y="7993"/>
                    </a:cubicBezTo>
                    <a:cubicBezTo>
                      <a:pt x="10930" y="8090"/>
                      <a:pt x="11100" y="8198"/>
                      <a:pt x="11253" y="8317"/>
                    </a:cubicBezTo>
                    <a:cubicBezTo>
                      <a:pt x="11388" y="8414"/>
                      <a:pt x="11505" y="8527"/>
                      <a:pt x="11623" y="8641"/>
                    </a:cubicBezTo>
                    <a:cubicBezTo>
                      <a:pt x="11670" y="8687"/>
                      <a:pt x="11717" y="8732"/>
                      <a:pt x="11764" y="8772"/>
                    </a:cubicBezTo>
                    <a:cubicBezTo>
                      <a:pt x="11811" y="8687"/>
                      <a:pt x="11864" y="8596"/>
                      <a:pt x="11916" y="8510"/>
                    </a:cubicBezTo>
                    <a:cubicBezTo>
                      <a:pt x="12034" y="8294"/>
                      <a:pt x="12163" y="8078"/>
                      <a:pt x="12298" y="7868"/>
                    </a:cubicBezTo>
                    <a:cubicBezTo>
                      <a:pt x="12363" y="7771"/>
                      <a:pt x="12451" y="7714"/>
                      <a:pt x="12539" y="7709"/>
                    </a:cubicBezTo>
                    <a:cubicBezTo>
                      <a:pt x="12615" y="7697"/>
                      <a:pt x="12697" y="7726"/>
                      <a:pt x="12756" y="7788"/>
                    </a:cubicBezTo>
                    <a:cubicBezTo>
                      <a:pt x="12891" y="7913"/>
                      <a:pt x="12891" y="8050"/>
                      <a:pt x="12768" y="8215"/>
                    </a:cubicBezTo>
                    <a:cubicBezTo>
                      <a:pt x="12421" y="8658"/>
                      <a:pt x="12257" y="9170"/>
                      <a:pt x="12269" y="9784"/>
                    </a:cubicBezTo>
                    <a:cubicBezTo>
                      <a:pt x="12275" y="10228"/>
                      <a:pt x="12445" y="10649"/>
                      <a:pt x="12750" y="10973"/>
                    </a:cubicBezTo>
                    <a:cubicBezTo>
                      <a:pt x="13055" y="11291"/>
                      <a:pt x="13472" y="11491"/>
                      <a:pt x="13930" y="11536"/>
                    </a:cubicBezTo>
                    <a:cubicBezTo>
                      <a:pt x="14253" y="11570"/>
                      <a:pt x="14523" y="11553"/>
                      <a:pt x="14758" y="11485"/>
                    </a:cubicBezTo>
                    <a:cubicBezTo>
                      <a:pt x="15034" y="11411"/>
                      <a:pt x="15257" y="11263"/>
                      <a:pt x="15451" y="11041"/>
                    </a:cubicBezTo>
                    <a:cubicBezTo>
                      <a:pt x="15562" y="10922"/>
                      <a:pt x="15715" y="10910"/>
                      <a:pt x="15850" y="11018"/>
                    </a:cubicBezTo>
                    <a:cubicBezTo>
                      <a:pt x="15979" y="11121"/>
                      <a:pt x="15997" y="11269"/>
                      <a:pt x="15897" y="11400"/>
                    </a:cubicBezTo>
                    <a:cubicBezTo>
                      <a:pt x="15815" y="11508"/>
                      <a:pt x="15721" y="11610"/>
                      <a:pt x="15621" y="11712"/>
                    </a:cubicBezTo>
                    <a:cubicBezTo>
                      <a:pt x="15574" y="11752"/>
                      <a:pt x="15533" y="11803"/>
                      <a:pt x="15486" y="11849"/>
                    </a:cubicBezTo>
                    <a:cubicBezTo>
                      <a:pt x="15832" y="12082"/>
                      <a:pt x="16026" y="12440"/>
                      <a:pt x="16061" y="12884"/>
                    </a:cubicBezTo>
                    <a:cubicBezTo>
                      <a:pt x="16103" y="13527"/>
                      <a:pt x="15662" y="14152"/>
                      <a:pt x="15034" y="14340"/>
                    </a:cubicBezTo>
                    <a:cubicBezTo>
                      <a:pt x="14864" y="14385"/>
                      <a:pt x="14670" y="14408"/>
                      <a:pt x="14582" y="14192"/>
                    </a:cubicBezTo>
                    <a:cubicBezTo>
                      <a:pt x="14547" y="14112"/>
                      <a:pt x="14547" y="14050"/>
                      <a:pt x="14576" y="13987"/>
                    </a:cubicBezTo>
                    <a:cubicBezTo>
                      <a:pt x="14611" y="13908"/>
                      <a:pt x="14705" y="13839"/>
                      <a:pt x="14846" y="13788"/>
                    </a:cubicBezTo>
                    <a:cubicBezTo>
                      <a:pt x="15269" y="13640"/>
                      <a:pt x="15498" y="13316"/>
                      <a:pt x="15463" y="12901"/>
                    </a:cubicBezTo>
                    <a:cubicBezTo>
                      <a:pt x="15433" y="12486"/>
                      <a:pt x="15187" y="12241"/>
                      <a:pt x="14735" y="12173"/>
                    </a:cubicBezTo>
                    <a:cubicBezTo>
                      <a:pt x="14042" y="12065"/>
                      <a:pt x="13461" y="12156"/>
                      <a:pt x="12961" y="12446"/>
                    </a:cubicBezTo>
                    <a:cubicBezTo>
                      <a:pt x="12733" y="12582"/>
                      <a:pt x="12527" y="12799"/>
                      <a:pt x="12363" y="12975"/>
                    </a:cubicBezTo>
                    <a:cubicBezTo>
                      <a:pt x="12104" y="13254"/>
                      <a:pt x="11787" y="13549"/>
                      <a:pt x="11312" y="13566"/>
                    </a:cubicBezTo>
                    <a:cubicBezTo>
                      <a:pt x="11229" y="13572"/>
                      <a:pt x="11147" y="13566"/>
                      <a:pt x="11047" y="13555"/>
                    </a:cubicBezTo>
                    <a:cubicBezTo>
                      <a:pt x="11001" y="13549"/>
                      <a:pt x="10948" y="13544"/>
                      <a:pt x="10895" y="13538"/>
                    </a:cubicBezTo>
                    <a:cubicBezTo>
                      <a:pt x="10883" y="13538"/>
                      <a:pt x="10883" y="13538"/>
                      <a:pt x="10883" y="13538"/>
                    </a:cubicBezTo>
                    <a:cubicBezTo>
                      <a:pt x="10889" y="13532"/>
                      <a:pt x="10889" y="13532"/>
                      <a:pt x="10889" y="13532"/>
                    </a:cubicBezTo>
                    <a:cubicBezTo>
                      <a:pt x="10912" y="13481"/>
                      <a:pt x="10936" y="13430"/>
                      <a:pt x="10954" y="13384"/>
                    </a:cubicBezTo>
                    <a:cubicBezTo>
                      <a:pt x="11006" y="13276"/>
                      <a:pt x="11053" y="13180"/>
                      <a:pt x="11100" y="13083"/>
                    </a:cubicBezTo>
                    <a:cubicBezTo>
                      <a:pt x="11124" y="13043"/>
                      <a:pt x="11188" y="13003"/>
                      <a:pt x="11235" y="13003"/>
                    </a:cubicBezTo>
                    <a:cubicBezTo>
                      <a:pt x="11476" y="12998"/>
                      <a:pt x="11682" y="12878"/>
                      <a:pt x="11875" y="12639"/>
                    </a:cubicBezTo>
                    <a:cubicBezTo>
                      <a:pt x="12186" y="12247"/>
                      <a:pt x="12498" y="11991"/>
                      <a:pt x="12862" y="11843"/>
                    </a:cubicBezTo>
                    <a:cubicBezTo>
                      <a:pt x="12110" y="11172"/>
                      <a:pt x="12110" y="11172"/>
                      <a:pt x="12110" y="11172"/>
                    </a:cubicBezTo>
                    <a:cubicBezTo>
                      <a:pt x="11758" y="11923"/>
                      <a:pt x="11130" y="12378"/>
                      <a:pt x="10243" y="12531"/>
                    </a:cubicBezTo>
                    <a:cubicBezTo>
                      <a:pt x="10255" y="13191"/>
                      <a:pt x="10073" y="13498"/>
                      <a:pt x="9908" y="13697"/>
                    </a:cubicBezTo>
                    <a:cubicBezTo>
                      <a:pt x="10190" y="14175"/>
                      <a:pt x="10190" y="14175"/>
                      <a:pt x="10190" y="14175"/>
                    </a:cubicBezTo>
                    <a:cubicBezTo>
                      <a:pt x="10959" y="13936"/>
                      <a:pt x="11764" y="13947"/>
                      <a:pt x="12574" y="14220"/>
                    </a:cubicBezTo>
                    <a:cubicBezTo>
                      <a:pt x="12733" y="13527"/>
                      <a:pt x="13155" y="13055"/>
                      <a:pt x="13872" y="12770"/>
                    </a:cubicBezTo>
                    <a:cubicBezTo>
                      <a:pt x="14124" y="12668"/>
                      <a:pt x="14294" y="12708"/>
                      <a:pt x="14371" y="12884"/>
                    </a:cubicBezTo>
                    <a:cubicBezTo>
                      <a:pt x="14406" y="12952"/>
                      <a:pt x="14412" y="13020"/>
                      <a:pt x="14382" y="13083"/>
                    </a:cubicBezTo>
                    <a:cubicBezTo>
                      <a:pt x="14347" y="13168"/>
                      <a:pt x="14253" y="13236"/>
                      <a:pt x="14100" y="13299"/>
                    </a:cubicBezTo>
                    <a:cubicBezTo>
                      <a:pt x="13554" y="13521"/>
                      <a:pt x="13249" y="13856"/>
                      <a:pt x="13173" y="14334"/>
                    </a:cubicBezTo>
                    <a:cubicBezTo>
                      <a:pt x="13161" y="14402"/>
                      <a:pt x="13185" y="14505"/>
                      <a:pt x="13237" y="14545"/>
                    </a:cubicBezTo>
                    <a:cubicBezTo>
                      <a:pt x="13449" y="14727"/>
                      <a:pt x="13672" y="14903"/>
                      <a:pt x="13901" y="15085"/>
                    </a:cubicBezTo>
                    <a:cubicBezTo>
                      <a:pt x="13983" y="15147"/>
                      <a:pt x="14059" y="15210"/>
                      <a:pt x="14142" y="15278"/>
                    </a:cubicBezTo>
                    <a:cubicBezTo>
                      <a:pt x="14823" y="14857"/>
                      <a:pt x="15486" y="14715"/>
                      <a:pt x="16173" y="14835"/>
                    </a:cubicBezTo>
                    <a:cubicBezTo>
                      <a:pt x="16179" y="14755"/>
                      <a:pt x="16185" y="14675"/>
                      <a:pt x="16197" y="14596"/>
                    </a:cubicBezTo>
                    <a:cubicBezTo>
                      <a:pt x="16208" y="14419"/>
                      <a:pt x="16226" y="14255"/>
                      <a:pt x="16249" y="14090"/>
                    </a:cubicBezTo>
                    <a:cubicBezTo>
                      <a:pt x="16332" y="13589"/>
                      <a:pt x="16537" y="13128"/>
                      <a:pt x="16866" y="12708"/>
                    </a:cubicBezTo>
                    <a:cubicBezTo>
                      <a:pt x="16954" y="12600"/>
                      <a:pt x="16960" y="12520"/>
                      <a:pt x="16901" y="12406"/>
                    </a:cubicBezTo>
                    <a:cubicBezTo>
                      <a:pt x="16596" y="11798"/>
                      <a:pt x="16449" y="11200"/>
                      <a:pt x="16455" y="10581"/>
                    </a:cubicBezTo>
                    <a:cubicBezTo>
                      <a:pt x="16461" y="10512"/>
                      <a:pt x="16390" y="10410"/>
                      <a:pt x="16326" y="10387"/>
                    </a:cubicBezTo>
                    <a:cubicBezTo>
                      <a:pt x="15868" y="10211"/>
                      <a:pt x="15527" y="9904"/>
                      <a:pt x="15333" y="9494"/>
                    </a:cubicBezTo>
                    <a:cubicBezTo>
                      <a:pt x="15151" y="9108"/>
                      <a:pt x="15104" y="8653"/>
                      <a:pt x="15210" y="8175"/>
                    </a:cubicBezTo>
                    <a:cubicBezTo>
                      <a:pt x="15251" y="7959"/>
                      <a:pt x="15369" y="7868"/>
                      <a:pt x="15557" y="7891"/>
                    </a:cubicBezTo>
                    <a:cubicBezTo>
                      <a:pt x="15733" y="7908"/>
                      <a:pt x="15809" y="8038"/>
                      <a:pt x="15797" y="8289"/>
                    </a:cubicBezTo>
                    <a:cubicBezTo>
                      <a:pt x="15791" y="8345"/>
                      <a:pt x="15791" y="8345"/>
                      <a:pt x="15791" y="8345"/>
                    </a:cubicBezTo>
                    <a:cubicBezTo>
                      <a:pt x="15774" y="8573"/>
                      <a:pt x="15762" y="8806"/>
                      <a:pt x="15797" y="9022"/>
                    </a:cubicBezTo>
                    <a:cubicBezTo>
                      <a:pt x="15868" y="9403"/>
                      <a:pt x="16114" y="9676"/>
                      <a:pt x="16561" y="9853"/>
                    </a:cubicBezTo>
                    <a:cubicBezTo>
                      <a:pt x="16596" y="9790"/>
                      <a:pt x="16631" y="9722"/>
                      <a:pt x="16666" y="9659"/>
                    </a:cubicBezTo>
                    <a:cubicBezTo>
                      <a:pt x="16772" y="9477"/>
                      <a:pt x="16872" y="9301"/>
                      <a:pt x="16960" y="9125"/>
                    </a:cubicBezTo>
                    <a:cubicBezTo>
                      <a:pt x="16983" y="9073"/>
                      <a:pt x="16966" y="8988"/>
                      <a:pt x="16936" y="8943"/>
                    </a:cubicBezTo>
                    <a:cubicBezTo>
                      <a:pt x="16396" y="8101"/>
                      <a:pt x="16220" y="7259"/>
                      <a:pt x="16402" y="6378"/>
                    </a:cubicBezTo>
                    <a:cubicBezTo>
                      <a:pt x="16273" y="6429"/>
                      <a:pt x="16144" y="6480"/>
                      <a:pt x="16014" y="6531"/>
                    </a:cubicBezTo>
                    <a:cubicBezTo>
                      <a:pt x="15727" y="6645"/>
                      <a:pt x="15451" y="6753"/>
                      <a:pt x="15210" y="6912"/>
                    </a:cubicBezTo>
                    <a:cubicBezTo>
                      <a:pt x="14054" y="7669"/>
                      <a:pt x="13801" y="8823"/>
                      <a:pt x="14535" y="10000"/>
                    </a:cubicBezTo>
                    <a:cubicBezTo>
                      <a:pt x="14553" y="10029"/>
                      <a:pt x="14576" y="10063"/>
                      <a:pt x="14594" y="10091"/>
                    </a:cubicBezTo>
                    <a:cubicBezTo>
                      <a:pt x="14623" y="10131"/>
                      <a:pt x="14652" y="10177"/>
                      <a:pt x="14676" y="10217"/>
                    </a:cubicBezTo>
                    <a:cubicBezTo>
                      <a:pt x="14770" y="10376"/>
                      <a:pt x="14740" y="10518"/>
                      <a:pt x="14594" y="10615"/>
                    </a:cubicBezTo>
                    <a:cubicBezTo>
                      <a:pt x="14441" y="10711"/>
                      <a:pt x="14294" y="10683"/>
                      <a:pt x="14183" y="10529"/>
                    </a:cubicBezTo>
                    <a:cubicBezTo>
                      <a:pt x="13854" y="10074"/>
                      <a:pt x="13648" y="9619"/>
                      <a:pt x="13560" y="9147"/>
                    </a:cubicBezTo>
                    <a:cubicBezTo>
                      <a:pt x="13437" y="8459"/>
                      <a:pt x="13596" y="7828"/>
                      <a:pt x="14048" y="7202"/>
                    </a:cubicBezTo>
                    <a:cubicBezTo>
                      <a:pt x="14077" y="7163"/>
                      <a:pt x="14106" y="7123"/>
                      <a:pt x="14142" y="7072"/>
                    </a:cubicBezTo>
                    <a:cubicBezTo>
                      <a:pt x="14200" y="6992"/>
                      <a:pt x="14200" y="6992"/>
                      <a:pt x="14200" y="6992"/>
                    </a:cubicBezTo>
                    <a:cubicBezTo>
                      <a:pt x="14112" y="6992"/>
                      <a:pt x="14030" y="6986"/>
                      <a:pt x="13948" y="6981"/>
                    </a:cubicBezTo>
                    <a:cubicBezTo>
                      <a:pt x="13684" y="6958"/>
                      <a:pt x="13431" y="6941"/>
                      <a:pt x="13155" y="7089"/>
                    </a:cubicBezTo>
                    <a:cubicBezTo>
                      <a:pt x="12592" y="7384"/>
                      <a:pt x="11999" y="7532"/>
                      <a:pt x="11388" y="7532"/>
                    </a:cubicBezTo>
                    <a:cubicBezTo>
                      <a:pt x="11382" y="7532"/>
                      <a:pt x="11382" y="7532"/>
                      <a:pt x="11376" y="7532"/>
                    </a:cubicBezTo>
                    <a:cubicBezTo>
                      <a:pt x="10801" y="7532"/>
                      <a:pt x="10196" y="7396"/>
                      <a:pt x="9574" y="7134"/>
                    </a:cubicBezTo>
                    <a:cubicBezTo>
                      <a:pt x="9468" y="7089"/>
                      <a:pt x="9321" y="7072"/>
                      <a:pt x="9128" y="7089"/>
                    </a:cubicBezTo>
                    <a:cubicBezTo>
                      <a:pt x="8893" y="7111"/>
                      <a:pt x="8670" y="7145"/>
                      <a:pt x="8429" y="7180"/>
                    </a:cubicBezTo>
                    <a:cubicBezTo>
                      <a:pt x="8335" y="7191"/>
                      <a:pt x="8235" y="7208"/>
                      <a:pt x="8130" y="7219"/>
                    </a:cubicBezTo>
                    <a:cubicBezTo>
                      <a:pt x="7953" y="8044"/>
                      <a:pt x="8130" y="8772"/>
                      <a:pt x="8664" y="9381"/>
                    </a:cubicBezTo>
                    <a:cubicBezTo>
                      <a:pt x="8951" y="9705"/>
                      <a:pt x="9321" y="9972"/>
                      <a:pt x="9844" y="10217"/>
                    </a:cubicBezTo>
                    <a:cubicBezTo>
                      <a:pt x="9862" y="10228"/>
                      <a:pt x="9885" y="10239"/>
                      <a:pt x="9908" y="10245"/>
                    </a:cubicBezTo>
                    <a:cubicBezTo>
                      <a:pt x="9944" y="10262"/>
                      <a:pt x="9979" y="10279"/>
                      <a:pt x="10014" y="10296"/>
                    </a:cubicBezTo>
                    <a:cubicBezTo>
                      <a:pt x="10173" y="10387"/>
                      <a:pt x="10220" y="10518"/>
                      <a:pt x="10149" y="10660"/>
                    </a:cubicBezTo>
                    <a:cubicBezTo>
                      <a:pt x="10073" y="10825"/>
                      <a:pt x="9932" y="10876"/>
                      <a:pt x="9762" y="10808"/>
                    </a:cubicBezTo>
                    <a:cubicBezTo>
                      <a:pt x="8998" y="10495"/>
                      <a:pt x="8382" y="10035"/>
                      <a:pt x="7994" y="9483"/>
                    </a:cubicBezTo>
                    <a:cubicBezTo>
                      <a:pt x="7554" y="8857"/>
                      <a:pt x="7396" y="8118"/>
                      <a:pt x="7525" y="7293"/>
                    </a:cubicBezTo>
                    <a:cubicBezTo>
                      <a:pt x="7525" y="7259"/>
                      <a:pt x="7525" y="7231"/>
                      <a:pt x="7531" y="7197"/>
                    </a:cubicBezTo>
                    <a:cubicBezTo>
                      <a:pt x="7531" y="7185"/>
                      <a:pt x="7531" y="7174"/>
                      <a:pt x="7531" y="7163"/>
                    </a:cubicBezTo>
                    <a:cubicBezTo>
                      <a:pt x="7448" y="7134"/>
                      <a:pt x="7366" y="7106"/>
                      <a:pt x="7284" y="7083"/>
                    </a:cubicBezTo>
                    <a:cubicBezTo>
                      <a:pt x="7096" y="7020"/>
                      <a:pt x="6914" y="6958"/>
                      <a:pt x="6744" y="6878"/>
                    </a:cubicBezTo>
                    <a:cubicBezTo>
                      <a:pt x="6568" y="6793"/>
                      <a:pt x="6398" y="6685"/>
                      <a:pt x="6251" y="6588"/>
                    </a:cubicBezTo>
                    <a:cubicBezTo>
                      <a:pt x="6186" y="6548"/>
                      <a:pt x="6133" y="6514"/>
                      <a:pt x="6075" y="6480"/>
                    </a:cubicBezTo>
                    <a:cubicBezTo>
                      <a:pt x="4466" y="7106"/>
                      <a:pt x="4466" y="7106"/>
                      <a:pt x="4466" y="7106"/>
                    </a:cubicBezTo>
                    <a:cubicBezTo>
                      <a:pt x="4472" y="7151"/>
                      <a:pt x="4472" y="7151"/>
                      <a:pt x="4472" y="7151"/>
                    </a:cubicBezTo>
                    <a:cubicBezTo>
                      <a:pt x="4484" y="7208"/>
                      <a:pt x="4495" y="7288"/>
                      <a:pt x="4507" y="7373"/>
                    </a:cubicBezTo>
                    <a:cubicBezTo>
                      <a:pt x="4624" y="8050"/>
                      <a:pt x="4519" y="8709"/>
                      <a:pt x="4190" y="9324"/>
                    </a:cubicBezTo>
                    <a:cubicBezTo>
                      <a:pt x="4120" y="9443"/>
                      <a:pt x="4125" y="9528"/>
                      <a:pt x="4213" y="9648"/>
                    </a:cubicBezTo>
                    <a:cubicBezTo>
                      <a:pt x="4460" y="10012"/>
                      <a:pt x="4613" y="10376"/>
                      <a:pt x="4671" y="10745"/>
                    </a:cubicBezTo>
                    <a:cubicBezTo>
                      <a:pt x="4736" y="11127"/>
                      <a:pt x="4689" y="11525"/>
                      <a:pt x="4542" y="11923"/>
                    </a:cubicBezTo>
                    <a:cubicBezTo>
                      <a:pt x="4519" y="11991"/>
                      <a:pt x="4554" y="12105"/>
                      <a:pt x="4601" y="12179"/>
                    </a:cubicBezTo>
                    <a:cubicBezTo>
                      <a:pt x="5253" y="13128"/>
                      <a:pt x="5358" y="14038"/>
                      <a:pt x="4930" y="14943"/>
                    </a:cubicBezTo>
                    <a:cubicBezTo>
                      <a:pt x="4848" y="15125"/>
                      <a:pt x="4718" y="15290"/>
                      <a:pt x="4577" y="15460"/>
                    </a:cubicBezTo>
                    <a:cubicBezTo>
                      <a:pt x="4519" y="15534"/>
                      <a:pt x="4454" y="15614"/>
                      <a:pt x="4395" y="15693"/>
                    </a:cubicBezTo>
                    <a:cubicBezTo>
                      <a:pt x="5006" y="16325"/>
                      <a:pt x="5799" y="16569"/>
                      <a:pt x="6756" y="16427"/>
                    </a:cubicBezTo>
                    <a:cubicBezTo>
                      <a:pt x="6844" y="16410"/>
                      <a:pt x="6938" y="16393"/>
                      <a:pt x="7032" y="16376"/>
                    </a:cubicBezTo>
                    <a:cubicBezTo>
                      <a:pt x="7149" y="16353"/>
                      <a:pt x="7272" y="16336"/>
                      <a:pt x="7396" y="16319"/>
                    </a:cubicBezTo>
                    <a:cubicBezTo>
                      <a:pt x="7566" y="16296"/>
                      <a:pt x="7689" y="16376"/>
                      <a:pt x="7730" y="16535"/>
                    </a:cubicBezTo>
                    <a:cubicBezTo>
                      <a:pt x="7748" y="16615"/>
                      <a:pt x="7742" y="16694"/>
                      <a:pt x="7701" y="16757"/>
                    </a:cubicBezTo>
                    <a:cubicBezTo>
                      <a:pt x="7666" y="16814"/>
                      <a:pt x="7607" y="16854"/>
                      <a:pt x="7531" y="16871"/>
                    </a:cubicBezTo>
                    <a:cubicBezTo>
                      <a:pt x="6673" y="17053"/>
                      <a:pt x="5840" y="17183"/>
                      <a:pt x="5024" y="16802"/>
                    </a:cubicBezTo>
                    <a:cubicBezTo>
                      <a:pt x="4654" y="16632"/>
                      <a:pt x="4325" y="16376"/>
                      <a:pt x="4014" y="16131"/>
                    </a:cubicBezTo>
                    <a:cubicBezTo>
                      <a:pt x="3861" y="16006"/>
                      <a:pt x="3767" y="15989"/>
                      <a:pt x="3603" y="16046"/>
                    </a:cubicBezTo>
                    <a:cubicBezTo>
                      <a:pt x="3186" y="16200"/>
                      <a:pt x="2722" y="16234"/>
                      <a:pt x="2223" y="16154"/>
                    </a:cubicBezTo>
                    <a:cubicBezTo>
                      <a:pt x="1178" y="15989"/>
                      <a:pt x="438" y="15210"/>
                      <a:pt x="350" y="14169"/>
                    </a:cubicBezTo>
                    <a:cubicBezTo>
                      <a:pt x="292" y="13521"/>
                      <a:pt x="385" y="13003"/>
                      <a:pt x="632" y="12554"/>
                    </a:cubicBezTo>
                    <a:cubicBezTo>
                      <a:pt x="661" y="12503"/>
                      <a:pt x="632" y="12383"/>
                      <a:pt x="585" y="12332"/>
                    </a:cubicBezTo>
                    <a:cubicBezTo>
                      <a:pt x="274" y="11957"/>
                      <a:pt x="74" y="11513"/>
                      <a:pt x="16" y="11070"/>
                    </a:cubicBezTo>
                    <a:cubicBezTo>
                      <a:pt x="-49" y="10541"/>
                      <a:pt x="86" y="10023"/>
                      <a:pt x="421" y="9580"/>
                    </a:cubicBezTo>
                    <a:cubicBezTo>
                      <a:pt x="456" y="9528"/>
                      <a:pt x="432" y="9409"/>
                      <a:pt x="397" y="9346"/>
                    </a:cubicBezTo>
                    <a:cubicBezTo>
                      <a:pt x="256" y="9079"/>
                      <a:pt x="168" y="8857"/>
                      <a:pt x="121" y="8647"/>
                    </a:cubicBezTo>
                    <a:cubicBezTo>
                      <a:pt x="57" y="8385"/>
                      <a:pt x="63" y="8141"/>
                      <a:pt x="127" y="7902"/>
                    </a:cubicBezTo>
                    <a:cubicBezTo>
                      <a:pt x="203" y="7640"/>
                      <a:pt x="368" y="7396"/>
                      <a:pt x="526" y="7168"/>
                    </a:cubicBezTo>
                    <a:cubicBezTo>
                      <a:pt x="609" y="7060"/>
                      <a:pt x="638" y="6981"/>
                      <a:pt x="585" y="6844"/>
                    </a:cubicBezTo>
                    <a:cubicBezTo>
                      <a:pt x="333" y="6150"/>
                      <a:pt x="391" y="5593"/>
                      <a:pt x="767" y="5109"/>
                    </a:cubicBezTo>
                    <a:cubicBezTo>
                      <a:pt x="814" y="5047"/>
                      <a:pt x="785" y="4916"/>
                      <a:pt x="779" y="4876"/>
                    </a:cubicBezTo>
                    <a:cubicBezTo>
                      <a:pt x="579" y="4069"/>
                      <a:pt x="644" y="3420"/>
                      <a:pt x="973" y="2835"/>
                    </a:cubicBezTo>
                    <a:cubicBezTo>
                      <a:pt x="1249" y="2351"/>
                      <a:pt x="1718" y="1970"/>
                      <a:pt x="2264" y="1788"/>
                    </a:cubicBezTo>
                    <a:cubicBezTo>
                      <a:pt x="2822" y="1600"/>
                      <a:pt x="3397" y="1635"/>
                      <a:pt x="3879" y="1873"/>
                    </a:cubicBezTo>
                    <a:cubicBezTo>
                      <a:pt x="4002" y="1936"/>
                      <a:pt x="4114" y="2021"/>
                      <a:pt x="4219" y="2107"/>
                    </a:cubicBezTo>
                    <a:cubicBezTo>
                      <a:pt x="4290" y="2164"/>
                      <a:pt x="4360" y="2226"/>
                      <a:pt x="4437" y="2277"/>
                    </a:cubicBezTo>
                    <a:cubicBezTo>
                      <a:pt x="4478" y="2300"/>
                      <a:pt x="4601" y="2380"/>
                      <a:pt x="4701" y="2363"/>
                    </a:cubicBezTo>
                    <a:cubicBezTo>
                      <a:pt x="5323" y="2260"/>
                      <a:pt x="5834" y="2300"/>
                      <a:pt x="6274" y="2482"/>
                    </a:cubicBezTo>
                    <a:cubicBezTo>
                      <a:pt x="6709" y="2670"/>
                      <a:pt x="7084" y="3005"/>
                      <a:pt x="7413" y="3517"/>
                    </a:cubicBezTo>
                    <a:cubicBezTo>
                      <a:pt x="7419" y="3528"/>
                      <a:pt x="7425" y="3540"/>
                      <a:pt x="7431" y="3545"/>
                    </a:cubicBezTo>
                    <a:cubicBezTo>
                      <a:pt x="7584" y="3523"/>
                      <a:pt x="7736" y="3489"/>
                      <a:pt x="7883" y="3466"/>
                    </a:cubicBezTo>
                    <a:cubicBezTo>
                      <a:pt x="8223" y="3398"/>
                      <a:pt x="8541" y="3341"/>
                      <a:pt x="8869" y="3312"/>
                    </a:cubicBezTo>
                    <a:cubicBezTo>
                      <a:pt x="9333" y="3267"/>
                      <a:pt x="9773" y="3409"/>
                      <a:pt x="10184" y="3733"/>
                    </a:cubicBezTo>
                    <a:cubicBezTo>
                      <a:pt x="10249" y="3682"/>
                      <a:pt x="10308" y="3625"/>
                      <a:pt x="10366" y="3574"/>
                    </a:cubicBezTo>
                    <a:cubicBezTo>
                      <a:pt x="10490" y="3460"/>
                      <a:pt x="10613" y="3352"/>
                      <a:pt x="10748" y="3250"/>
                    </a:cubicBezTo>
                    <a:cubicBezTo>
                      <a:pt x="11212" y="2903"/>
                      <a:pt x="11693" y="2681"/>
                      <a:pt x="12186" y="2601"/>
                    </a:cubicBezTo>
                    <a:cubicBezTo>
                      <a:pt x="12691" y="2510"/>
                      <a:pt x="13226" y="2567"/>
                      <a:pt x="13760" y="2766"/>
                    </a:cubicBezTo>
                    <a:cubicBezTo>
                      <a:pt x="13889" y="2812"/>
                      <a:pt x="13954" y="2795"/>
                      <a:pt x="14036" y="2687"/>
                    </a:cubicBezTo>
                    <a:cubicBezTo>
                      <a:pt x="14576" y="1982"/>
                      <a:pt x="15234" y="1629"/>
                      <a:pt x="16050" y="1606"/>
                    </a:cubicBezTo>
                    <a:cubicBezTo>
                      <a:pt x="16120" y="1606"/>
                      <a:pt x="16220" y="1515"/>
                      <a:pt x="16255" y="1447"/>
                    </a:cubicBezTo>
                    <a:cubicBezTo>
                      <a:pt x="16643" y="645"/>
                      <a:pt x="17353" y="139"/>
                      <a:pt x="18257" y="25"/>
                    </a:cubicBezTo>
                    <a:cubicBezTo>
                      <a:pt x="19220" y="-100"/>
                      <a:pt x="20271" y="258"/>
                      <a:pt x="20817" y="895"/>
                    </a:cubicBezTo>
                    <a:cubicBezTo>
                      <a:pt x="21451" y="1629"/>
                      <a:pt x="21551" y="2476"/>
                      <a:pt x="21122" y="3415"/>
                    </a:cubicBezTo>
                    <a:cubicBezTo>
                      <a:pt x="20958" y="3784"/>
                      <a:pt x="20940" y="4097"/>
                      <a:pt x="21070" y="4529"/>
                    </a:cubicBezTo>
                    <a:cubicBezTo>
                      <a:pt x="21275" y="5252"/>
                      <a:pt x="21328" y="5940"/>
                      <a:pt x="21216" y="6577"/>
                    </a:cubicBezTo>
                    <a:cubicBezTo>
                      <a:pt x="21105" y="7242"/>
                      <a:pt x="20811" y="7873"/>
                      <a:pt x="20347" y="8448"/>
                    </a:cubicBezTo>
                    <a:cubicBezTo>
                      <a:pt x="20253" y="8567"/>
                      <a:pt x="20295" y="8641"/>
                      <a:pt x="20353" y="8749"/>
                    </a:cubicBezTo>
                    <a:cubicBezTo>
                      <a:pt x="20353" y="8749"/>
                      <a:pt x="20353" y="8749"/>
                      <a:pt x="20353" y="8749"/>
                    </a:cubicBezTo>
                    <a:cubicBezTo>
                      <a:pt x="20940" y="9801"/>
                      <a:pt x="21052" y="10808"/>
                      <a:pt x="20711" y="11815"/>
                    </a:cubicBezTo>
                    <a:cubicBezTo>
                      <a:pt x="20664" y="11945"/>
                      <a:pt x="20606" y="12076"/>
                      <a:pt x="20553" y="12201"/>
                    </a:cubicBezTo>
                    <a:cubicBezTo>
                      <a:pt x="20524" y="12253"/>
                      <a:pt x="20500" y="12309"/>
                      <a:pt x="20477" y="12366"/>
                    </a:cubicBezTo>
                    <a:cubicBezTo>
                      <a:pt x="21046" y="12810"/>
                      <a:pt x="21392" y="13492"/>
                      <a:pt x="21439" y="14294"/>
                    </a:cubicBezTo>
                    <a:cubicBezTo>
                      <a:pt x="21504" y="15261"/>
                      <a:pt x="21128" y="16279"/>
                      <a:pt x="20465" y="16945"/>
                    </a:cubicBezTo>
                    <a:cubicBezTo>
                      <a:pt x="20142" y="17263"/>
                      <a:pt x="19796" y="17485"/>
                      <a:pt x="19408" y="17627"/>
                    </a:cubicBezTo>
                    <a:cubicBezTo>
                      <a:pt x="19332" y="17655"/>
                      <a:pt x="19238" y="17718"/>
                      <a:pt x="19208" y="17786"/>
                    </a:cubicBezTo>
                    <a:cubicBezTo>
                      <a:pt x="18997" y="18344"/>
                      <a:pt x="18662" y="18770"/>
                      <a:pt x="18210" y="19055"/>
                    </a:cubicBezTo>
                    <a:cubicBezTo>
                      <a:pt x="17793" y="19316"/>
                      <a:pt x="17265" y="19464"/>
                      <a:pt x="16637" y="19492"/>
                    </a:cubicBezTo>
                    <a:cubicBezTo>
                      <a:pt x="15815" y="19532"/>
                      <a:pt x="15052" y="19305"/>
                      <a:pt x="14371" y="18816"/>
                    </a:cubicBezTo>
                    <a:cubicBezTo>
                      <a:pt x="13736" y="19310"/>
                      <a:pt x="12991" y="19424"/>
                      <a:pt x="12087" y="19168"/>
                    </a:cubicBezTo>
                    <a:cubicBezTo>
                      <a:pt x="11699" y="19055"/>
                      <a:pt x="11353" y="18821"/>
                      <a:pt x="11036" y="18457"/>
                    </a:cubicBezTo>
                    <a:cubicBezTo>
                      <a:pt x="10713" y="18082"/>
                      <a:pt x="10466" y="17644"/>
                      <a:pt x="10319" y="17144"/>
                    </a:cubicBezTo>
                    <a:cubicBezTo>
                      <a:pt x="10272" y="17007"/>
                      <a:pt x="10278" y="16893"/>
                      <a:pt x="10325" y="16814"/>
                    </a:cubicBezTo>
                    <a:cubicBezTo>
                      <a:pt x="10361" y="16751"/>
                      <a:pt x="10419" y="16717"/>
                      <a:pt x="10490" y="16700"/>
                    </a:cubicBezTo>
                    <a:cubicBezTo>
                      <a:pt x="10742" y="16643"/>
                      <a:pt x="10830" y="16808"/>
                      <a:pt x="10877" y="16962"/>
                    </a:cubicBezTo>
                    <a:cubicBezTo>
                      <a:pt x="11042" y="17473"/>
                      <a:pt x="11294" y="17900"/>
                      <a:pt x="11652" y="18264"/>
                    </a:cubicBezTo>
                    <a:cubicBezTo>
                      <a:pt x="11946" y="18560"/>
                      <a:pt x="12527" y="18747"/>
                      <a:pt x="13061" y="18719"/>
                    </a:cubicBezTo>
                    <a:cubicBezTo>
                      <a:pt x="13508" y="18696"/>
                      <a:pt x="13877" y="18526"/>
                      <a:pt x="14100" y="18241"/>
                    </a:cubicBezTo>
                    <a:cubicBezTo>
                      <a:pt x="14159" y="18167"/>
                      <a:pt x="14218" y="18122"/>
                      <a:pt x="14288" y="18116"/>
                    </a:cubicBezTo>
                    <a:cubicBezTo>
                      <a:pt x="14376" y="18105"/>
                      <a:pt x="14476" y="18150"/>
                      <a:pt x="14605" y="18253"/>
                    </a:cubicBezTo>
                    <a:cubicBezTo>
                      <a:pt x="15016" y="18577"/>
                      <a:pt x="15457" y="18782"/>
                      <a:pt x="15921" y="18873"/>
                    </a:cubicBezTo>
                    <a:cubicBezTo>
                      <a:pt x="16379" y="18964"/>
                      <a:pt x="16872" y="18935"/>
                      <a:pt x="17382" y="18793"/>
                    </a:cubicBezTo>
                    <a:cubicBezTo>
                      <a:pt x="17735" y="18696"/>
                      <a:pt x="18075" y="18480"/>
                      <a:pt x="18316" y="18201"/>
                    </a:cubicBezTo>
                    <a:cubicBezTo>
                      <a:pt x="18516" y="17968"/>
                      <a:pt x="18745" y="17582"/>
                      <a:pt x="18698" y="17058"/>
                    </a:cubicBezTo>
                    <a:cubicBezTo>
                      <a:pt x="18692" y="16973"/>
                      <a:pt x="18692" y="16888"/>
                      <a:pt x="18698" y="16802"/>
                    </a:cubicBezTo>
                    <a:cubicBezTo>
                      <a:pt x="18721" y="16615"/>
                      <a:pt x="18827" y="16524"/>
                      <a:pt x="19009" y="16529"/>
                    </a:cubicBezTo>
                    <a:cubicBezTo>
                      <a:pt x="19173" y="16535"/>
                      <a:pt x="19267" y="16626"/>
                      <a:pt x="19285" y="16802"/>
                    </a:cubicBezTo>
                    <a:cubicBezTo>
                      <a:pt x="19291" y="16848"/>
                      <a:pt x="19291" y="16893"/>
                      <a:pt x="19296" y="16950"/>
                    </a:cubicBezTo>
                    <a:cubicBezTo>
                      <a:pt x="19296" y="16979"/>
                      <a:pt x="19296" y="17013"/>
                      <a:pt x="19302" y="17053"/>
                    </a:cubicBezTo>
                    <a:cubicBezTo>
                      <a:pt x="19343" y="17024"/>
                      <a:pt x="19390" y="17007"/>
                      <a:pt x="19432" y="16984"/>
                    </a:cubicBezTo>
                    <a:cubicBezTo>
                      <a:pt x="19520" y="16939"/>
                      <a:pt x="19602" y="16893"/>
                      <a:pt x="19678" y="16842"/>
                    </a:cubicBezTo>
                    <a:cubicBezTo>
                      <a:pt x="20160" y="16518"/>
                      <a:pt x="20529" y="15995"/>
                      <a:pt x="20723" y="15375"/>
                    </a:cubicBezTo>
                    <a:cubicBezTo>
                      <a:pt x="20917" y="14755"/>
                      <a:pt x="20899" y="14124"/>
                      <a:pt x="20682" y="13589"/>
                    </a:cubicBezTo>
                    <a:cubicBezTo>
                      <a:pt x="20524" y="13208"/>
                      <a:pt x="20289" y="12935"/>
                      <a:pt x="19954" y="12753"/>
                    </a:cubicBezTo>
                    <a:cubicBezTo>
                      <a:pt x="19837" y="12691"/>
                      <a:pt x="19772" y="12628"/>
                      <a:pt x="19754" y="12554"/>
                    </a:cubicBezTo>
                    <a:cubicBezTo>
                      <a:pt x="19731" y="12480"/>
                      <a:pt x="19754" y="12395"/>
                      <a:pt x="19825" y="12287"/>
                    </a:cubicBezTo>
                    <a:cubicBezTo>
                      <a:pt x="20183" y="11712"/>
                      <a:pt x="20347" y="11115"/>
                      <a:pt x="20306" y="10518"/>
                    </a:cubicBezTo>
                    <a:cubicBezTo>
                      <a:pt x="20271" y="9961"/>
                      <a:pt x="20066" y="9381"/>
                      <a:pt x="19690" y="8789"/>
                    </a:cubicBezTo>
                    <a:cubicBezTo>
                      <a:pt x="19584" y="8624"/>
                      <a:pt x="19543" y="8476"/>
                      <a:pt x="19702" y="8300"/>
                    </a:cubicBezTo>
                    <a:cubicBezTo>
                      <a:pt x="20242" y="7714"/>
                      <a:pt x="20559" y="7060"/>
                      <a:pt x="20653" y="6355"/>
                    </a:cubicBezTo>
                    <a:cubicBezTo>
                      <a:pt x="20741" y="5707"/>
                      <a:pt x="20635" y="4990"/>
                      <a:pt x="20347" y="4228"/>
                    </a:cubicBezTo>
                    <a:cubicBezTo>
                      <a:pt x="20253" y="3989"/>
                      <a:pt x="20265" y="3824"/>
                      <a:pt x="20377" y="3631"/>
                    </a:cubicBezTo>
                    <a:cubicBezTo>
                      <a:pt x="20688" y="3096"/>
                      <a:pt x="20811" y="2641"/>
                      <a:pt x="20770" y="2186"/>
                    </a:cubicBezTo>
                    <a:cubicBezTo>
                      <a:pt x="20729" y="1782"/>
                      <a:pt x="20541" y="1418"/>
                      <a:pt x="20230" y="1128"/>
                    </a:cubicBezTo>
                    <a:cubicBezTo>
                      <a:pt x="19913" y="844"/>
                      <a:pt x="19502" y="668"/>
                      <a:pt x="19044" y="611"/>
                    </a:cubicBezTo>
                    <a:cubicBezTo>
                      <a:pt x="18433" y="543"/>
                      <a:pt x="17958" y="617"/>
                      <a:pt x="17582" y="833"/>
                    </a:cubicBezTo>
                    <a:cubicBezTo>
                      <a:pt x="17206" y="1049"/>
                      <a:pt x="16913" y="1424"/>
                      <a:pt x="16684" y="1982"/>
                    </a:cubicBezTo>
                    <a:cubicBezTo>
                      <a:pt x="16596" y="2186"/>
                      <a:pt x="16449" y="2215"/>
                      <a:pt x="16249" y="2198"/>
                    </a:cubicBezTo>
                    <a:cubicBezTo>
                      <a:pt x="15580" y="2135"/>
                      <a:pt x="15022" y="2391"/>
                      <a:pt x="14553" y="2977"/>
                    </a:cubicBezTo>
                    <a:cubicBezTo>
                      <a:pt x="14529" y="3000"/>
                      <a:pt x="14517" y="3028"/>
                      <a:pt x="14500" y="3051"/>
                    </a:cubicBezTo>
                    <a:cubicBezTo>
                      <a:pt x="14494" y="3062"/>
                      <a:pt x="14488" y="3079"/>
                      <a:pt x="14482" y="3091"/>
                    </a:cubicBezTo>
                    <a:cubicBezTo>
                      <a:pt x="14529" y="3125"/>
                      <a:pt x="14570" y="3164"/>
                      <a:pt x="14617" y="3204"/>
                    </a:cubicBezTo>
                    <a:cubicBezTo>
                      <a:pt x="14723" y="3290"/>
                      <a:pt x="14823" y="3375"/>
                      <a:pt x="14917" y="3460"/>
                    </a:cubicBezTo>
                    <a:cubicBezTo>
                      <a:pt x="15005" y="3534"/>
                      <a:pt x="15052" y="3619"/>
                      <a:pt x="15052" y="3699"/>
                    </a:cubicBezTo>
                    <a:cubicBezTo>
                      <a:pt x="15057" y="3767"/>
                      <a:pt x="15022" y="3836"/>
                      <a:pt x="14964" y="3898"/>
                    </a:cubicBezTo>
                    <a:cubicBezTo>
                      <a:pt x="14829" y="4029"/>
                      <a:pt x="14670" y="4018"/>
                      <a:pt x="14506" y="3870"/>
                    </a:cubicBezTo>
                    <a:cubicBezTo>
                      <a:pt x="13989" y="3398"/>
                      <a:pt x="13384" y="3153"/>
                      <a:pt x="12709" y="3142"/>
                    </a:cubicBezTo>
                    <a:cubicBezTo>
                      <a:pt x="12269" y="3130"/>
                      <a:pt x="11875" y="3227"/>
                      <a:pt x="11494" y="3432"/>
                    </a:cubicBezTo>
                    <a:cubicBezTo>
                      <a:pt x="11165" y="3614"/>
                      <a:pt x="10854" y="3875"/>
                      <a:pt x="10548" y="4234"/>
                    </a:cubicBezTo>
                    <a:cubicBezTo>
                      <a:pt x="10437" y="4364"/>
                      <a:pt x="10343" y="4455"/>
                      <a:pt x="10243" y="4461"/>
                    </a:cubicBezTo>
                    <a:cubicBezTo>
                      <a:pt x="10155" y="4461"/>
                      <a:pt x="10067" y="4410"/>
                      <a:pt x="9926" y="4279"/>
                    </a:cubicBezTo>
                    <a:cubicBezTo>
                      <a:pt x="9509" y="3881"/>
                      <a:pt x="8981" y="3773"/>
                      <a:pt x="8265" y="3949"/>
                    </a:cubicBezTo>
                    <a:cubicBezTo>
                      <a:pt x="8047" y="4006"/>
                      <a:pt x="7836" y="4097"/>
                      <a:pt x="7636" y="4188"/>
                    </a:cubicBezTo>
                    <a:cubicBezTo>
                      <a:pt x="7607" y="4200"/>
                      <a:pt x="7578" y="4211"/>
                      <a:pt x="7554" y="4222"/>
                    </a:cubicBezTo>
                    <a:cubicBezTo>
                      <a:pt x="7272" y="4347"/>
                      <a:pt x="7161" y="4308"/>
                      <a:pt x="7032" y="4046"/>
                    </a:cubicBezTo>
                    <a:cubicBezTo>
                      <a:pt x="6732" y="3455"/>
                      <a:pt x="6356" y="3108"/>
                      <a:pt x="5852" y="2954"/>
                    </a:cubicBezTo>
                    <a:cubicBezTo>
                      <a:pt x="5088" y="2721"/>
                      <a:pt x="4266" y="2965"/>
                      <a:pt x="3756" y="3568"/>
                    </a:cubicBezTo>
                    <a:cubicBezTo>
                      <a:pt x="3620" y="3727"/>
                      <a:pt x="3474" y="3756"/>
                      <a:pt x="3327" y="3654"/>
                    </a:cubicBezTo>
                    <a:cubicBezTo>
                      <a:pt x="3245" y="3602"/>
                      <a:pt x="3198" y="3534"/>
                      <a:pt x="3192" y="3460"/>
                    </a:cubicBezTo>
                    <a:cubicBezTo>
                      <a:pt x="3180" y="3381"/>
                      <a:pt x="3215" y="3295"/>
                      <a:pt x="3286" y="3221"/>
                    </a:cubicBezTo>
                    <a:cubicBezTo>
                      <a:pt x="3427" y="3073"/>
                      <a:pt x="3574" y="2926"/>
                      <a:pt x="3720" y="2789"/>
                    </a:cubicBezTo>
                    <a:cubicBezTo>
                      <a:pt x="3785" y="2732"/>
                      <a:pt x="3849" y="2670"/>
                      <a:pt x="3908" y="2607"/>
                    </a:cubicBezTo>
                    <a:cubicBezTo>
                      <a:pt x="3656" y="2272"/>
                      <a:pt x="2998" y="2141"/>
                      <a:pt x="2476" y="2328"/>
                    </a:cubicBezTo>
                    <a:cubicBezTo>
                      <a:pt x="2035" y="2482"/>
                      <a:pt x="1695" y="2761"/>
                      <a:pt x="1483" y="3130"/>
                    </a:cubicBezTo>
                    <a:cubicBezTo>
                      <a:pt x="1272" y="3506"/>
                      <a:pt x="1207" y="3949"/>
                      <a:pt x="1295" y="4421"/>
                    </a:cubicBezTo>
                    <a:cubicBezTo>
                      <a:pt x="1307" y="4507"/>
                      <a:pt x="1337" y="4598"/>
                      <a:pt x="1360" y="4683"/>
                    </a:cubicBezTo>
                    <a:cubicBezTo>
                      <a:pt x="1389" y="4780"/>
                      <a:pt x="1419" y="4882"/>
                      <a:pt x="1431" y="4984"/>
                    </a:cubicBezTo>
                    <a:cubicBezTo>
                      <a:pt x="1448" y="5098"/>
                      <a:pt x="1448" y="5252"/>
                      <a:pt x="1384" y="5314"/>
                    </a:cubicBezTo>
                    <a:cubicBezTo>
                      <a:pt x="867" y="5792"/>
                      <a:pt x="1002" y="6327"/>
                      <a:pt x="1202" y="6793"/>
                    </a:cubicBezTo>
                    <a:cubicBezTo>
                      <a:pt x="1207" y="6810"/>
                      <a:pt x="1207" y="6810"/>
                      <a:pt x="1207" y="6810"/>
                    </a:cubicBezTo>
                    <a:cubicBezTo>
                      <a:pt x="1366" y="7180"/>
                      <a:pt x="1366" y="7185"/>
                      <a:pt x="1055" y="7464"/>
                    </a:cubicBezTo>
                    <a:cubicBezTo>
                      <a:pt x="591" y="7885"/>
                      <a:pt x="550" y="8476"/>
                      <a:pt x="955" y="9096"/>
                    </a:cubicBezTo>
                    <a:cubicBezTo>
                      <a:pt x="973" y="9091"/>
                      <a:pt x="984" y="9079"/>
                      <a:pt x="1002" y="9073"/>
                    </a:cubicBezTo>
                    <a:cubicBezTo>
                      <a:pt x="1037" y="9045"/>
                      <a:pt x="1078" y="9022"/>
                      <a:pt x="1113" y="9028"/>
                    </a:cubicBezTo>
                    <a:cubicBezTo>
                      <a:pt x="1125" y="9028"/>
                      <a:pt x="1137" y="9034"/>
                      <a:pt x="1149" y="9034"/>
                    </a:cubicBezTo>
                    <a:cubicBezTo>
                      <a:pt x="1260" y="9051"/>
                      <a:pt x="1395" y="9073"/>
                      <a:pt x="1448" y="9142"/>
                    </a:cubicBezTo>
                    <a:cubicBezTo>
                      <a:pt x="1495" y="9216"/>
                      <a:pt x="1460" y="9352"/>
                      <a:pt x="1431" y="9460"/>
                    </a:cubicBezTo>
                    <a:cubicBezTo>
                      <a:pt x="1425" y="9483"/>
                      <a:pt x="1425" y="9483"/>
                      <a:pt x="1425" y="9483"/>
                    </a:cubicBezTo>
                    <a:cubicBezTo>
                      <a:pt x="1413" y="9523"/>
                      <a:pt x="1354" y="9557"/>
                      <a:pt x="1307" y="9591"/>
                    </a:cubicBezTo>
                    <a:cubicBezTo>
                      <a:pt x="1295" y="9597"/>
                      <a:pt x="1290" y="9602"/>
                      <a:pt x="1278" y="9608"/>
                    </a:cubicBezTo>
                    <a:cubicBezTo>
                      <a:pt x="896" y="9847"/>
                      <a:pt x="667" y="10188"/>
                      <a:pt x="609" y="10598"/>
                    </a:cubicBezTo>
                    <a:cubicBezTo>
                      <a:pt x="544" y="11064"/>
                      <a:pt x="720" y="11599"/>
                      <a:pt x="1067" y="11985"/>
                    </a:cubicBezTo>
                    <a:cubicBezTo>
                      <a:pt x="1102" y="12019"/>
                      <a:pt x="1137" y="12059"/>
                      <a:pt x="1178" y="12093"/>
                    </a:cubicBezTo>
                    <a:cubicBezTo>
                      <a:pt x="1278" y="12190"/>
                      <a:pt x="1384" y="12287"/>
                      <a:pt x="1395" y="12395"/>
                    </a:cubicBezTo>
                    <a:cubicBezTo>
                      <a:pt x="1407" y="12503"/>
                      <a:pt x="1319" y="12617"/>
                      <a:pt x="1237" y="12730"/>
                    </a:cubicBezTo>
                    <a:cubicBezTo>
                      <a:pt x="1207" y="12770"/>
                      <a:pt x="1178" y="12810"/>
                      <a:pt x="1155" y="12850"/>
                    </a:cubicBezTo>
                    <a:cubicBezTo>
                      <a:pt x="832" y="13362"/>
                      <a:pt x="802" y="14038"/>
                      <a:pt x="1072" y="14618"/>
                    </a:cubicBezTo>
                    <a:cubicBezTo>
                      <a:pt x="1313" y="15136"/>
                      <a:pt x="1753" y="15489"/>
                      <a:pt x="2270" y="15574"/>
                    </a:cubicBezTo>
                    <a:cubicBezTo>
                      <a:pt x="2804" y="15671"/>
                      <a:pt x="3303" y="15608"/>
                      <a:pt x="3703" y="15403"/>
                    </a:cubicBezTo>
                    <a:cubicBezTo>
                      <a:pt x="4102" y="15204"/>
                      <a:pt x="4372" y="14874"/>
                      <a:pt x="4501" y="14454"/>
                    </a:cubicBezTo>
                    <a:cubicBezTo>
                      <a:pt x="4701" y="13777"/>
                      <a:pt x="4566" y="13117"/>
                      <a:pt x="4096" y="12497"/>
                    </a:cubicBezTo>
                    <a:cubicBezTo>
                      <a:pt x="3938" y="12281"/>
                      <a:pt x="3697" y="12281"/>
                      <a:pt x="3462" y="12287"/>
                    </a:cubicBezTo>
                    <a:cubicBezTo>
                      <a:pt x="3421" y="12287"/>
                      <a:pt x="3421" y="12287"/>
                      <a:pt x="3421" y="12287"/>
                    </a:cubicBezTo>
                    <a:cubicBezTo>
                      <a:pt x="3063" y="12287"/>
                      <a:pt x="2934" y="12213"/>
                      <a:pt x="2928" y="12014"/>
                    </a:cubicBezTo>
                    <a:cubicBezTo>
                      <a:pt x="2928" y="11809"/>
                      <a:pt x="3074" y="11718"/>
                      <a:pt x="3415" y="11712"/>
                    </a:cubicBezTo>
                    <a:cubicBezTo>
                      <a:pt x="3509" y="11707"/>
                      <a:pt x="3603" y="11712"/>
                      <a:pt x="3679" y="11718"/>
                    </a:cubicBezTo>
                    <a:cubicBezTo>
                      <a:pt x="3738" y="11724"/>
                      <a:pt x="3802" y="11729"/>
                      <a:pt x="3867" y="11735"/>
                    </a:cubicBezTo>
                    <a:cubicBezTo>
                      <a:pt x="3896" y="11741"/>
                      <a:pt x="3926" y="11741"/>
                      <a:pt x="3955" y="11746"/>
                    </a:cubicBezTo>
                    <a:cubicBezTo>
                      <a:pt x="4143" y="11365"/>
                      <a:pt x="4166" y="10973"/>
                      <a:pt x="4026" y="10603"/>
                    </a:cubicBezTo>
                    <a:cubicBezTo>
                      <a:pt x="3920" y="10336"/>
                      <a:pt x="3767" y="10063"/>
                      <a:pt x="3568" y="9790"/>
                    </a:cubicBezTo>
                    <a:cubicBezTo>
                      <a:pt x="3427" y="9591"/>
                      <a:pt x="3415" y="9455"/>
                      <a:pt x="3538" y="9261"/>
                    </a:cubicBezTo>
                    <a:cubicBezTo>
                      <a:pt x="3943" y="8636"/>
                      <a:pt x="4061" y="7947"/>
                      <a:pt x="3879" y="7225"/>
                    </a:cubicBezTo>
                    <a:cubicBezTo>
                      <a:pt x="3838" y="7077"/>
                      <a:pt x="3785" y="6992"/>
                      <a:pt x="3597" y="6946"/>
                    </a:cubicBezTo>
                    <a:cubicBezTo>
                      <a:pt x="3251" y="6855"/>
                      <a:pt x="2957" y="6719"/>
                      <a:pt x="2728" y="6537"/>
                    </a:cubicBezTo>
                    <a:cubicBezTo>
                      <a:pt x="2476" y="6338"/>
                      <a:pt x="2288" y="6076"/>
                      <a:pt x="2176" y="5764"/>
                    </a:cubicBezTo>
                    <a:cubicBezTo>
                      <a:pt x="2088" y="5525"/>
                      <a:pt x="2135" y="5371"/>
                      <a:pt x="2323" y="5303"/>
                    </a:cubicBezTo>
                    <a:cubicBezTo>
                      <a:pt x="2499" y="5240"/>
                      <a:pt x="2628" y="5320"/>
                      <a:pt x="2728" y="5564"/>
                    </a:cubicBezTo>
                    <a:cubicBezTo>
                      <a:pt x="2945" y="6093"/>
                      <a:pt x="3386" y="6378"/>
                      <a:pt x="4061" y="6446"/>
                    </a:cubicBezTo>
                    <a:cubicBezTo>
                      <a:pt x="4654" y="6503"/>
                      <a:pt x="5217" y="6315"/>
                      <a:pt x="5752" y="5894"/>
                    </a:cubicBezTo>
                    <a:cubicBezTo>
                      <a:pt x="6016" y="5684"/>
                      <a:pt x="6104" y="5661"/>
                      <a:pt x="6345" y="5911"/>
                    </a:cubicBezTo>
                    <a:cubicBezTo>
                      <a:pt x="6779" y="6366"/>
                      <a:pt x="7542" y="6639"/>
                      <a:pt x="8335" y="6617"/>
                    </a:cubicBezTo>
                    <a:cubicBezTo>
                      <a:pt x="9028" y="6600"/>
                      <a:pt x="9609" y="6366"/>
                      <a:pt x="9944" y="5980"/>
                    </a:cubicBezTo>
                    <a:cubicBezTo>
                      <a:pt x="10002" y="5911"/>
                      <a:pt x="10079" y="5866"/>
                      <a:pt x="10155" y="5866"/>
                    </a:cubicBezTo>
                    <a:cubicBezTo>
                      <a:pt x="10231" y="5860"/>
                      <a:pt x="10308" y="5889"/>
                      <a:pt x="10378" y="5957"/>
                    </a:cubicBezTo>
                    <a:cubicBezTo>
                      <a:pt x="10507" y="6076"/>
                      <a:pt x="10501" y="6224"/>
                      <a:pt x="10366" y="6378"/>
                    </a:cubicBezTo>
                    <a:cubicBezTo>
                      <a:pt x="10302" y="6452"/>
                      <a:pt x="10237" y="6520"/>
                      <a:pt x="10167" y="6600"/>
                    </a:cubicBezTo>
                    <a:cubicBezTo>
                      <a:pt x="10143" y="6634"/>
                      <a:pt x="10114" y="6668"/>
                      <a:pt x="10085" y="6696"/>
                    </a:cubicBezTo>
                    <a:cubicBezTo>
                      <a:pt x="10554" y="6890"/>
                      <a:pt x="11059" y="6969"/>
                      <a:pt x="11588" y="6935"/>
                    </a:cubicBezTo>
                    <a:cubicBezTo>
                      <a:pt x="12181" y="6895"/>
                      <a:pt x="12727" y="6719"/>
                      <a:pt x="13214" y="6406"/>
                    </a:cubicBezTo>
                    <a:cubicBezTo>
                      <a:pt x="13290" y="6355"/>
                      <a:pt x="13414" y="6309"/>
                      <a:pt x="13502" y="6332"/>
                    </a:cubicBezTo>
                    <a:cubicBezTo>
                      <a:pt x="14083" y="6457"/>
                      <a:pt x="14635" y="6429"/>
                      <a:pt x="15193" y="6253"/>
                    </a:cubicBezTo>
                    <a:cubicBezTo>
                      <a:pt x="15668" y="6105"/>
                      <a:pt x="16155" y="5843"/>
                      <a:pt x="16678" y="5456"/>
                    </a:cubicBezTo>
                    <a:cubicBezTo>
                      <a:pt x="16854" y="5326"/>
                      <a:pt x="17042" y="5218"/>
                      <a:pt x="17230" y="5149"/>
                    </a:cubicBezTo>
                    <a:cubicBezTo>
                      <a:pt x="17958" y="4865"/>
                      <a:pt x="18445" y="4342"/>
                      <a:pt x="18721" y="3540"/>
                    </a:cubicBezTo>
                    <a:cubicBezTo>
                      <a:pt x="18733" y="3500"/>
                      <a:pt x="18745" y="3466"/>
                      <a:pt x="18756" y="3426"/>
                    </a:cubicBezTo>
                    <a:cubicBezTo>
                      <a:pt x="18762" y="3409"/>
                      <a:pt x="18762" y="3398"/>
                      <a:pt x="18768" y="3386"/>
                    </a:cubicBezTo>
                    <a:cubicBezTo>
                      <a:pt x="18821" y="3193"/>
                      <a:pt x="18950" y="3113"/>
                      <a:pt x="19132" y="3159"/>
                    </a:cubicBezTo>
                    <a:cubicBezTo>
                      <a:pt x="19220" y="3182"/>
                      <a:pt x="19285" y="3227"/>
                      <a:pt x="19320" y="3290"/>
                    </a:cubicBezTo>
                    <a:cubicBezTo>
                      <a:pt x="19361" y="3352"/>
                      <a:pt x="19367" y="3437"/>
                      <a:pt x="19338" y="3528"/>
                    </a:cubicBezTo>
                    <a:cubicBezTo>
                      <a:pt x="19191" y="4040"/>
                      <a:pt x="18974" y="4473"/>
                      <a:pt x="18686" y="4819"/>
                    </a:cubicBezTo>
                    <a:cubicBezTo>
                      <a:pt x="18375" y="5189"/>
                      <a:pt x="17970" y="5473"/>
                      <a:pt x="17482" y="5661"/>
                    </a:cubicBezTo>
                    <a:cubicBezTo>
                      <a:pt x="17330" y="5718"/>
                      <a:pt x="17236" y="5803"/>
                      <a:pt x="17171" y="5945"/>
                    </a:cubicBezTo>
                    <a:cubicBezTo>
                      <a:pt x="16954" y="6429"/>
                      <a:pt x="16878" y="6912"/>
                      <a:pt x="16936" y="7379"/>
                    </a:cubicBezTo>
                    <a:cubicBezTo>
                      <a:pt x="16995" y="7834"/>
                      <a:pt x="17189" y="8283"/>
                      <a:pt x="17506" y="8721"/>
                    </a:cubicBezTo>
                    <a:cubicBezTo>
                      <a:pt x="17512" y="8732"/>
                      <a:pt x="17512" y="8732"/>
                      <a:pt x="17512" y="8732"/>
                    </a:cubicBezTo>
                    <a:cubicBezTo>
                      <a:pt x="17746" y="9056"/>
                      <a:pt x="17746" y="9056"/>
                      <a:pt x="17512" y="9375"/>
                    </a:cubicBezTo>
                    <a:cubicBezTo>
                      <a:pt x="17506" y="9375"/>
                      <a:pt x="17506" y="9375"/>
                      <a:pt x="17506" y="9375"/>
                    </a:cubicBezTo>
                    <a:cubicBezTo>
                      <a:pt x="17253" y="9716"/>
                      <a:pt x="17101" y="10091"/>
                      <a:pt x="17060" y="10484"/>
                    </a:cubicBezTo>
                    <a:cubicBezTo>
                      <a:pt x="17018" y="10848"/>
                      <a:pt x="17071" y="11246"/>
                      <a:pt x="17218" y="11661"/>
                    </a:cubicBezTo>
                    <a:cubicBezTo>
                      <a:pt x="17300" y="11889"/>
                      <a:pt x="17412" y="12122"/>
                      <a:pt x="17547" y="12355"/>
                    </a:cubicBezTo>
                    <a:cubicBezTo>
                      <a:pt x="17664" y="12554"/>
                      <a:pt x="17653" y="12702"/>
                      <a:pt x="17500" y="12867"/>
                    </a:cubicBezTo>
                    <a:cubicBezTo>
                      <a:pt x="16948" y="13481"/>
                      <a:pt x="16713" y="14175"/>
                      <a:pt x="16813" y="14931"/>
                    </a:cubicBezTo>
                    <a:cubicBezTo>
                      <a:pt x="16848" y="15227"/>
                      <a:pt x="16983" y="15517"/>
                      <a:pt x="17112" y="15801"/>
                    </a:cubicBezTo>
                    <a:cubicBezTo>
                      <a:pt x="17112" y="15801"/>
                      <a:pt x="17112" y="15801"/>
                      <a:pt x="17112" y="15801"/>
                    </a:cubicBezTo>
                    <a:cubicBezTo>
                      <a:pt x="17224" y="16057"/>
                      <a:pt x="17206" y="16194"/>
                      <a:pt x="17054" y="16279"/>
                    </a:cubicBezTo>
                    <a:cubicBezTo>
                      <a:pt x="16872" y="16370"/>
                      <a:pt x="16725" y="16319"/>
                      <a:pt x="16607" y="16114"/>
                    </a:cubicBezTo>
                    <a:cubicBezTo>
                      <a:pt x="16590" y="16086"/>
                      <a:pt x="16578" y="16063"/>
                      <a:pt x="16561" y="16035"/>
                    </a:cubicBezTo>
                    <a:cubicBezTo>
                      <a:pt x="16490" y="15915"/>
                      <a:pt x="16414" y="15790"/>
                      <a:pt x="16373" y="15659"/>
                    </a:cubicBezTo>
                    <a:cubicBezTo>
                      <a:pt x="16326" y="15517"/>
                      <a:pt x="16243" y="15449"/>
                      <a:pt x="16097" y="15415"/>
                    </a:cubicBezTo>
                    <a:cubicBezTo>
                      <a:pt x="15545" y="15295"/>
                      <a:pt x="15005" y="15420"/>
                      <a:pt x="14394" y="15813"/>
                    </a:cubicBezTo>
                    <a:cubicBezTo>
                      <a:pt x="14001" y="16057"/>
                      <a:pt x="13983" y="16057"/>
                      <a:pt x="13684" y="15710"/>
                    </a:cubicBezTo>
                    <a:cubicBezTo>
                      <a:pt x="12821" y="14715"/>
                      <a:pt x="11758" y="14368"/>
                      <a:pt x="10525" y="14687"/>
                    </a:cubicBezTo>
                    <a:cubicBezTo>
                      <a:pt x="9885" y="14852"/>
                      <a:pt x="9351" y="15290"/>
                      <a:pt x="9057" y="15892"/>
                    </a:cubicBezTo>
                    <a:cubicBezTo>
                      <a:pt x="8752" y="16512"/>
                      <a:pt x="8740" y="17229"/>
                      <a:pt x="9028" y="17849"/>
                    </a:cubicBezTo>
                    <a:cubicBezTo>
                      <a:pt x="9151" y="18110"/>
                      <a:pt x="9151" y="18304"/>
                      <a:pt x="9016" y="18548"/>
                    </a:cubicBezTo>
                    <a:cubicBezTo>
                      <a:pt x="8658" y="19225"/>
                      <a:pt x="8587" y="19908"/>
                      <a:pt x="8793" y="20579"/>
                    </a:cubicBezTo>
                    <a:cubicBezTo>
                      <a:pt x="8869" y="20818"/>
                      <a:pt x="9010" y="20920"/>
                      <a:pt x="9257" y="20920"/>
                    </a:cubicBezTo>
                    <a:cubicBezTo>
                      <a:pt x="9257" y="20920"/>
                      <a:pt x="9263" y="20920"/>
                      <a:pt x="9263" y="20920"/>
                    </a:cubicBezTo>
                    <a:cubicBezTo>
                      <a:pt x="9586" y="20920"/>
                      <a:pt x="9908" y="20920"/>
                      <a:pt x="10226" y="20920"/>
                    </a:cubicBezTo>
                    <a:cubicBezTo>
                      <a:pt x="10537" y="20920"/>
                      <a:pt x="10854" y="20920"/>
                      <a:pt x="11165" y="20920"/>
                    </a:cubicBezTo>
                    <a:cubicBezTo>
                      <a:pt x="11476" y="20920"/>
                      <a:pt x="11594" y="20800"/>
                      <a:pt x="11599" y="20493"/>
                    </a:cubicBezTo>
                    <a:cubicBezTo>
                      <a:pt x="11599" y="20425"/>
                      <a:pt x="11599" y="20351"/>
                      <a:pt x="11599" y="20283"/>
                    </a:cubicBezTo>
                    <a:cubicBezTo>
                      <a:pt x="11599" y="20186"/>
                      <a:pt x="11599" y="20084"/>
                      <a:pt x="11605" y="19982"/>
                    </a:cubicBezTo>
                    <a:cubicBezTo>
                      <a:pt x="11611" y="19782"/>
                      <a:pt x="11717" y="19669"/>
                      <a:pt x="11899" y="19674"/>
                    </a:cubicBezTo>
                    <a:cubicBezTo>
                      <a:pt x="12087" y="19674"/>
                      <a:pt x="12186" y="19788"/>
                      <a:pt x="12192" y="19987"/>
                    </a:cubicBezTo>
                    <a:cubicBezTo>
                      <a:pt x="12192" y="20055"/>
                      <a:pt x="12192" y="20055"/>
                      <a:pt x="12192" y="20055"/>
                    </a:cubicBezTo>
                    <a:cubicBezTo>
                      <a:pt x="12198" y="20232"/>
                      <a:pt x="12198" y="20414"/>
                      <a:pt x="12192" y="20596"/>
                    </a:cubicBezTo>
                    <a:cubicBezTo>
                      <a:pt x="12181" y="20840"/>
                      <a:pt x="12087" y="21068"/>
                      <a:pt x="11922" y="21227"/>
                    </a:cubicBezTo>
                    <a:cubicBezTo>
                      <a:pt x="11758" y="21392"/>
                      <a:pt x="11535" y="21483"/>
                      <a:pt x="11282" y="21489"/>
                    </a:cubicBezTo>
                    <a:cubicBezTo>
                      <a:pt x="10936" y="21494"/>
                      <a:pt x="10590" y="21500"/>
                      <a:pt x="10237" y="21500"/>
                    </a:cubicBezTo>
                    <a:close/>
                    <a:moveTo>
                      <a:pt x="8828" y="13845"/>
                    </a:moveTo>
                    <a:cubicBezTo>
                      <a:pt x="8981" y="13845"/>
                      <a:pt x="9133" y="13885"/>
                      <a:pt x="9274" y="13964"/>
                    </a:cubicBezTo>
                    <a:cubicBezTo>
                      <a:pt x="9433" y="14050"/>
                      <a:pt x="9539" y="14249"/>
                      <a:pt x="9615" y="14391"/>
                    </a:cubicBezTo>
                    <a:cubicBezTo>
                      <a:pt x="9638" y="14436"/>
                      <a:pt x="9392" y="14624"/>
                      <a:pt x="9392" y="14624"/>
                    </a:cubicBezTo>
                    <a:cubicBezTo>
                      <a:pt x="8881" y="15017"/>
                      <a:pt x="8517" y="15540"/>
                      <a:pt x="8347" y="16148"/>
                    </a:cubicBezTo>
                    <a:cubicBezTo>
                      <a:pt x="8171" y="16751"/>
                      <a:pt x="8206" y="17382"/>
                      <a:pt x="8441" y="17957"/>
                    </a:cubicBezTo>
                    <a:cubicBezTo>
                      <a:pt x="8517" y="18127"/>
                      <a:pt x="8511" y="18258"/>
                      <a:pt x="8435" y="18418"/>
                    </a:cubicBezTo>
                    <a:cubicBezTo>
                      <a:pt x="8053" y="19236"/>
                      <a:pt x="8000" y="20044"/>
                      <a:pt x="8270" y="20823"/>
                    </a:cubicBezTo>
                    <a:cubicBezTo>
                      <a:pt x="8411" y="21238"/>
                      <a:pt x="8711" y="21466"/>
                      <a:pt x="9133" y="21477"/>
                    </a:cubicBezTo>
                    <a:cubicBezTo>
                      <a:pt x="9856" y="21494"/>
                      <a:pt x="10578" y="21494"/>
                      <a:pt x="11282" y="21477"/>
                    </a:cubicBezTo>
                    <a:cubicBezTo>
                      <a:pt x="11535" y="21472"/>
                      <a:pt x="11752" y="21381"/>
                      <a:pt x="11916" y="21216"/>
                    </a:cubicBezTo>
                    <a:cubicBezTo>
                      <a:pt x="12075" y="21062"/>
                      <a:pt x="12169" y="20840"/>
                      <a:pt x="12181" y="20596"/>
                    </a:cubicBezTo>
                    <a:cubicBezTo>
                      <a:pt x="12186" y="20414"/>
                      <a:pt x="12186" y="20232"/>
                      <a:pt x="12181" y="20055"/>
                    </a:cubicBezTo>
                    <a:cubicBezTo>
                      <a:pt x="12181" y="19987"/>
                      <a:pt x="12181" y="19987"/>
                      <a:pt x="12181" y="19987"/>
                    </a:cubicBezTo>
                    <a:cubicBezTo>
                      <a:pt x="12181" y="19851"/>
                      <a:pt x="12128" y="19686"/>
                      <a:pt x="11899" y="19686"/>
                    </a:cubicBezTo>
                    <a:cubicBezTo>
                      <a:pt x="11723" y="19680"/>
                      <a:pt x="11623" y="19788"/>
                      <a:pt x="11617" y="19982"/>
                    </a:cubicBezTo>
                    <a:cubicBezTo>
                      <a:pt x="11611" y="20084"/>
                      <a:pt x="11611" y="20186"/>
                      <a:pt x="11611" y="20283"/>
                    </a:cubicBezTo>
                    <a:cubicBezTo>
                      <a:pt x="11611" y="20351"/>
                      <a:pt x="11611" y="20425"/>
                      <a:pt x="11611" y="20493"/>
                    </a:cubicBezTo>
                    <a:cubicBezTo>
                      <a:pt x="11605" y="20806"/>
                      <a:pt x="11482" y="20931"/>
                      <a:pt x="11171" y="20931"/>
                    </a:cubicBezTo>
                    <a:cubicBezTo>
                      <a:pt x="10854" y="20931"/>
                      <a:pt x="10537" y="20931"/>
                      <a:pt x="10226" y="20931"/>
                    </a:cubicBezTo>
                    <a:cubicBezTo>
                      <a:pt x="9908" y="20931"/>
                      <a:pt x="9586" y="20931"/>
                      <a:pt x="9263" y="20931"/>
                    </a:cubicBezTo>
                    <a:cubicBezTo>
                      <a:pt x="9004" y="20937"/>
                      <a:pt x="8858" y="20829"/>
                      <a:pt x="8781" y="20584"/>
                    </a:cubicBezTo>
                    <a:cubicBezTo>
                      <a:pt x="8570" y="19908"/>
                      <a:pt x="8646" y="19219"/>
                      <a:pt x="9010" y="18543"/>
                    </a:cubicBezTo>
                    <a:cubicBezTo>
                      <a:pt x="9133" y="18304"/>
                      <a:pt x="9139" y="18110"/>
                      <a:pt x="9022" y="17855"/>
                    </a:cubicBezTo>
                    <a:cubicBezTo>
                      <a:pt x="8728" y="17229"/>
                      <a:pt x="8740" y="16512"/>
                      <a:pt x="9051" y="15887"/>
                    </a:cubicBezTo>
                    <a:cubicBezTo>
                      <a:pt x="9345" y="15284"/>
                      <a:pt x="9879" y="14846"/>
                      <a:pt x="10519" y="14675"/>
                    </a:cubicBezTo>
                    <a:cubicBezTo>
                      <a:pt x="11758" y="14357"/>
                      <a:pt x="12826" y="14704"/>
                      <a:pt x="13690" y="15705"/>
                    </a:cubicBezTo>
                    <a:cubicBezTo>
                      <a:pt x="13989" y="16046"/>
                      <a:pt x="14001" y="16046"/>
                      <a:pt x="14388" y="15801"/>
                    </a:cubicBezTo>
                    <a:cubicBezTo>
                      <a:pt x="14999" y="15409"/>
                      <a:pt x="15545" y="15284"/>
                      <a:pt x="16097" y="15403"/>
                    </a:cubicBezTo>
                    <a:cubicBezTo>
                      <a:pt x="16249" y="15437"/>
                      <a:pt x="16332" y="15511"/>
                      <a:pt x="16384" y="15654"/>
                    </a:cubicBezTo>
                    <a:cubicBezTo>
                      <a:pt x="16425" y="15784"/>
                      <a:pt x="16502" y="15909"/>
                      <a:pt x="16572" y="16029"/>
                    </a:cubicBezTo>
                    <a:cubicBezTo>
                      <a:pt x="16584" y="16057"/>
                      <a:pt x="16602" y="16080"/>
                      <a:pt x="16619" y="16109"/>
                    </a:cubicBezTo>
                    <a:cubicBezTo>
                      <a:pt x="16731" y="16308"/>
                      <a:pt x="16872" y="16359"/>
                      <a:pt x="17048" y="16268"/>
                    </a:cubicBezTo>
                    <a:cubicBezTo>
                      <a:pt x="17195" y="16188"/>
                      <a:pt x="17212" y="16057"/>
                      <a:pt x="17101" y="15807"/>
                    </a:cubicBezTo>
                    <a:cubicBezTo>
                      <a:pt x="17101" y="15807"/>
                      <a:pt x="17101" y="15807"/>
                      <a:pt x="17101" y="15807"/>
                    </a:cubicBezTo>
                    <a:cubicBezTo>
                      <a:pt x="16971" y="15523"/>
                      <a:pt x="16842" y="15233"/>
                      <a:pt x="16801" y="14931"/>
                    </a:cubicBezTo>
                    <a:cubicBezTo>
                      <a:pt x="16701" y="14175"/>
                      <a:pt x="16936" y="13475"/>
                      <a:pt x="17494" y="12861"/>
                    </a:cubicBezTo>
                    <a:cubicBezTo>
                      <a:pt x="17641" y="12696"/>
                      <a:pt x="17653" y="12554"/>
                      <a:pt x="17541" y="12361"/>
                    </a:cubicBezTo>
                    <a:cubicBezTo>
                      <a:pt x="17400" y="12127"/>
                      <a:pt x="17289" y="11894"/>
                      <a:pt x="17206" y="11661"/>
                    </a:cubicBezTo>
                    <a:cubicBezTo>
                      <a:pt x="17060" y="11246"/>
                      <a:pt x="17007" y="10848"/>
                      <a:pt x="17048" y="10478"/>
                    </a:cubicBezTo>
                    <a:cubicBezTo>
                      <a:pt x="17089" y="10086"/>
                      <a:pt x="17242" y="9710"/>
                      <a:pt x="17500" y="9369"/>
                    </a:cubicBezTo>
                    <a:cubicBezTo>
                      <a:pt x="17500" y="9369"/>
                      <a:pt x="17500" y="9369"/>
                      <a:pt x="17500" y="9369"/>
                    </a:cubicBezTo>
                    <a:cubicBezTo>
                      <a:pt x="17735" y="9056"/>
                      <a:pt x="17735" y="9056"/>
                      <a:pt x="17506" y="8744"/>
                    </a:cubicBezTo>
                    <a:cubicBezTo>
                      <a:pt x="17494" y="8732"/>
                      <a:pt x="17494" y="8732"/>
                      <a:pt x="17494" y="8732"/>
                    </a:cubicBezTo>
                    <a:cubicBezTo>
                      <a:pt x="17177" y="8289"/>
                      <a:pt x="16983" y="7834"/>
                      <a:pt x="16925" y="7384"/>
                    </a:cubicBezTo>
                    <a:cubicBezTo>
                      <a:pt x="16866" y="6912"/>
                      <a:pt x="16942" y="6429"/>
                      <a:pt x="17165" y="5945"/>
                    </a:cubicBezTo>
                    <a:cubicBezTo>
                      <a:pt x="17230" y="5798"/>
                      <a:pt x="17318" y="5712"/>
                      <a:pt x="17476" y="5650"/>
                    </a:cubicBezTo>
                    <a:cubicBezTo>
                      <a:pt x="18422" y="5286"/>
                      <a:pt x="19026" y="4592"/>
                      <a:pt x="19326" y="3528"/>
                    </a:cubicBezTo>
                    <a:cubicBezTo>
                      <a:pt x="19355" y="3437"/>
                      <a:pt x="19349" y="3352"/>
                      <a:pt x="19314" y="3295"/>
                    </a:cubicBezTo>
                    <a:cubicBezTo>
                      <a:pt x="19279" y="3233"/>
                      <a:pt x="19214" y="3193"/>
                      <a:pt x="19132" y="3170"/>
                    </a:cubicBezTo>
                    <a:cubicBezTo>
                      <a:pt x="18909" y="3113"/>
                      <a:pt x="18815" y="3255"/>
                      <a:pt x="18780" y="3386"/>
                    </a:cubicBezTo>
                    <a:cubicBezTo>
                      <a:pt x="18774" y="3403"/>
                      <a:pt x="18774" y="3415"/>
                      <a:pt x="18768" y="3426"/>
                    </a:cubicBezTo>
                    <a:cubicBezTo>
                      <a:pt x="18756" y="3466"/>
                      <a:pt x="18745" y="3506"/>
                      <a:pt x="18733" y="3545"/>
                    </a:cubicBezTo>
                    <a:cubicBezTo>
                      <a:pt x="18457" y="4347"/>
                      <a:pt x="17970" y="4876"/>
                      <a:pt x="17236" y="5155"/>
                    </a:cubicBezTo>
                    <a:cubicBezTo>
                      <a:pt x="17048" y="5229"/>
                      <a:pt x="16860" y="5337"/>
                      <a:pt x="16684" y="5468"/>
                    </a:cubicBezTo>
                    <a:cubicBezTo>
                      <a:pt x="16161" y="5855"/>
                      <a:pt x="15674" y="6116"/>
                      <a:pt x="15198" y="6264"/>
                    </a:cubicBezTo>
                    <a:cubicBezTo>
                      <a:pt x="14635" y="6440"/>
                      <a:pt x="14083" y="6469"/>
                      <a:pt x="13502" y="6344"/>
                    </a:cubicBezTo>
                    <a:cubicBezTo>
                      <a:pt x="13414" y="6321"/>
                      <a:pt x="13290" y="6366"/>
                      <a:pt x="13220" y="6412"/>
                    </a:cubicBezTo>
                    <a:cubicBezTo>
                      <a:pt x="12733" y="6730"/>
                      <a:pt x="12186" y="6907"/>
                      <a:pt x="11588" y="6946"/>
                    </a:cubicBezTo>
                    <a:cubicBezTo>
                      <a:pt x="11059" y="6981"/>
                      <a:pt x="10548" y="6901"/>
                      <a:pt x="10073" y="6708"/>
                    </a:cubicBezTo>
                    <a:cubicBezTo>
                      <a:pt x="10061" y="6702"/>
                      <a:pt x="10061" y="6702"/>
                      <a:pt x="10061" y="6702"/>
                    </a:cubicBezTo>
                    <a:cubicBezTo>
                      <a:pt x="10067" y="6696"/>
                      <a:pt x="10067" y="6696"/>
                      <a:pt x="10067" y="6696"/>
                    </a:cubicBezTo>
                    <a:cubicBezTo>
                      <a:pt x="10102" y="6662"/>
                      <a:pt x="10132" y="6628"/>
                      <a:pt x="10161" y="6594"/>
                    </a:cubicBezTo>
                    <a:cubicBezTo>
                      <a:pt x="10226" y="6514"/>
                      <a:pt x="10290" y="6440"/>
                      <a:pt x="10355" y="6372"/>
                    </a:cubicBezTo>
                    <a:cubicBezTo>
                      <a:pt x="10449" y="6264"/>
                      <a:pt x="10531" y="6110"/>
                      <a:pt x="10366" y="5963"/>
                    </a:cubicBezTo>
                    <a:cubicBezTo>
                      <a:pt x="10302" y="5900"/>
                      <a:pt x="10231" y="5872"/>
                      <a:pt x="10155" y="5877"/>
                    </a:cubicBezTo>
                    <a:cubicBezTo>
                      <a:pt x="10079" y="5877"/>
                      <a:pt x="10008" y="5917"/>
                      <a:pt x="9950" y="5985"/>
                    </a:cubicBezTo>
                    <a:cubicBezTo>
                      <a:pt x="9621" y="6378"/>
                      <a:pt x="9034" y="6611"/>
                      <a:pt x="8335" y="6628"/>
                    </a:cubicBezTo>
                    <a:cubicBezTo>
                      <a:pt x="7542" y="6651"/>
                      <a:pt x="6773" y="6378"/>
                      <a:pt x="6339" y="5917"/>
                    </a:cubicBezTo>
                    <a:cubicBezTo>
                      <a:pt x="6116" y="5690"/>
                      <a:pt x="6034" y="5684"/>
                      <a:pt x="5758" y="5906"/>
                    </a:cubicBezTo>
                    <a:cubicBezTo>
                      <a:pt x="5223" y="6327"/>
                      <a:pt x="4654" y="6514"/>
                      <a:pt x="4061" y="6457"/>
                    </a:cubicBezTo>
                    <a:cubicBezTo>
                      <a:pt x="3380" y="6389"/>
                      <a:pt x="2939" y="6099"/>
                      <a:pt x="2716" y="5570"/>
                    </a:cubicBezTo>
                    <a:cubicBezTo>
                      <a:pt x="2617" y="5331"/>
                      <a:pt x="2499" y="5252"/>
                      <a:pt x="2323" y="5314"/>
                    </a:cubicBezTo>
                    <a:cubicBezTo>
                      <a:pt x="2147" y="5382"/>
                      <a:pt x="2100" y="5530"/>
                      <a:pt x="2182" y="5758"/>
                    </a:cubicBezTo>
                    <a:cubicBezTo>
                      <a:pt x="2299" y="6071"/>
                      <a:pt x="2487" y="6327"/>
                      <a:pt x="2734" y="6526"/>
                    </a:cubicBezTo>
                    <a:cubicBezTo>
                      <a:pt x="2963" y="6708"/>
                      <a:pt x="3256" y="6844"/>
                      <a:pt x="3603" y="6935"/>
                    </a:cubicBezTo>
                    <a:cubicBezTo>
                      <a:pt x="3791" y="6981"/>
                      <a:pt x="3849" y="7072"/>
                      <a:pt x="3891" y="7225"/>
                    </a:cubicBezTo>
                    <a:cubicBezTo>
                      <a:pt x="4073" y="7947"/>
                      <a:pt x="3955" y="8636"/>
                      <a:pt x="3550" y="9267"/>
                    </a:cubicBezTo>
                    <a:cubicBezTo>
                      <a:pt x="3427" y="9455"/>
                      <a:pt x="3438" y="9591"/>
                      <a:pt x="3579" y="9784"/>
                    </a:cubicBezTo>
                    <a:cubicBezTo>
                      <a:pt x="3779" y="10057"/>
                      <a:pt x="3932" y="10330"/>
                      <a:pt x="4037" y="10598"/>
                    </a:cubicBezTo>
                    <a:cubicBezTo>
                      <a:pt x="4178" y="10973"/>
                      <a:pt x="4155" y="11371"/>
                      <a:pt x="3967" y="11752"/>
                    </a:cubicBezTo>
                    <a:cubicBezTo>
                      <a:pt x="3967" y="11758"/>
                      <a:pt x="3967" y="11758"/>
                      <a:pt x="3967" y="11758"/>
                    </a:cubicBezTo>
                    <a:cubicBezTo>
                      <a:pt x="3961" y="11758"/>
                      <a:pt x="3961" y="11758"/>
                      <a:pt x="3961" y="11758"/>
                    </a:cubicBezTo>
                    <a:cubicBezTo>
                      <a:pt x="3926" y="11752"/>
                      <a:pt x="3896" y="11752"/>
                      <a:pt x="3867" y="11746"/>
                    </a:cubicBezTo>
                    <a:cubicBezTo>
                      <a:pt x="3802" y="11741"/>
                      <a:pt x="3738" y="11735"/>
                      <a:pt x="3679" y="11729"/>
                    </a:cubicBezTo>
                    <a:cubicBezTo>
                      <a:pt x="3603" y="11724"/>
                      <a:pt x="3509" y="11718"/>
                      <a:pt x="3415" y="11724"/>
                    </a:cubicBezTo>
                    <a:cubicBezTo>
                      <a:pt x="3080" y="11729"/>
                      <a:pt x="2939" y="11815"/>
                      <a:pt x="2939" y="12014"/>
                    </a:cubicBezTo>
                    <a:cubicBezTo>
                      <a:pt x="2939" y="12207"/>
                      <a:pt x="3074" y="12275"/>
                      <a:pt x="3421" y="12275"/>
                    </a:cubicBezTo>
                    <a:cubicBezTo>
                      <a:pt x="3462" y="12275"/>
                      <a:pt x="3462" y="12275"/>
                      <a:pt x="3462" y="12275"/>
                    </a:cubicBezTo>
                    <a:cubicBezTo>
                      <a:pt x="3697" y="12270"/>
                      <a:pt x="3943" y="12270"/>
                      <a:pt x="4108" y="12491"/>
                    </a:cubicBezTo>
                    <a:cubicBezTo>
                      <a:pt x="4577" y="13117"/>
                      <a:pt x="4713" y="13777"/>
                      <a:pt x="4513" y="14459"/>
                    </a:cubicBezTo>
                    <a:cubicBezTo>
                      <a:pt x="4384" y="14880"/>
                      <a:pt x="4108" y="15210"/>
                      <a:pt x="3709" y="15415"/>
                    </a:cubicBezTo>
                    <a:cubicBezTo>
                      <a:pt x="3303" y="15619"/>
                      <a:pt x="2804" y="15682"/>
                      <a:pt x="2264" y="15585"/>
                    </a:cubicBezTo>
                    <a:cubicBezTo>
                      <a:pt x="1748" y="15494"/>
                      <a:pt x="1307" y="15147"/>
                      <a:pt x="1061" y="14618"/>
                    </a:cubicBezTo>
                    <a:cubicBezTo>
                      <a:pt x="791" y="14038"/>
                      <a:pt x="820" y="13356"/>
                      <a:pt x="1143" y="12844"/>
                    </a:cubicBezTo>
                    <a:cubicBezTo>
                      <a:pt x="1166" y="12804"/>
                      <a:pt x="1196" y="12764"/>
                      <a:pt x="1225" y="12725"/>
                    </a:cubicBezTo>
                    <a:cubicBezTo>
                      <a:pt x="1307" y="12611"/>
                      <a:pt x="1395" y="12497"/>
                      <a:pt x="1384" y="12395"/>
                    </a:cubicBezTo>
                    <a:cubicBezTo>
                      <a:pt x="1372" y="12292"/>
                      <a:pt x="1266" y="12196"/>
                      <a:pt x="1166" y="12099"/>
                    </a:cubicBezTo>
                    <a:cubicBezTo>
                      <a:pt x="1131" y="12065"/>
                      <a:pt x="1090" y="12031"/>
                      <a:pt x="1061" y="11991"/>
                    </a:cubicBezTo>
                    <a:cubicBezTo>
                      <a:pt x="708" y="11599"/>
                      <a:pt x="532" y="11064"/>
                      <a:pt x="597" y="10592"/>
                    </a:cubicBezTo>
                    <a:cubicBezTo>
                      <a:pt x="656" y="10182"/>
                      <a:pt x="890" y="9841"/>
                      <a:pt x="1272" y="9597"/>
                    </a:cubicBezTo>
                    <a:cubicBezTo>
                      <a:pt x="1278" y="9591"/>
                      <a:pt x="1290" y="9585"/>
                      <a:pt x="1301" y="9580"/>
                    </a:cubicBezTo>
                    <a:cubicBezTo>
                      <a:pt x="1348" y="9551"/>
                      <a:pt x="1401" y="9517"/>
                      <a:pt x="1413" y="9477"/>
                    </a:cubicBezTo>
                    <a:cubicBezTo>
                      <a:pt x="1419" y="9460"/>
                      <a:pt x="1419" y="9460"/>
                      <a:pt x="1419" y="9460"/>
                    </a:cubicBezTo>
                    <a:cubicBezTo>
                      <a:pt x="1448" y="9352"/>
                      <a:pt x="1483" y="9216"/>
                      <a:pt x="1436" y="9147"/>
                    </a:cubicBezTo>
                    <a:cubicBezTo>
                      <a:pt x="1389" y="9085"/>
                      <a:pt x="1254" y="9062"/>
                      <a:pt x="1149" y="9045"/>
                    </a:cubicBezTo>
                    <a:cubicBezTo>
                      <a:pt x="1137" y="9045"/>
                      <a:pt x="1125" y="9039"/>
                      <a:pt x="1113" y="9039"/>
                    </a:cubicBezTo>
                    <a:cubicBezTo>
                      <a:pt x="1084" y="9034"/>
                      <a:pt x="1043" y="9056"/>
                      <a:pt x="1008" y="9079"/>
                    </a:cubicBezTo>
                    <a:cubicBezTo>
                      <a:pt x="990" y="9091"/>
                      <a:pt x="973" y="9102"/>
                      <a:pt x="955" y="9113"/>
                    </a:cubicBezTo>
                    <a:cubicBezTo>
                      <a:pt x="949" y="9113"/>
                      <a:pt x="949" y="9113"/>
                      <a:pt x="949" y="9113"/>
                    </a:cubicBezTo>
                    <a:cubicBezTo>
                      <a:pt x="949" y="9108"/>
                      <a:pt x="949" y="9108"/>
                      <a:pt x="949" y="9108"/>
                    </a:cubicBezTo>
                    <a:cubicBezTo>
                      <a:pt x="538" y="8482"/>
                      <a:pt x="573" y="7879"/>
                      <a:pt x="1049" y="7458"/>
                    </a:cubicBezTo>
                    <a:cubicBezTo>
                      <a:pt x="1354" y="7180"/>
                      <a:pt x="1354" y="7180"/>
                      <a:pt x="1196" y="6816"/>
                    </a:cubicBezTo>
                    <a:cubicBezTo>
                      <a:pt x="1190" y="6799"/>
                      <a:pt x="1190" y="6799"/>
                      <a:pt x="1190" y="6799"/>
                    </a:cubicBezTo>
                    <a:cubicBezTo>
                      <a:pt x="990" y="6327"/>
                      <a:pt x="855" y="5786"/>
                      <a:pt x="1372" y="5303"/>
                    </a:cubicBezTo>
                    <a:cubicBezTo>
                      <a:pt x="1431" y="5252"/>
                      <a:pt x="1436" y="5104"/>
                      <a:pt x="1419" y="4990"/>
                    </a:cubicBezTo>
                    <a:cubicBezTo>
                      <a:pt x="1407" y="4888"/>
                      <a:pt x="1378" y="4785"/>
                      <a:pt x="1348" y="4689"/>
                    </a:cubicBezTo>
                    <a:cubicBezTo>
                      <a:pt x="1325" y="4603"/>
                      <a:pt x="1295" y="4512"/>
                      <a:pt x="1284" y="4421"/>
                    </a:cubicBezTo>
                    <a:cubicBezTo>
                      <a:pt x="1196" y="3949"/>
                      <a:pt x="1260" y="3500"/>
                      <a:pt x="1472" y="3130"/>
                    </a:cubicBezTo>
                    <a:cubicBezTo>
                      <a:pt x="1683" y="2755"/>
                      <a:pt x="2029" y="2476"/>
                      <a:pt x="2476" y="2317"/>
                    </a:cubicBezTo>
                    <a:cubicBezTo>
                      <a:pt x="2734" y="2226"/>
                      <a:pt x="3027" y="2203"/>
                      <a:pt x="3309" y="2260"/>
                    </a:cubicBezTo>
                    <a:cubicBezTo>
                      <a:pt x="3574" y="2317"/>
                      <a:pt x="3802" y="2442"/>
                      <a:pt x="3920" y="2607"/>
                    </a:cubicBezTo>
                    <a:cubicBezTo>
                      <a:pt x="3926" y="2613"/>
                      <a:pt x="3926" y="2613"/>
                      <a:pt x="3926" y="2613"/>
                    </a:cubicBezTo>
                    <a:cubicBezTo>
                      <a:pt x="3920" y="2613"/>
                      <a:pt x="3920" y="2613"/>
                      <a:pt x="3920" y="2613"/>
                    </a:cubicBezTo>
                    <a:cubicBezTo>
                      <a:pt x="3855" y="2675"/>
                      <a:pt x="3791" y="2738"/>
                      <a:pt x="3732" y="2800"/>
                    </a:cubicBezTo>
                    <a:cubicBezTo>
                      <a:pt x="3585" y="2937"/>
                      <a:pt x="3433" y="3079"/>
                      <a:pt x="3298" y="3227"/>
                    </a:cubicBezTo>
                    <a:cubicBezTo>
                      <a:pt x="3227" y="3301"/>
                      <a:pt x="3192" y="3381"/>
                      <a:pt x="3204" y="3455"/>
                    </a:cubicBezTo>
                    <a:cubicBezTo>
                      <a:pt x="3209" y="3528"/>
                      <a:pt x="3256" y="3591"/>
                      <a:pt x="3333" y="3642"/>
                    </a:cubicBezTo>
                    <a:cubicBezTo>
                      <a:pt x="3474" y="3739"/>
                      <a:pt x="3615" y="3710"/>
                      <a:pt x="3744" y="3557"/>
                    </a:cubicBezTo>
                    <a:cubicBezTo>
                      <a:pt x="4260" y="2954"/>
                      <a:pt x="5088" y="2709"/>
                      <a:pt x="5857" y="2943"/>
                    </a:cubicBezTo>
                    <a:cubicBezTo>
                      <a:pt x="6368" y="3096"/>
                      <a:pt x="6744" y="3443"/>
                      <a:pt x="7037" y="4040"/>
                    </a:cubicBezTo>
                    <a:cubicBezTo>
                      <a:pt x="7167" y="4302"/>
                      <a:pt x="7272" y="4336"/>
                      <a:pt x="7548" y="4211"/>
                    </a:cubicBezTo>
                    <a:cubicBezTo>
                      <a:pt x="7578" y="4200"/>
                      <a:pt x="7601" y="4188"/>
                      <a:pt x="7630" y="4177"/>
                    </a:cubicBezTo>
                    <a:cubicBezTo>
                      <a:pt x="7836" y="4086"/>
                      <a:pt x="8047" y="3995"/>
                      <a:pt x="8265" y="3938"/>
                    </a:cubicBezTo>
                    <a:cubicBezTo>
                      <a:pt x="8981" y="3762"/>
                      <a:pt x="9515" y="3870"/>
                      <a:pt x="9932" y="4268"/>
                    </a:cubicBezTo>
                    <a:cubicBezTo>
                      <a:pt x="10067" y="4399"/>
                      <a:pt x="10161" y="4450"/>
                      <a:pt x="10243" y="4450"/>
                    </a:cubicBezTo>
                    <a:cubicBezTo>
                      <a:pt x="10325" y="4444"/>
                      <a:pt x="10408" y="4382"/>
                      <a:pt x="10543" y="4228"/>
                    </a:cubicBezTo>
                    <a:cubicBezTo>
                      <a:pt x="10848" y="3864"/>
                      <a:pt x="11159" y="3602"/>
                      <a:pt x="11488" y="3420"/>
                    </a:cubicBezTo>
                    <a:cubicBezTo>
                      <a:pt x="11869" y="3216"/>
                      <a:pt x="12269" y="3119"/>
                      <a:pt x="12709" y="3130"/>
                    </a:cubicBezTo>
                    <a:cubicBezTo>
                      <a:pt x="13384" y="3142"/>
                      <a:pt x="13995" y="3392"/>
                      <a:pt x="14517" y="3864"/>
                    </a:cubicBezTo>
                    <a:cubicBezTo>
                      <a:pt x="14629" y="3966"/>
                      <a:pt x="14793" y="4052"/>
                      <a:pt x="14952" y="3892"/>
                    </a:cubicBezTo>
                    <a:cubicBezTo>
                      <a:pt x="15016" y="3830"/>
                      <a:pt x="15046" y="3767"/>
                      <a:pt x="15040" y="3699"/>
                    </a:cubicBezTo>
                    <a:cubicBezTo>
                      <a:pt x="15040" y="3619"/>
                      <a:pt x="14993" y="3540"/>
                      <a:pt x="14911" y="3466"/>
                    </a:cubicBezTo>
                    <a:cubicBezTo>
                      <a:pt x="14811" y="3381"/>
                      <a:pt x="14717" y="3301"/>
                      <a:pt x="14611" y="3210"/>
                    </a:cubicBezTo>
                    <a:cubicBezTo>
                      <a:pt x="14564" y="3170"/>
                      <a:pt x="14517" y="3136"/>
                      <a:pt x="14470" y="3091"/>
                    </a:cubicBezTo>
                    <a:cubicBezTo>
                      <a:pt x="14465" y="3091"/>
                      <a:pt x="14465" y="3091"/>
                      <a:pt x="14465" y="3091"/>
                    </a:cubicBezTo>
                    <a:cubicBezTo>
                      <a:pt x="14470" y="3085"/>
                      <a:pt x="14470" y="3085"/>
                      <a:pt x="14470" y="3085"/>
                    </a:cubicBezTo>
                    <a:cubicBezTo>
                      <a:pt x="14476" y="3073"/>
                      <a:pt x="14482" y="3062"/>
                      <a:pt x="14488" y="3045"/>
                    </a:cubicBezTo>
                    <a:cubicBezTo>
                      <a:pt x="14506" y="3022"/>
                      <a:pt x="14523" y="2994"/>
                      <a:pt x="14541" y="2965"/>
                    </a:cubicBezTo>
                    <a:cubicBezTo>
                      <a:pt x="15016" y="2380"/>
                      <a:pt x="15580" y="2124"/>
                      <a:pt x="16255" y="2186"/>
                    </a:cubicBezTo>
                    <a:cubicBezTo>
                      <a:pt x="16443" y="2203"/>
                      <a:pt x="16590" y="2175"/>
                      <a:pt x="16672" y="1976"/>
                    </a:cubicBezTo>
                    <a:cubicBezTo>
                      <a:pt x="16901" y="1418"/>
                      <a:pt x="17195" y="1043"/>
                      <a:pt x="17576" y="821"/>
                    </a:cubicBezTo>
                    <a:cubicBezTo>
                      <a:pt x="17952" y="605"/>
                      <a:pt x="18433" y="531"/>
                      <a:pt x="19044" y="600"/>
                    </a:cubicBezTo>
                    <a:cubicBezTo>
                      <a:pt x="19508" y="656"/>
                      <a:pt x="19919" y="833"/>
                      <a:pt x="20236" y="1123"/>
                    </a:cubicBezTo>
                    <a:cubicBezTo>
                      <a:pt x="20553" y="1407"/>
                      <a:pt x="20741" y="1777"/>
                      <a:pt x="20782" y="2186"/>
                    </a:cubicBezTo>
                    <a:cubicBezTo>
                      <a:pt x="20823" y="2641"/>
                      <a:pt x="20700" y="3102"/>
                      <a:pt x="20389" y="3636"/>
                    </a:cubicBezTo>
                    <a:cubicBezTo>
                      <a:pt x="20277" y="3824"/>
                      <a:pt x="20265" y="3989"/>
                      <a:pt x="20353" y="4222"/>
                    </a:cubicBezTo>
                    <a:cubicBezTo>
                      <a:pt x="20647" y="4990"/>
                      <a:pt x="20753" y="5707"/>
                      <a:pt x="20664" y="6355"/>
                    </a:cubicBezTo>
                    <a:cubicBezTo>
                      <a:pt x="20571" y="7066"/>
                      <a:pt x="20253" y="7720"/>
                      <a:pt x="19713" y="8311"/>
                    </a:cubicBezTo>
                    <a:cubicBezTo>
                      <a:pt x="19555" y="8476"/>
                      <a:pt x="19596" y="8624"/>
                      <a:pt x="19696" y="8783"/>
                    </a:cubicBezTo>
                    <a:cubicBezTo>
                      <a:pt x="20077" y="9375"/>
                      <a:pt x="20283" y="9961"/>
                      <a:pt x="20318" y="10518"/>
                    </a:cubicBezTo>
                    <a:cubicBezTo>
                      <a:pt x="20359" y="11115"/>
                      <a:pt x="20195" y="11712"/>
                      <a:pt x="19837" y="12292"/>
                    </a:cubicBezTo>
                    <a:cubicBezTo>
                      <a:pt x="19766" y="12395"/>
                      <a:pt x="19749" y="12480"/>
                      <a:pt x="19766" y="12548"/>
                    </a:cubicBezTo>
                    <a:cubicBezTo>
                      <a:pt x="19784" y="12622"/>
                      <a:pt x="19848" y="12685"/>
                      <a:pt x="19960" y="12747"/>
                    </a:cubicBezTo>
                    <a:cubicBezTo>
                      <a:pt x="20295" y="12924"/>
                      <a:pt x="20535" y="13202"/>
                      <a:pt x="20694" y="13589"/>
                    </a:cubicBezTo>
                    <a:cubicBezTo>
                      <a:pt x="20911" y="14124"/>
                      <a:pt x="20929" y="14761"/>
                      <a:pt x="20735" y="15381"/>
                    </a:cubicBezTo>
                    <a:cubicBezTo>
                      <a:pt x="20541" y="16000"/>
                      <a:pt x="20171" y="16524"/>
                      <a:pt x="19684" y="16854"/>
                    </a:cubicBezTo>
                    <a:cubicBezTo>
                      <a:pt x="19608" y="16905"/>
                      <a:pt x="19525" y="16950"/>
                      <a:pt x="19437" y="16996"/>
                    </a:cubicBezTo>
                    <a:cubicBezTo>
                      <a:pt x="19390" y="17018"/>
                      <a:pt x="19343" y="17041"/>
                      <a:pt x="19296" y="17064"/>
                    </a:cubicBezTo>
                    <a:cubicBezTo>
                      <a:pt x="19291" y="17070"/>
                      <a:pt x="19291" y="17070"/>
                      <a:pt x="19291" y="17070"/>
                    </a:cubicBezTo>
                    <a:cubicBezTo>
                      <a:pt x="19291" y="17058"/>
                      <a:pt x="19291" y="17058"/>
                      <a:pt x="19291" y="17058"/>
                    </a:cubicBezTo>
                    <a:cubicBezTo>
                      <a:pt x="19285" y="17018"/>
                      <a:pt x="19285" y="16984"/>
                      <a:pt x="19285" y="16950"/>
                    </a:cubicBezTo>
                    <a:cubicBezTo>
                      <a:pt x="19279" y="16893"/>
                      <a:pt x="19279" y="16848"/>
                      <a:pt x="19273" y="16802"/>
                    </a:cubicBezTo>
                    <a:cubicBezTo>
                      <a:pt x="19255" y="16637"/>
                      <a:pt x="19167" y="16541"/>
                      <a:pt x="19009" y="16541"/>
                    </a:cubicBezTo>
                    <a:cubicBezTo>
                      <a:pt x="18833" y="16529"/>
                      <a:pt x="18733" y="16626"/>
                      <a:pt x="18709" y="16802"/>
                    </a:cubicBezTo>
                    <a:cubicBezTo>
                      <a:pt x="18703" y="16888"/>
                      <a:pt x="18703" y="16973"/>
                      <a:pt x="18709" y="17058"/>
                    </a:cubicBezTo>
                    <a:cubicBezTo>
                      <a:pt x="18756" y="17587"/>
                      <a:pt x="18527" y="17974"/>
                      <a:pt x="18328" y="18207"/>
                    </a:cubicBezTo>
                    <a:cubicBezTo>
                      <a:pt x="18081" y="18486"/>
                      <a:pt x="17741" y="18708"/>
                      <a:pt x="17388" y="18804"/>
                    </a:cubicBezTo>
                    <a:cubicBezTo>
                      <a:pt x="16872" y="18946"/>
                      <a:pt x="16379" y="18975"/>
                      <a:pt x="15921" y="18884"/>
                    </a:cubicBezTo>
                    <a:cubicBezTo>
                      <a:pt x="15451" y="18793"/>
                      <a:pt x="15011" y="18582"/>
                      <a:pt x="14600" y="18258"/>
                    </a:cubicBezTo>
                    <a:cubicBezTo>
                      <a:pt x="14470" y="18162"/>
                      <a:pt x="14376" y="18116"/>
                      <a:pt x="14288" y="18127"/>
                    </a:cubicBezTo>
                    <a:cubicBezTo>
                      <a:pt x="14224" y="18133"/>
                      <a:pt x="14165" y="18173"/>
                      <a:pt x="14106" y="18247"/>
                    </a:cubicBezTo>
                    <a:cubicBezTo>
                      <a:pt x="13883" y="18537"/>
                      <a:pt x="13513" y="18708"/>
                      <a:pt x="13061" y="18730"/>
                    </a:cubicBezTo>
                    <a:cubicBezTo>
                      <a:pt x="12521" y="18759"/>
                      <a:pt x="11940" y="18571"/>
                      <a:pt x="11646" y="18270"/>
                    </a:cubicBezTo>
                    <a:cubicBezTo>
                      <a:pt x="11288" y="17906"/>
                      <a:pt x="11030" y="17479"/>
                      <a:pt x="10865" y="16967"/>
                    </a:cubicBezTo>
                    <a:cubicBezTo>
                      <a:pt x="10795" y="16745"/>
                      <a:pt x="10683" y="16666"/>
                      <a:pt x="10496" y="16711"/>
                    </a:cubicBezTo>
                    <a:cubicBezTo>
                      <a:pt x="10425" y="16728"/>
                      <a:pt x="10366" y="16763"/>
                      <a:pt x="10337" y="16819"/>
                    </a:cubicBezTo>
                    <a:cubicBezTo>
                      <a:pt x="10290" y="16893"/>
                      <a:pt x="10284" y="17007"/>
                      <a:pt x="10325" y="17138"/>
                    </a:cubicBezTo>
                    <a:cubicBezTo>
                      <a:pt x="10478" y="17638"/>
                      <a:pt x="10719" y="18076"/>
                      <a:pt x="11042" y="18452"/>
                    </a:cubicBezTo>
                    <a:cubicBezTo>
                      <a:pt x="11359" y="18816"/>
                      <a:pt x="11705" y="19043"/>
                      <a:pt x="12093" y="19157"/>
                    </a:cubicBezTo>
                    <a:cubicBezTo>
                      <a:pt x="12991" y="19413"/>
                      <a:pt x="13736" y="19299"/>
                      <a:pt x="14365" y="18804"/>
                    </a:cubicBezTo>
                    <a:cubicBezTo>
                      <a:pt x="14371" y="18799"/>
                      <a:pt x="14371" y="18799"/>
                      <a:pt x="14371" y="18799"/>
                    </a:cubicBezTo>
                    <a:cubicBezTo>
                      <a:pt x="14371" y="18804"/>
                      <a:pt x="14371" y="18804"/>
                      <a:pt x="14371" y="18804"/>
                    </a:cubicBezTo>
                    <a:cubicBezTo>
                      <a:pt x="15052" y="19293"/>
                      <a:pt x="15815" y="19521"/>
                      <a:pt x="16631" y="19481"/>
                    </a:cubicBezTo>
                    <a:cubicBezTo>
                      <a:pt x="17259" y="19453"/>
                      <a:pt x="17788" y="19305"/>
                      <a:pt x="18204" y="19043"/>
                    </a:cubicBezTo>
                    <a:cubicBezTo>
                      <a:pt x="18651" y="18764"/>
                      <a:pt x="18985" y="18338"/>
                      <a:pt x="19197" y="17786"/>
                    </a:cubicBezTo>
                    <a:cubicBezTo>
                      <a:pt x="19226" y="17712"/>
                      <a:pt x="19320" y="17644"/>
                      <a:pt x="19402" y="17616"/>
                    </a:cubicBezTo>
                    <a:cubicBezTo>
                      <a:pt x="19790" y="17473"/>
                      <a:pt x="20136" y="17252"/>
                      <a:pt x="20453" y="16933"/>
                    </a:cubicBezTo>
                    <a:cubicBezTo>
                      <a:pt x="21122" y="16273"/>
                      <a:pt x="21492" y="15261"/>
                      <a:pt x="21428" y="14294"/>
                    </a:cubicBezTo>
                    <a:cubicBezTo>
                      <a:pt x="21381" y="13498"/>
                      <a:pt x="21034" y="12816"/>
                      <a:pt x="20465" y="12378"/>
                    </a:cubicBezTo>
                    <a:cubicBezTo>
                      <a:pt x="20459" y="12372"/>
                      <a:pt x="20459" y="12372"/>
                      <a:pt x="20459" y="12372"/>
                    </a:cubicBezTo>
                    <a:cubicBezTo>
                      <a:pt x="20465" y="12366"/>
                      <a:pt x="20465" y="12366"/>
                      <a:pt x="20465" y="12366"/>
                    </a:cubicBezTo>
                    <a:cubicBezTo>
                      <a:pt x="20488" y="12309"/>
                      <a:pt x="20512" y="12253"/>
                      <a:pt x="20541" y="12196"/>
                    </a:cubicBezTo>
                    <a:cubicBezTo>
                      <a:pt x="20594" y="12071"/>
                      <a:pt x="20653" y="11940"/>
                      <a:pt x="20700" y="11815"/>
                    </a:cubicBezTo>
                    <a:cubicBezTo>
                      <a:pt x="21040" y="10808"/>
                      <a:pt x="20929" y="9807"/>
                      <a:pt x="20342" y="8755"/>
                    </a:cubicBezTo>
                    <a:cubicBezTo>
                      <a:pt x="20342" y="8755"/>
                      <a:pt x="20342" y="8755"/>
                      <a:pt x="20342" y="8755"/>
                    </a:cubicBezTo>
                    <a:cubicBezTo>
                      <a:pt x="20283" y="8647"/>
                      <a:pt x="20236" y="8567"/>
                      <a:pt x="20342" y="8442"/>
                    </a:cubicBezTo>
                    <a:cubicBezTo>
                      <a:pt x="20799" y="7868"/>
                      <a:pt x="21093" y="7242"/>
                      <a:pt x="21205" y="6571"/>
                    </a:cubicBezTo>
                    <a:cubicBezTo>
                      <a:pt x="21310" y="5940"/>
                      <a:pt x="21263" y="5252"/>
                      <a:pt x="21058" y="4535"/>
                    </a:cubicBezTo>
                    <a:cubicBezTo>
                      <a:pt x="20929" y="4097"/>
                      <a:pt x="20946" y="3779"/>
                      <a:pt x="21117" y="3415"/>
                    </a:cubicBezTo>
                    <a:cubicBezTo>
                      <a:pt x="21539" y="2476"/>
                      <a:pt x="21439" y="1629"/>
                      <a:pt x="20811" y="901"/>
                    </a:cubicBezTo>
                    <a:cubicBezTo>
                      <a:pt x="20265" y="270"/>
                      <a:pt x="19214" y="-89"/>
                      <a:pt x="18257" y="36"/>
                    </a:cubicBezTo>
                    <a:cubicBezTo>
                      <a:pt x="17359" y="150"/>
                      <a:pt x="16654" y="651"/>
                      <a:pt x="16267" y="1447"/>
                    </a:cubicBezTo>
                    <a:cubicBezTo>
                      <a:pt x="16232" y="1527"/>
                      <a:pt x="16126" y="1618"/>
                      <a:pt x="16050" y="1618"/>
                    </a:cubicBezTo>
                    <a:cubicBezTo>
                      <a:pt x="15240" y="1640"/>
                      <a:pt x="14582" y="1993"/>
                      <a:pt x="14042" y="2692"/>
                    </a:cubicBezTo>
                    <a:cubicBezTo>
                      <a:pt x="13960" y="2806"/>
                      <a:pt x="13889" y="2823"/>
                      <a:pt x="13760" y="2778"/>
                    </a:cubicBezTo>
                    <a:cubicBezTo>
                      <a:pt x="13220" y="2579"/>
                      <a:pt x="12691" y="2522"/>
                      <a:pt x="12186" y="2613"/>
                    </a:cubicBezTo>
                    <a:cubicBezTo>
                      <a:pt x="11699" y="2692"/>
                      <a:pt x="11212" y="2914"/>
                      <a:pt x="10754" y="3261"/>
                    </a:cubicBezTo>
                    <a:cubicBezTo>
                      <a:pt x="10625" y="3364"/>
                      <a:pt x="10501" y="3472"/>
                      <a:pt x="10372" y="3585"/>
                    </a:cubicBezTo>
                    <a:cubicBezTo>
                      <a:pt x="10314" y="3636"/>
                      <a:pt x="10255" y="3693"/>
                      <a:pt x="10190" y="3745"/>
                    </a:cubicBezTo>
                    <a:cubicBezTo>
                      <a:pt x="10190" y="3750"/>
                      <a:pt x="10190" y="3750"/>
                      <a:pt x="10190" y="3750"/>
                    </a:cubicBezTo>
                    <a:cubicBezTo>
                      <a:pt x="10184" y="3745"/>
                      <a:pt x="10184" y="3745"/>
                      <a:pt x="10184" y="3745"/>
                    </a:cubicBezTo>
                    <a:cubicBezTo>
                      <a:pt x="9773" y="3420"/>
                      <a:pt x="9333" y="3278"/>
                      <a:pt x="8869" y="3324"/>
                    </a:cubicBezTo>
                    <a:cubicBezTo>
                      <a:pt x="8541" y="3352"/>
                      <a:pt x="8223" y="3409"/>
                      <a:pt x="7883" y="3477"/>
                    </a:cubicBezTo>
                    <a:cubicBezTo>
                      <a:pt x="7742" y="3500"/>
                      <a:pt x="7589" y="3528"/>
                      <a:pt x="7443" y="3557"/>
                    </a:cubicBezTo>
                    <a:cubicBezTo>
                      <a:pt x="7443" y="3557"/>
                      <a:pt x="7443" y="3557"/>
                      <a:pt x="7437" y="3563"/>
                    </a:cubicBezTo>
                    <a:cubicBezTo>
                      <a:pt x="7437" y="3563"/>
                      <a:pt x="7437" y="3563"/>
                      <a:pt x="7437" y="3563"/>
                    </a:cubicBezTo>
                    <a:cubicBezTo>
                      <a:pt x="7437" y="3563"/>
                      <a:pt x="7437" y="3563"/>
                      <a:pt x="7437" y="3563"/>
                    </a:cubicBezTo>
                    <a:cubicBezTo>
                      <a:pt x="7431" y="3563"/>
                      <a:pt x="7431" y="3563"/>
                      <a:pt x="7431" y="3563"/>
                    </a:cubicBezTo>
                    <a:cubicBezTo>
                      <a:pt x="7431" y="3563"/>
                      <a:pt x="7431" y="3563"/>
                      <a:pt x="7431" y="3563"/>
                    </a:cubicBezTo>
                    <a:cubicBezTo>
                      <a:pt x="7431" y="3563"/>
                      <a:pt x="7431" y="3563"/>
                      <a:pt x="7431" y="3563"/>
                    </a:cubicBezTo>
                    <a:cubicBezTo>
                      <a:pt x="7419" y="3551"/>
                      <a:pt x="7407" y="3540"/>
                      <a:pt x="7402" y="3523"/>
                    </a:cubicBezTo>
                    <a:cubicBezTo>
                      <a:pt x="7073" y="3017"/>
                      <a:pt x="6703" y="2675"/>
                      <a:pt x="6268" y="2493"/>
                    </a:cubicBezTo>
                    <a:cubicBezTo>
                      <a:pt x="5834" y="2311"/>
                      <a:pt x="5323" y="2272"/>
                      <a:pt x="4701" y="2374"/>
                    </a:cubicBezTo>
                    <a:cubicBezTo>
                      <a:pt x="4601" y="2391"/>
                      <a:pt x="4472" y="2311"/>
                      <a:pt x="4431" y="2283"/>
                    </a:cubicBezTo>
                    <a:cubicBezTo>
                      <a:pt x="4354" y="2232"/>
                      <a:pt x="4284" y="2175"/>
                      <a:pt x="4213" y="2118"/>
                    </a:cubicBezTo>
                    <a:cubicBezTo>
                      <a:pt x="4108" y="2033"/>
                      <a:pt x="3996" y="1942"/>
                      <a:pt x="3879" y="1885"/>
                    </a:cubicBezTo>
                    <a:cubicBezTo>
                      <a:pt x="3397" y="1646"/>
                      <a:pt x="2822" y="1612"/>
                      <a:pt x="2270" y="1800"/>
                    </a:cubicBezTo>
                    <a:cubicBezTo>
                      <a:pt x="1724" y="1976"/>
                      <a:pt x="1254" y="2357"/>
                      <a:pt x="984" y="2840"/>
                    </a:cubicBezTo>
                    <a:cubicBezTo>
                      <a:pt x="656" y="3420"/>
                      <a:pt x="597" y="4069"/>
                      <a:pt x="791" y="4876"/>
                    </a:cubicBezTo>
                    <a:cubicBezTo>
                      <a:pt x="802" y="4927"/>
                      <a:pt x="826" y="5053"/>
                      <a:pt x="779" y="5115"/>
                    </a:cubicBezTo>
                    <a:cubicBezTo>
                      <a:pt x="403" y="5599"/>
                      <a:pt x="350" y="6150"/>
                      <a:pt x="597" y="6844"/>
                    </a:cubicBezTo>
                    <a:cubicBezTo>
                      <a:pt x="650" y="6986"/>
                      <a:pt x="620" y="7060"/>
                      <a:pt x="538" y="7174"/>
                    </a:cubicBezTo>
                    <a:cubicBezTo>
                      <a:pt x="380" y="7401"/>
                      <a:pt x="215" y="7646"/>
                      <a:pt x="139" y="7908"/>
                    </a:cubicBezTo>
                    <a:cubicBezTo>
                      <a:pt x="63" y="8192"/>
                      <a:pt x="16" y="8613"/>
                      <a:pt x="409" y="9341"/>
                    </a:cubicBezTo>
                    <a:cubicBezTo>
                      <a:pt x="444" y="9403"/>
                      <a:pt x="468" y="9528"/>
                      <a:pt x="432" y="9585"/>
                    </a:cubicBezTo>
                    <a:cubicBezTo>
                      <a:pt x="98" y="10035"/>
                      <a:pt x="-37" y="10535"/>
                      <a:pt x="27" y="11070"/>
                    </a:cubicBezTo>
                    <a:cubicBezTo>
                      <a:pt x="86" y="11508"/>
                      <a:pt x="286" y="11957"/>
                      <a:pt x="597" y="12327"/>
                    </a:cubicBezTo>
                    <a:cubicBezTo>
                      <a:pt x="644" y="12383"/>
                      <a:pt x="679" y="12503"/>
                      <a:pt x="644" y="12560"/>
                    </a:cubicBezTo>
                    <a:cubicBezTo>
                      <a:pt x="397" y="13009"/>
                      <a:pt x="309" y="13521"/>
                      <a:pt x="362" y="14169"/>
                    </a:cubicBezTo>
                    <a:cubicBezTo>
                      <a:pt x="450" y="15204"/>
                      <a:pt x="1184" y="15978"/>
                      <a:pt x="2223" y="16143"/>
                    </a:cubicBezTo>
                    <a:cubicBezTo>
                      <a:pt x="2722" y="16222"/>
                      <a:pt x="3186" y="16188"/>
                      <a:pt x="3603" y="16035"/>
                    </a:cubicBezTo>
                    <a:cubicBezTo>
                      <a:pt x="3767" y="15978"/>
                      <a:pt x="3867" y="15995"/>
                      <a:pt x="4026" y="16120"/>
                    </a:cubicBezTo>
                    <a:cubicBezTo>
                      <a:pt x="4331" y="16364"/>
                      <a:pt x="4660" y="16620"/>
                      <a:pt x="5030" y="16791"/>
                    </a:cubicBezTo>
                    <a:cubicBezTo>
                      <a:pt x="5840" y="17172"/>
                      <a:pt x="6673" y="17041"/>
                      <a:pt x="7525" y="16859"/>
                    </a:cubicBezTo>
                    <a:cubicBezTo>
                      <a:pt x="7601" y="16842"/>
                      <a:pt x="7654" y="16808"/>
                      <a:pt x="7689" y="16751"/>
                    </a:cubicBezTo>
                    <a:cubicBezTo>
                      <a:pt x="7730" y="16694"/>
                      <a:pt x="7736" y="16615"/>
                      <a:pt x="7719" y="16535"/>
                    </a:cubicBezTo>
                    <a:cubicBezTo>
                      <a:pt x="7677" y="16382"/>
                      <a:pt x="7560" y="16308"/>
                      <a:pt x="7396" y="16330"/>
                    </a:cubicBezTo>
                    <a:cubicBezTo>
                      <a:pt x="7272" y="16342"/>
                      <a:pt x="7155" y="16364"/>
                      <a:pt x="7032" y="16387"/>
                    </a:cubicBezTo>
                    <a:cubicBezTo>
                      <a:pt x="6944" y="16404"/>
                      <a:pt x="6850" y="16421"/>
                      <a:pt x="6756" y="16438"/>
                    </a:cubicBezTo>
                    <a:cubicBezTo>
                      <a:pt x="5793" y="16581"/>
                      <a:pt x="5000" y="16336"/>
                      <a:pt x="4384" y="15699"/>
                    </a:cubicBezTo>
                    <a:cubicBezTo>
                      <a:pt x="4384" y="15693"/>
                      <a:pt x="4384" y="15693"/>
                      <a:pt x="4384" y="15693"/>
                    </a:cubicBezTo>
                    <a:cubicBezTo>
                      <a:pt x="4384" y="15693"/>
                      <a:pt x="4384" y="15693"/>
                      <a:pt x="4384" y="15693"/>
                    </a:cubicBezTo>
                    <a:cubicBezTo>
                      <a:pt x="4442" y="15608"/>
                      <a:pt x="4507" y="15528"/>
                      <a:pt x="4572" y="15455"/>
                    </a:cubicBezTo>
                    <a:cubicBezTo>
                      <a:pt x="4707" y="15284"/>
                      <a:pt x="4836" y="15119"/>
                      <a:pt x="4924" y="14937"/>
                    </a:cubicBezTo>
                    <a:cubicBezTo>
                      <a:pt x="5347" y="14033"/>
                      <a:pt x="5241" y="13134"/>
                      <a:pt x="4589" y="12184"/>
                    </a:cubicBezTo>
                    <a:cubicBezTo>
                      <a:pt x="4542" y="12110"/>
                      <a:pt x="4507" y="11991"/>
                      <a:pt x="4531" y="11917"/>
                    </a:cubicBezTo>
                    <a:cubicBezTo>
                      <a:pt x="4677" y="11525"/>
                      <a:pt x="4724" y="11127"/>
                      <a:pt x="4660" y="10745"/>
                    </a:cubicBezTo>
                    <a:cubicBezTo>
                      <a:pt x="4601" y="10382"/>
                      <a:pt x="4448" y="10018"/>
                      <a:pt x="4202" y="9659"/>
                    </a:cubicBezTo>
                    <a:cubicBezTo>
                      <a:pt x="4114" y="9528"/>
                      <a:pt x="4108" y="9443"/>
                      <a:pt x="4178" y="9318"/>
                    </a:cubicBezTo>
                    <a:cubicBezTo>
                      <a:pt x="4507" y="8704"/>
                      <a:pt x="4613" y="8050"/>
                      <a:pt x="4501" y="7373"/>
                    </a:cubicBezTo>
                    <a:cubicBezTo>
                      <a:pt x="4484" y="7293"/>
                      <a:pt x="4472" y="7208"/>
                      <a:pt x="4460" y="7151"/>
                    </a:cubicBezTo>
                    <a:cubicBezTo>
                      <a:pt x="4454" y="7100"/>
                      <a:pt x="4454" y="7100"/>
                      <a:pt x="4454" y="7100"/>
                    </a:cubicBezTo>
                    <a:cubicBezTo>
                      <a:pt x="4454" y="7094"/>
                      <a:pt x="4454" y="7094"/>
                      <a:pt x="4454" y="7094"/>
                    </a:cubicBezTo>
                    <a:cubicBezTo>
                      <a:pt x="6080" y="6469"/>
                      <a:pt x="6080" y="6469"/>
                      <a:pt x="6080" y="6469"/>
                    </a:cubicBezTo>
                    <a:cubicBezTo>
                      <a:pt x="6080" y="6469"/>
                      <a:pt x="6080" y="6469"/>
                      <a:pt x="6080" y="6469"/>
                    </a:cubicBezTo>
                    <a:cubicBezTo>
                      <a:pt x="6133" y="6503"/>
                      <a:pt x="6192" y="6543"/>
                      <a:pt x="6257" y="6582"/>
                    </a:cubicBezTo>
                    <a:cubicBezTo>
                      <a:pt x="6403" y="6673"/>
                      <a:pt x="6574" y="6782"/>
                      <a:pt x="6750" y="6867"/>
                    </a:cubicBezTo>
                    <a:cubicBezTo>
                      <a:pt x="6920" y="6946"/>
                      <a:pt x="7102" y="7009"/>
                      <a:pt x="7290" y="7072"/>
                    </a:cubicBezTo>
                    <a:cubicBezTo>
                      <a:pt x="7372" y="7094"/>
                      <a:pt x="7454" y="7123"/>
                      <a:pt x="7537" y="7157"/>
                    </a:cubicBezTo>
                    <a:cubicBezTo>
                      <a:pt x="7542" y="7157"/>
                      <a:pt x="7542" y="7157"/>
                      <a:pt x="7542" y="7157"/>
                    </a:cubicBezTo>
                    <a:cubicBezTo>
                      <a:pt x="7542" y="7163"/>
                      <a:pt x="7542" y="7163"/>
                      <a:pt x="7542" y="7163"/>
                    </a:cubicBezTo>
                    <a:cubicBezTo>
                      <a:pt x="7542" y="7174"/>
                      <a:pt x="7542" y="7185"/>
                      <a:pt x="7542" y="7197"/>
                    </a:cubicBezTo>
                    <a:cubicBezTo>
                      <a:pt x="7537" y="7231"/>
                      <a:pt x="7537" y="7259"/>
                      <a:pt x="7531" y="7293"/>
                    </a:cubicBezTo>
                    <a:cubicBezTo>
                      <a:pt x="7407" y="8118"/>
                      <a:pt x="7566" y="8852"/>
                      <a:pt x="8006" y="9477"/>
                    </a:cubicBezTo>
                    <a:cubicBezTo>
                      <a:pt x="8394" y="10029"/>
                      <a:pt x="9004" y="10484"/>
                      <a:pt x="9768" y="10797"/>
                    </a:cubicBezTo>
                    <a:cubicBezTo>
                      <a:pt x="9932" y="10865"/>
                      <a:pt x="10061" y="10814"/>
                      <a:pt x="10137" y="10655"/>
                    </a:cubicBezTo>
                    <a:cubicBezTo>
                      <a:pt x="10202" y="10518"/>
                      <a:pt x="10161" y="10393"/>
                      <a:pt x="10008" y="10308"/>
                    </a:cubicBezTo>
                    <a:cubicBezTo>
                      <a:pt x="9973" y="10285"/>
                      <a:pt x="9938" y="10273"/>
                      <a:pt x="9903" y="10256"/>
                    </a:cubicBezTo>
                    <a:cubicBezTo>
                      <a:pt x="9879" y="10245"/>
                      <a:pt x="9856" y="10239"/>
                      <a:pt x="9838" y="10228"/>
                    </a:cubicBezTo>
                    <a:cubicBezTo>
                      <a:pt x="9316" y="9983"/>
                      <a:pt x="8946" y="9716"/>
                      <a:pt x="8658" y="9386"/>
                    </a:cubicBezTo>
                    <a:cubicBezTo>
                      <a:pt x="8118" y="8772"/>
                      <a:pt x="7942" y="8044"/>
                      <a:pt x="8124" y="7214"/>
                    </a:cubicBezTo>
                    <a:cubicBezTo>
                      <a:pt x="8124" y="7208"/>
                      <a:pt x="8124" y="7208"/>
                      <a:pt x="8124" y="7208"/>
                    </a:cubicBezTo>
                    <a:cubicBezTo>
                      <a:pt x="8124" y="7208"/>
                      <a:pt x="8124" y="7208"/>
                      <a:pt x="8124" y="7208"/>
                    </a:cubicBezTo>
                    <a:cubicBezTo>
                      <a:pt x="8229" y="7197"/>
                      <a:pt x="8329" y="7180"/>
                      <a:pt x="8429" y="7168"/>
                    </a:cubicBezTo>
                    <a:cubicBezTo>
                      <a:pt x="8670" y="7134"/>
                      <a:pt x="8893" y="7100"/>
                      <a:pt x="9122" y="7077"/>
                    </a:cubicBezTo>
                    <a:cubicBezTo>
                      <a:pt x="9321" y="7060"/>
                      <a:pt x="9468" y="7077"/>
                      <a:pt x="9580" y="7123"/>
                    </a:cubicBezTo>
                    <a:cubicBezTo>
                      <a:pt x="10196" y="7384"/>
                      <a:pt x="10801" y="7521"/>
                      <a:pt x="11376" y="7521"/>
                    </a:cubicBezTo>
                    <a:cubicBezTo>
                      <a:pt x="11382" y="7521"/>
                      <a:pt x="11382" y="7521"/>
                      <a:pt x="11388" y="7521"/>
                    </a:cubicBezTo>
                    <a:cubicBezTo>
                      <a:pt x="11993" y="7521"/>
                      <a:pt x="12586" y="7373"/>
                      <a:pt x="13149" y="7077"/>
                    </a:cubicBezTo>
                    <a:cubicBezTo>
                      <a:pt x="13431" y="6929"/>
                      <a:pt x="13684" y="6946"/>
                      <a:pt x="13954" y="6969"/>
                    </a:cubicBezTo>
                    <a:cubicBezTo>
                      <a:pt x="14036" y="6975"/>
                      <a:pt x="14124" y="6981"/>
                      <a:pt x="14212" y="6981"/>
                    </a:cubicBezTo>
                    <a:cubicBezTo>
                      <a:pt x="14224" y="6981"/>
                      <a:pt x="14224" y="6981"/>
                      <a:pt x="14224" y="6981"/>
                    </a:cubicBezTo>
                    <a:cubicBezTo>
                      <a:pt x="14153" y="7077"/>
                      <a:pt x="14153" y="7077"/>
                      <a:pt x="14153" y="7077"/>
                    </a:cubicBezTo>
                    <a:cubicBezTo>
                      <a:pt x="14118" y="7128"/>
                      <a:pt x="14089" y="7168"/>
                      <a:pt x="14059" y="7208"/>
                    </a:cubicBezTo>
                    <a:cubicBezTo>
                      <a:pt x="13607" y="7828"/>
                      <a:pt x="13449" y="8465"/>
                      <a:pt x="13572" y="9147"/>
                    </a:cubicBezTo>
                    <a:cubicBezTo>
                      <a:pt x="13660" y="9619"/>
                      <a:pt x="13866" y="10069"/>
                      <a:pt x="14194" y="10524"/>
                    </a:cubicBezTo>
                    <a:cubicBezTo>
                      <a:pt x="14300" y="10666"/>
                      <a:pt x="14441" y="10694"/>
                      <a:pt x="14588" y="10603"/>
                    </a:cubicBezTo>
                    <a:cubicBezTo>
                      <a:pt x="14729" y="10512"/>
                      <a:pt x="14758" y="10376"/>
                      <a:pt x="14664" y="10222"/>
                    </a:cubicBezTo>
                    <a:cubicBezTo>
                      <a:pt x="14641" y="10182"/>
                      <a:pt x="14611" y="10137"/>
                      <a:pt x="14588" y="10097"/>
                    </a:cubicBezTo>
                    <a:cubicBezTo>
                      <a:pt x="14564" y="10069"/>
                      <a:pt x="14547" y="10040"/>
                      <a:pt x="14523" y="10006"/>
                    </a:cubicBezTo>
                    <a:cubicBezTo>
                      <a:pt x="13789" y="8823"/>
                      <a:pt x="14042" y="7663"/>
                      <a:pt x="15204" y="6901"/>
                    </a:cubicBezTo>
                    <a:cubicBezTo>
                      <a:pt x="15445" y="6742"/>
                      <a:pt x="15721" y="6634"/>
                      <a:pt x="16009" y="6520"/>
                    </a:cubicBezTo>
                    <a:cubicBezTo>
                      <a:pt x="16138" y="6469"/>
                      <a:pt x="16273" y="6418"/>
                      <a:pt x="16408" y="6361"/>
                    </a:cubicBezTo>
                    <a:cubicBezTo>
                      <a:pt x="16414" y="6355"/>
                      <a:pt x="16414" y="6355"/>
                      <a:pt x="16414" y="6355"/>
                    </a:cubicBezTo>
                    <a:cubicBezTo>
                      <a:pt x="16414" y="6366"/>
                      <a:pt x="16414" y="6366"/>
                      <a:pt x="16414" y="6366"/>
                    </a:cubicBezTo>
                    <a:cubicBezTo>
                      <a:pt x="16232" y="7254"/>
                      <a:pt x="16402" y="8095"/>
                      <a:pt x="16948" y="8937"/>
                    </a:cubicBezTo>
                    <a:cubicBezTo>
                      <a:pt x="16977" y="8988"/>
                      <a:pt x="16995" y="9079"/>
                      <a:pt x="16971" y="9130"/>
                    </a:cubicBezTo>
                    <a:cubicBezTo>
                      <a:pt x="16878" y="9307"/>
                      <a:pt x="16784" y="9483"/>
                      <a:pt x="16678" y="9665"/>
                    </a:cubicBezTo>
                    <a:cubicBezTo>
                      <a:pt x="16643" y="9727"/>
                      <a:pt x="16607" y="9796"/>
                      <a:pt x="16566" y="9864"/>
                    </a:cubicBezTo>
                    <a:cubicBezTo>
                      <a:pt x="16566" y="9870"/>
                      <a:pt x="16566" y="9870"/>
                      <a:pt x="16566" y="9870"/>
                    </a:cubicBezTo>
                    <a:cubicBezTo>
                      <a:pt x="16561" y="9864"/>
                      <a:pt x="16561" y="9864"/>
                      <a:pt x="16561" y="9864"/>
                    </a:cubicBezTo>
                    <a:cubicBezTo>
                      <a:pt x="16114" y="9688"/>
                      <a:pt x="15856" y="9403"/>
                      <a:pt x="15786" y="9028"/>
                    </a:cubicBezTo>
                    <a:cubicBezTo>
                      <a:pt x="15750" y="8806"/>
                      <a:pt x="15762" y="8573"/>
                      <a:pt x="15780" y="8345"/>
                    </a:cubicBezTo>
                    <a:cubicBezTo>
                      <a:pt x="15786" y="8283"/>
                      <a:pt x="15786" y="8283"/>
                      <a:pt x="15786" y="8283"/>
                    </a:cubicBezTo>
                    <a:cubicBezTo>
                      <a:pt x="15797" y="8044"/>
                      <a:pt x="15727" y="7919"/>
                      <a:pt x="15557" y="7902"/>
                    </a:cubicBezTo>
                    <a:cubicBezTo>
                      <a:pt x="15369" y="7879"/>
                      <a:pt x="15263" y="7970"/>
                      <a:pt x="15216" y="8175"/>
                    </a:cubicBezTo>
                    <a:cubicBezTo>
                      <a:pt x="15116" y="8653"/>
                      <a:pt x="15163" y="9108"/>
                      <a:pt x="15345" y="9489"/>
                    </a:cubicBezTo>
                    <a:cubicBezTo>
                      <a:pt x="15533" y="9892"/>
                      <a:pt x="15879" y="10200"/>
                      <a:pt x="16332" y="10376"/>
                    </a:cubicBezTo>
                    <a:cubicBezTo>
                      <a:pt x="16396" y="10399"/>
                      <a:pt x="16472" y="10512"/>
                      <a:pt x="16467" y="10581"/>
                    </a:cubicBezTo>
                    <a:cubicBezTo>
                      <a:pt x="16461" y="11200"/>
                      <a:pt x="16607" y="11792"/>
                      <a:pt x="16913" y="12400"/>
                    </a:cubicBezTo>
                    <a:cubicBezTo>
                      <a:pt x="16977" y="12520"/>
                      <a:pt x="16966" y="12600"/>
                      <a:pt x="16878" y="12713"/>
                    </a:cubicBezTo>
                    <a:cubicBezTo>
                      <a:pt x="16549" y="13128"/>
                      <a:pt x="16343" y="13595"/>
                      <a:pt x="16261" y="14090"/>
                    </a:cubicBezTo>
                    <a:cubicBezTo>
                      <a:pt x="16238" y="14255"/>
                      <a:pt x="16220" y="14419"/>
                      <a:pt x="16208" y="14596"/>
                    </a:cubicBezTo>
                    <a:cubicBezTo>
                      <a:pt x="16197" y="14675"/>
                      <a:pt x="16191" y="14761"/>
                      <a:pt x="16185" y="14840"/>
                    </a:cubicBezTo>
                    <a:cubicBezTo>
                      <a:pt x="16185" y="14846"/>
                      <a:pt x="16185" y="14846"/>
                      <a:pt x="16185" y="14846"/>
                    </a:cubicBezTo>
                    <a:cubicBezTo>
                      <a:pt x="16179" y="14846"/>
                      <a:pt x="16179" y="14846"/>
                      <a:pt x="16179" y="14846"/>
                    </a:cubicBezTo>
                    <a:cubicBezTo>
                      <a:pt x="15492" y="14721"/>
                      <a:pt x="14829" y="14869"/>
                      <a:pt x="14147" y="15290"/>
                    </a:cubicBezTo>
                    <a:cubicBezTo>
                      <a:pt x="14142" y="15290"/>
                      <a:pt x="14142" y="15290"/>
                      <a:pt x="14142" y="15290"/>
                    </a:cubicBezTo>
                    <a:cubicBezTo>
                      <a:pt x="14136" y="15290"/>
                      <a:pt x="14136" y="15290"/>
                      <a:pt x="14136" y="15290"/>
                    </a:cubicBezTo>
                    <a:cubicBezTo>
                      <a:pt x="14054" y="15221"/>
                      <a:pt x="13977" y="15159"/>
                      <a:pt x="13895" y="15096"/>
                    </a:cubicBezTo>
                    <a:cubicBezTo>
                      <a:pt x="13660" y="14909"/>
                      <a:pt x="13443" y="14738"/>
                      <a:pt x="13232" y="14556"/>
                    </a:cubicBezTo>
                    <a:cubicBezTo>
                      <a:pt x="13173" y="14510"/>
                      <a:pt x="13149" y="14402"/>
                      <a:pt x="13161" y="14334"/>
                    </a:cubicBezTo>
                    <a:cubicBezTo>
                      <a:pt x="13237" y="13851"/>
                      <a:pt x="13543" y="13509"/>
                      <a:pt x="14095" y="13288"/>
                    </a:cubicBezTo>
                    <a:cubicBezTo>
                      <a:pt x="14247" y="13231"/>
                      <a:pt x="14341" y="13157"/>
                      <a:pt x="14371" y="13077"/>
                    </a:cubicBezTo>
                    <a:cubicBezTo>
                      <a:pt x="14400" y="13020"/>
                      <a:pt x="14394" y="12958"/>
                      <a:pt x="14365" y="12884"/>
                    </a:cubicBezTo>
                    <a:cubicBezTo>
                      <a:pt x="14288" y="12719"/>
                      <a:pt x="14124" y="12685"/>
                      <a:pt x="13872" y="12782"/>
                    </a:cubicBezTo>
                    <a:cubicBezTo>
                      <a:pt x="13161" y="13060"/>
                      <a:pt x="12744" y="13538"/>
                      <a:pt x="12586" y="14226"/>
                    </a:cubicBezTo>
                    <a:cubicBezTo>
                      <a:pt x="12580" y="14232"/>
                      <a:pt x="12580" y="14232"/>
                      <a:pt x="12580" y="14232"/>
                    </a:cubicBezTo>
                    <a:cubicBezTo>
                      <a:pt x="12574" y="14232"/>
                      <a:pt x="12574" y="14232"/>
                      <a:pt x="12574" y="14232"/>
                    </a:cubicBezTo>
                    <a:cubicBezTo>
                      <a:pt x="11764" y="13959"/>
                      <a:pt x="10959" y="13942"/>
                      <a:pt x="10190" y="14186"/>
                    </a:cubicBezTo>
                    <a:cubicBezTo>
                      <a:pt x="10184" y="14186"/>
                      <a:pt x="10184" y="14186"/>
                      <a:pt x="10184" y="14186"/>
                    </a:cubicBezTo>
                    <a:cubicBezTo>
                      <a:pt x="9897" y="13697"/>
                      <a:pt x="9897" y="13697"/>
                      <a:pt x="9897" y="13697"/>
                    </a:cubicBezTo>
                    <a:cubicBezTo>
                      <a:pt x="9897" y="13691"/>
                      <a:pt x="9897" y="13691"/>
                      <a:pt x="9897" y="13691"/>
                    </a:cubicBezTo>
                    <a:cubicBezTo>
                      <a:pt x="10208" y="13322"/>
                      <a:pt x="10237" y="12878"/>
                      <a:pt x="10231" y="12531"/>
                    </a:cubicBezTo>
                    <a:cubicBezTo>
                      <a:pt x="10231" y="12526"/>
                      <a:pt x="10231" y="12526"/>
                      <a:pt x="10231" y="12526"/>
                    </a:cubicBezTo>
                    <a:cubicBezTo>
                      <a:pt x="10237" y="12526"/>
                      <a:pt x="10237" y="12526"/>
                      <a:pt x="10237" y="12526"/>
                    </a:cubicBezTo>
                    <a:cubicBezTo>
                      <a:pt x="11124" y="12372"/>
                      <a:pt x="11752" y="11911"/>
                      <a:pt x="12098" y="11161"/>
                    </a:cubicBezTo>
                    <a:cubicBezTo>
                      <a:pt x="12104" y="11155"/>
                      <a:pt x="12104" y="11155"/>
                      <a:pt x="12104" y="11155"/>
                    </a:cubicBezTo>
                    <a:cubicBezTo>
                      <a:pt x="12885" y="11843"/>
                      <a:pt x="12885" y="11843"/>
                      <a:pt x="12885" y="11843"/>
                    </a:cubicBezTo>
                    <a:cubicBezTo>
                      <a:pt x="12873" y="11849"/>
                      <a:pt x="12873" y="11849"/>
                      <a:pt x="12873" y="11849"/>
                    </a:cubicBezTo>
                    <a:cubicBezTo>
                      <a:pt x="12509" y="11997"/>
                      <a:pt x="12192" y="12253"/>
                      <a:pt x="11881" y="12645"/>
                    </a:cubicBezTo>
                    <a:cubicBezTo>
                      <a:pt x="11623" y="12969"/>
                      <a:pt x="11388" y="13009"/>
                      <a:pt x="11235" y="13015"/>
                    </a:cubicBezTo>
                    <a:cubicBezTo>
                      <a:pt x="11194" y="13015"/>
                      <a:pt x="11136" y="13049"/>
                      <a:pt x="11112" y="13089"/>
                    </a:cubicBezTo>
                    <a:cubicBezTo>
                      <a:pt x="11059" y="13180"/>
                      <a:pt x="11018" y="13276"/>
                      <a:pt x="10965" y="13390"/>
                    </a:cubicBezTo>
                    <a:cubicBezTo>
                      <a:pt x="10948" y="13436"/>
                      <a:pt x="10924" y="13481"/>
                      <a:pt x="10901" y="13527"/>
                    </a:cubicBezTo>
                    <a:cubicBezTo>
                      <a:pt x="10954" y="13532"/>
                      <a:pt x="11001" y="13538"/>
                      <a:pt x="11047" y="13544"/>
                    </a:cubicBezTo>
                    <a:cubicBezTo>
                      <a:pt x="11147" y="13555"/>
                      <a:pt x="11229" y="13561"/>
                      <a:pt x="11312" y="13555"/>
                    </a:cubicBezTo>
                    <a:cubicBezTo>
                      <a:pt x="11787" y="13538"/>
                      <a:pt x="12098" y="13242"/>
                      <a:pt x="12357" y="12964"/>
                    </a:cubicBezTo>
                    <a:cubicBezTo>
                      <a:pt x="12521" y="12793"/>
                      <a:pt x="12721" y="12571"/>
                      <a:pt x="12956" y="12435"/>
                    </a:cubicBezTo>
                    <a:cubicBezTo>
                      <a:pt x="13455" y="12145"/>
                      <a:pt x="14036" y="12054"/>
                      <a:pt x="14735" y="12162"/>
                    </a:cubicBezTo>
                    <a:cubicBezTo>
                      <a:pt x="15193" y="12230"/>
                      <a:pt x="15445" y="12480"/>
                      <a:pt x="15474" y="12901"/>
                    </a:cubicBezTo>
                    <a:cubicBezTo>
                      <a:pt x="15510" y="13322"/>
                      <a:pt x="15281" y="13646"/>
                      <a:pt x="14852" y="13800"/>
                    </a:cubicBezTo>
                    <a:cubicBezTo>
                      <a:pt x="14711" y="13851"/>
                      <a:pt x="14623" y="13913"/>
                      <a:pt x="14588" y="13993"/>
                    </a:cubicBezTo>
                    <a:cubicBezTo>
                      <a:pt x="14558" y="14050"/>
                      <a:pt x="14564" y="14112"/>
                      <a:pt x="14594" y="14186"/>
                    </a:cubicBezTo>
                    <a:cubicBezTo>
                      <a:pt x="14682" y="14397"/>
                      <a:pt x="14864" y="14374"/>
                      <a:pt x="15028" y="14328"/>
                    </a:cubicBezTo>
                    <a:cubicBezTo>
                      <a:pt x="15656" y="14146"/>
                      <a:pt x="16091" y="13527"/>
                      <a:pt x="16050" y="12884"/>
                    </a:cubicBezTo>
                    <a:cubicBezTo>
                      <a:pt x="16014" y="12440"/>
                      <a:pt x="15821" y="12088"/>
                      <a:pt x="15474" y="11855"/>
                    </a:cubicBezTo>
                    <a:cubicBezTo>
                      <a:pt x="15468" y="11849"/>
                      <a:pt x="15468" y="11849"/>
                      <a:pt x="15468" y="11849"/>
                    </a:cubicBezTo>
                    <a:cubicBezTo>
                      <a:pt x="15474" y="11843"/>
                      <a:pt x="15474" y="11843"/>
                      <a:pt x="15474" y="11843"/>
                    </a:cubicBezTo>
                    <a:cubicBezTo>
                      <a:pt x="15521" y="11798"/>
                      <a:pt x="15568" y="11746"/>
                      <a:pt x="15609" y="11701"/>
                    </a:cubicBezTo>
                    <a:cubicBezTo>
                      <a:pt x="15709" y="11599"/>
                      <a:pt x="15803" y="11502"/>
                      <a:pt x="15885" y="11394"/>
                    </a:cubicBezTo>
                    <a:cubicBezTo>
                      <a:pt x="15985" y="11269"/>
                      <a:pt x="15968" y="11127"/>
                      <a:pt x="15838" y="11030"/>
                    </a:cubicBezTo>
                    <a:cubicBezTo>
                      <a:pt x="15709" y="10922"/>
                      <a:pt x="15562" y="10933"/>
                      <a:pt x="15463" y="11053"/>
                    </a:cubicBezTo>
                    <a:cubicBezTo>
                      <a:pt x="15104" y="11456"/>
                      <a:pt x="14617" y="11616"/>
                      <a:pt x="13924" y="11547"/>
                    </a:cubicBezTo>
                    <a:cubicBezTo>
                      <a:pt x="13466" y="11502"/>
                      <a:pt x="13050" y="11303"/>
                      <a:pt x="12744" y="10979"/>
                    </a:cubicBezTo>
                    <a:cubicBezTo>
                      <a:pt x="12439" y="10655"/>
                      <a:pt x="12263" y="10234"/>
                      <a:pt x="12257" y="9784"/>
                    </a:cubicBezTo>
                    <a:cubicBezTo>
                      <a:pt x="12245" y="9170"/>
                      <a:pt x="12410" y="8653"/>
                      <a:pt x="12756" y="8203"/>
                    </a:cubicBezTo>
                    <a:cubicBezTo>
                      <a:pt x="12879" y="8050"/>
                      <a:pt x="12873" y="7913"/>
                      <a:pt x="12750" y="7794"/>
                    </a:cubicBezTo>
                    <a:cubicBezTo>
                      <a:pt x="12691" y="7737"/>
                      <a:pt x="12615" y="7709"/>
                      <a:pt x="12539" y="7720"/>
                    </a:cubicBezTo>
                    <a:cubicBezTo>
                      <a:pt x="12451" y="7726"/>
                      <a:pt x="12369" y="7782"/>
                      <a:pt x="12310" y="7873"/>
                    </a:cubicBezTo>
                    <a:cubicBezTo>
                      <a:pt x="12169" y="8084"/>
                      <a:pt x="12046" y="8300"/>
                      <a:pt x="11922" y="8516"/>
                    </a:cubicBezTo>
                    <a:cubicBezTo>
                      <a:pt x="11875" y="8601"/>
                      <a:pt x="11822" y="8692"/>
                      <a:pt x="11770" y="8783"/>
                    </a:cubicBezTo>
                    <a:cubicBezTo>
                      <a:pt x="11764" y="8789"/>
                      <a:pt x="11764" y="8789"/>
                      <a:pt x="11764" y="8789"/>
                    </a:cubicBezTo>
                    <a:cubicBezTo>
                      <a:pt x="11758" y="8783"/>
                      <a:pt x="11758" y="8783"/>
                      <a:pt x="11758" y="8783"/>
                    </a:cubicBezTo>
                    <a:cubicBezTo>
                      <a:pt x="11711" y="8744"/>
                      <a:pt x="11664" y="8698"/>
                      <a:pt x="11611" y="8647"/>
                    </a:cubicBezTo>
                    <a:cubicBezTo>
                      <a:pt x="11500" y="8539"/>
                      <a:pt x="11382" y="8425"/>
                      <a:pt x="11247" y="8323"/>
                    </a:cubicBezTo>
                    <a:cubicBezTo>
                      <a:pt x="11094" y="8203"/>
                      <a:pt x="10924" y="8101"/>
                      <a:pt x="10754" y="7999"/>
                    </a:cubicBezTo>
                    <a:cubicBezTo>
                      <a:pt x="10713" y="7976"/>
                      <a:pt x="10672" y="7947"/>
                      <a:pt x="10631" y="7925"/>
                    </a:cubicBezTo>
                    <a:cubicBezTo>
                      <a:pt x="10484" y="7834"/>
                      <a:pt x="10349" y="7845"/>
                      <a:pt x="10243" y="7959"/>
                    </a:cubicBezTo>
                    <a:cubicBezTo>
                      <a:pt x="10179" y="8021"/>
                      <a:pt x="10155" y="8095"/>
                      <a:pt x="10167" y="8169"/>
                    </a:cubicBezTo>
                    <a:cubicBezTo>
                      <a:pt x="10179" y="8260"/>
                      <a:pt x="10249" y="8345"/>
                      <a:pt x="10361" y="8408"/>
                    </a:cubicBezTo>
                    <a:cubicBezTo>
                      <a:pt x="10830" y="8664"/>
                      <a:pt x="11141" y="8920"/>
                      <a:pt x="11370" y="9233"/>
                    </a:cubicBezTo>
                    <a:cubicBezTo>
                      <a:pt x="11723" y="9710"/>
                      <a:pt x="11811" y="10296"/>
                      <a:pt x="11611" y="10836"/>
                    </a:cubicBezTo>
                    <a:cubicBezTo>
                      <a:pt x="11412" y="11382"/>
                      <a:pt x="10959" y="11775"/>
                      <a:pt x="10372" y="11928"/>
                    </a:cubicBezTo>
                    <a:cubicBezTo>
                      <a:pt x="9850" y="12059"/>
                      <a:pt x="9210" y="11968"/>
                      <a:pt x="8611" y="11673"/>
                    </a:cubicBezTo>
                    <a:cubicBezTo>
                      <a:pt x="8018" y="11377"/>
                      <a:pt x="7537" y="10916"/>
                      <a:pt x="7284" y="10404"/>
                    </a:cubicBezTo>
                    <a:cubicBezTo>
                      <a:pt x="7084" y="9989"/>
                      <a:pt x="6855" y="9585"/>
                      <a:pt x="6627" y="9193"/>
                    </a:cubicBezTo>
                    <a:cubicBezTo>
                      <a:pt x="6580" y="9108"/>
                      <a:pt x="6533" y="9028"/>
                      <a:pt x="6486" y="8943"/>
                    </a:cubicBezTo>
                    <a:cubicBezTo>
                      <a:pt x="6421" y="8823"/>
                      <a:pt x="6339" y="8749"/>
                      <a:pt x="6251" y="8727"/>
                    </a:cubicBezTo>
                    <a:cubicBezTo>
                      <a:pt x="6180" y="8709"/>
                      <a:pt x="6116" y="8721"/>
                      <a:pt x="6045" y="8761"/>
                    </a:cubicBezTo>
                    <a:cubicBezTo>
                      <a:pt x="5887" y="8852"/>
                      <a:pt x="5869" y="9005"/>
                      <a:pt x="5998" y="9221"/>
                    </a:cubicBezTo>
                    <a:cubicBezTo>
                      <a:pt x="6104" y="9392"/>
                      <a:pt x="6204" y="9568"/>
                      <a:pt x="6304" y="9733"/>
                    </a:cubicBezTo>
                    <a:cubicBezTo>
                      <a:pt x="6427" y="9944"/>
                      <a:pt x="6427" y="9944"/>
                      <a:pt x="6427" y="9944"/>
                    </a:cubicBezTo>
                    <a:cubicBezTo>
                      <a:pt x="6421" y="9944"/>
                      <a:pt x="6421" y="9944"/>
                      <a:pt x="6421" y="9944"/>
                    </a:cubicBezTo>
                    <a:cubicBezTo>
                      <a:pt x="6315" y="9949"/>
                      <a:pt x="6210" y="9955"/>
                      <a:pt x="6110" y="9961"/>
                    </a:cubicBezTo>
                    <a:cubicBezTo>
                      <a:pt x="5875" y="9978"/>
                      <a:pt x="5652" y="9989"/>
                      <a:pt x="5429" y="10023"/>
                    </a:cubicBezTo>
                    <a:cubicBezTo>
                      <a:pt x="5300" y="10040"/>
                      <a:pt x="5212" y="10086"/>
                      <a:pt x="5159" y="10154"/>
                    </a:cubicBezTo>
                    <a:cubicBezTo>
                      <a:pt x="5118" y="10217"/>
                      <a:pt x="5106" y="10291"/>
                      <a:pt x="5123" y="10376"/>
                    </a:cubicBezTo>
                    <a:cubicBezTo>
                      <a:pt x="5141" y="10450"/>
                      <a:pt x="5176" y="10501"/>
                      <a:pt x="5229" y="10535"/>
                    </a:cubicBezTo>
                    <a:cubicBezTo>
                      <a:pt x="5300" y="10581"/>
                      <a:pt x="5411" y="10586"/>
                      <a:pt x="5558" y="10558"/>
                    </a:cubicBezTo>
                    <a:cubicBezTo>
                      <a:pt x="6239" y="10410"/>
                      <a:pt x="6662" y="10564"/>
                      <a:pt x="7067" y="11115"/>
                    </a:cubicBezTo>
                    <a:cubicBezTo>
                      <a:pt x="7067" y="11115"/>
                      <a:pt x="7067" y="11115"/>
                      <a:pt x="7067" y="11115"/>
                    </a:cubicBezTo>
                    <a:cubicBezTo>
                      <a:pt x="7102" y="11166"/>
                      <a:pt x="7143" y="11218"/>
                      <a:pt x="7178" y="11263"/>
                    </a:cubicBezTo>
                    <a:cubicBezTo>
                      <a:pt x="7366" y="11485"/>
                      <a:pt x="7384" y="11570"/>
                      <a:pt x="7167" y="11775"/>
                    </a:cubicBezTo>
                    <a:cubicBezTo>
                      <a:pt x="7043" y="11889"/>
                      <a:pt x="6897" y="11974"/>
                      <a:pt x="6756" y="12008"/>
                    </a:cubicBezTo>
                    <a:cubicBezTo>
                      <a:pt x="6392" y="12105"/>
                      <a:pt x="6022" y="12065"/>
                      <a:pt x="5652" y="11889"/>
                    </a:cubicBezTo>
                    <a:cubicBezTo>
                      <a:pt x="5464" y="11803"/>
                      <a:pt x="5335" y="11826"/>
                      <a:pt x="5241" y="11974"/>
                    </a:cubicBezTo>
                    <a:cubicBezTo>
                      <a:pt x="5194" y="12048"/>
                      <a:pt x="5182" y="12127"/>
                      <a:pt x="5200" y="12196"/>
                    </a:cubicBezTo>
                    <a:cubicBezTo>
                      <a:pt x="5223" y="12270"/>
                      <a:pt x="5276" y="12327"/>
                      <a:pt x="5358" y="12361"/>
                    </a:cubicBezTo>
                    <a:cubicBezTo>
                      <a:pt x="5605" y="12474"/>
                      <a:pt x="5810" y="12537"/>
                      <a:pt x="5992" y="12554"/>
                    </a:cubicBezTo>
                    <a:cubicBezTo>
                      <a:pt x="6527" y="12611"/>
                      <a:pt x="6826" y="12816"/>
                      <a:pt x="6973" y="13225"/>
                    </a:cubicBezTo>
                    <a:cubicBezTo>
                      <a:pt x="7002" y="13305"/>
                      <a:pt x="7055" y="13362"/>
                      <a:pt x="7120" y="13390"/>
                    </a:cubicBezTo>
                    <a:cubicBezTo>
                      <a:pt x="7184" y="13418"/>
                      <a:pt x="7255" y="13418"/>
                      <a:pt x="7337" y="13390"/>
                    </a:cubicBezTo>
                    <a:cubicBezTo>
                      <a:pt x="7419" y="13362"/>
                      <a:pt x="7478" y="13310"/>
                      <a:pt x="7507" y="13242"/>
                    </a:cubicBezTo>
                    <a:cubicBezTo>
                      <a:pt x="7537" y="13180"/>
                      <a:pt x="7531" y="13100"/>
                      <a:pt x="7495" y="13020"/>
                    </a:cubicBezTo>
                    <a:cubicBezTo>
                      <a:pt x="7437" y="12890"/>
                      <a:pt x="7366" y="12759"/>
                      <a:pt x="7296" y="12634"/>
                    </a:cubicBezTo>
                    <a:cubicBezTo>
                      <a:pt x="7266" y="12577"/>
                      <a:pt x="7237" y="12520"/>
                      <a:pt x="7208" y="12463"/>
                    </a:cubicBezTo>
                    <a:cubicBezTo>
                      <a:pt x="7190" y="12429"/>
                      <a:pt x="7190" y="12429"/>
                      <a:pt x="7190" y="12429"/>
                    </a:cubicBezTo>
                    <a:cubicBezTo>
                      <a:pt x="7302" y="12548"/>
                      <a:pt x="7302" y="12548"/>
                      <a:pt x="7302" y="12548"/>
                    </a:cubicBezTo>
                    <a:cubicBezTo>
                      <a:pt x="7912" y="11940"/>
                      <a:pt x="7912" y="11940"/>
                      <a:pt x="7912" y="11940"/>
                    </a:cubicBezTo>
                    <a:cubicBezTo>
                      <a:pt x="7918" y="11945"/>
                      <a:pt x="7918" y="11945"/>
                      <a:pt x="7918" y="11945"/>
                    </a:cubicBezTo>
                    <a:cubicBezTo>
                      <a:pt x="7965" y="11968"/>
                      <a:pt x="8024" y="11997"/>
                      <a:pt x="8088" y="12031"/>
                    </a:cubicBezTo>
                    <a:cubicBezTo>
                      <a:pt x="8253" y="12116"/>
                      <a:pt x="8458" y="12224"/>
                      <a:pt x="8676" y="12304"/>
                    </a:cubicBezTo>
                    <a:cubicBezTo>
                      <a:pt x="8881" y="12378"/>
                      <a:pt x="9098" y="12435"/>
                      <a:pt x="9327" y="12491"/>
                    </a:cubicBezTo>
                    <a:cubicBezTo>
                      <a:pt x="9427" y="12514"/>
                      <a:pt x="9533" y="12537"/>
                      <a:pt x="9633" y="12565"/>
                    </a:cubicBezTo>
                    <a:cubicBezTo>
                      <a:pt x="9638" y="12565"/>
                      <a:pt x="9638" y="12565"/>
                      <a:pt x="9638" y="12565"/>
                    </a:cubicBezTo>
                    <a:cubicBezTo>
                      <a:pt x="9638" y="12571"/>
                      <a:pt x="9638" y="12571"/>
                      <a:pt x="9638" y="12571"/>
                    </a:cubicBezTo>
                    <a:cubicBezTo>
                      <a:pt x="9685" y="12816"/>
                      <a:pt x="9638" y="13060"/>
                      <a:pt x="9498" y="13271"/>
                    </a:cubicBezTo>
                    <a:cubicBezTo>
                      <a:pt x="9462" y="13327"/>
                      <a:pt x="9345" y="13379"/>
                      <a:pt x="9286" y="13367"/>
                    </a:cubicBezTo>
                    <a:cubicBezTo>
                      <a:pt x="8576" y="13197"/>
                      <a:pt x="7948" y="13407"/>
                      <a:pt x="7355" y="13993"/>
                    </a:cubicBezTo>
                    <a:cubicBezTo>
                      <a:pt x="7055" y="14294"/>
                      <a:pt x="6709" y="14567"/>
                      <a:pt x="6204" y="14567"/>
                    </a:cubicBezTo>
                    <a:cubicBezTo>
                      <a:pt x="6163" y="14567"/>
                      <a:pt x="6116" y="14562"/>
                      <a:pt x="6069" y="14562"/>
                    </a:cubicBezTo>
                    <a:cubicBezTo>
                      <a:pt x="5987" y="14550"/>
                      <a:pt x="5904" y="14579"/>
                      <a:pt x="5852" y="14630"/>
                    </a:cubicBezTo>
                    <a:cubicBezTo>
                      <a:pt x="5805" y="14675"/>
                      <a:pt x="5787" y="14738"/>
                      <a:pt x="5793" y="14806"/>
                    </a:cubicBezTo>
                    <a:cubicBezTo>
                      <a:pt x="5805" y="14914"/>
                      <a:pt x="5916" y="15034"/>
                      <a:pt x="6004" y="15085"/>
                    </a:cubicBezTo>
                    <a:cubicBezTo>
                      <a:pt x="6098" y="15136"/>
                      <a:pt x="6239" y="15125"/>
                      <a:pt x="6356" y="15113"/>
                    </a:cubicBezTo>
                    <a:cubicBezTo>
                      <a:pt x="6826" y="15073"/>
                      <a:pt x="7243" y="14874"/>
                      <a:pt x="7660" y="14488"/>
                    </a:cubicBezTo>
                    <a:cubicBezTo>
                      <a:pt x="7901" y="14266"/>
                      <a:pt x="8141" y="14090"/>
                      <a:pt x="8388" y="13959"/>
                    </a:cubicBezTo>
                    <a:cubicBezTo>
                      <a:pt x="8529" y="13885"/>
                      <a:pt x="8681" y="13845"/>
                      <a:pt x="8828" y="13845"/>
                    </a:cubicBezTo>
                    <a:close/>
                  </a:path>
                </a:pathLst>
              </a:custGeom>
              <a:solidFill>
                <a:srgbClr val="AFAA9B"/>
              </a:solidFill>
              <a:ln w="12700" cap="flat">
                <a:noFill/>
                <a:miter lim="400000"/>
              </a:ln>
              <a:effectLst/>
            </p:spPr>
            <p:txBody>
              <a:bodyPr wrap="square" lIns="26999" tIns="26999" rIns="26999" bIns="26999" numCol="1" anchor="t">
                <a:noAutofit/>
              </a:bodyPr>
              <a:lstStyle/>
              <a:p>
                <a:pPr>
                  <a:defRPr sz="2400">
                    <a:latin typeface="Apis For Office"/>
                    <a:ea typeface="Apis For Office"/>
                    <a:cs typeface="Apis For Office"/>
                    <a:sym typeface="Apis For Office"/>
                  </a:defRPr>
                </a:pPr>
              </a:p>
            </p:txBody>
          </p:sp>
        </p:grpSp>
        <p:grpSp>
          <p:nvGrpSpPr>
            <p:cNvPr id="294" name="Group 79"/>
            <p:cNvGrpSpPr/>
            <p:nvPr/>
          </p:nvGrpSpPr>
          <p:grpSpPr>
            <a:xfrm>
              <a:off x="2846270" y="1691582"/>
              <a:ext cx="412417" cy="317120"/>
              <a:chOff x="0" y="0"/>
              <a:chExt cx="412416" cy="317118"/>
            </a:xfrm>
          </p:grpSpPr>
          <p:sp>
            <p:nvSpPr>
              <p:cNvPr id="291" name="Freeform 272"/>
              <p:cNvSpPr/>
              <p:nvPr/>
            </p:nvSpPr>
            <p:spPr>
              <a:xfrm>
                <a:off x="335630" y="98227"/>
                <a:ext cx="26814" cy="56826"/>
              </a:xfrm>
              <a:custGeom>
                <a:avLst/>
                <a:gdLst/>
                <a:ahLst/>
                <a:cxnLst>
                  <a:cxn ang="0">
                    <a:pos x="wd2" y="hd2"/>
                  </a:cxn>
                  <a:cxn ang="5400000">
                    <a:pos x="wd2" y="hd2"/>
                  </a:cxn>
                  <a:cxn ang="10800000">
                    <a:pos x="wd2" y="hd2"/>
                  </a:cxn>
                  <a:cxn ang="16200000">
                    <a:pos x="wd2" y="hd2"/>
                  </a:cxn>
                </a:cxnLst>
                <a:rect l="0" t="0" r="r" b="b"/>
                <a:pathLst>
                  <a:path w="20731" h="21600" fill="norm" stroke="1" extrusionOk="0">
                    <a:moveTo>
                      <a:pt x="0" y="6271"/>
                    </a:moveTo>
                    <a:cubicBezTo>
                      <a:pt x="3626" y="4877"/>
                      <a:pt x="6937" y="5652"/>
                      <a:pt x="10406" y="6426"/>
                    </a:cubicBezTo>
                    <a:cubicBezTo>
                      <a:pt x="11352" y="3948"/>
                      <a:pt x="10721" y="1239"/>
                      <a:pt x="16870" y="0"/>
                    </a:cubicBezTo>
                    <a:cubicBezTo>
                      <a:pt x="11825" y="4026"/>
                      <a:pt x="15451" y="7665"/>
                      <a:pt x="18289" y="11381"/>
                    </a:cubicBezTo>
                    <a:cubicBezTo>
                      <a:pt x="20023" y="13703"/>
                      <a:pt x="21600" y="16103"/>
                      <a:pt x="20181" y="18581"/>
                    </a:cubicBezTo>
                    <a:cubicBezTo>
                      <a:pt x="19550" y="19665"/>
                      <a:pt x="18289" y="20671"/>
                      <a:pt x="16870" y="21600"/>
                    </a:cubicBezTo>
                    <a:cubicBezTo>
                      <a:pt x="18447" y="13548"/>
                      <a:pt x="14505" y="9910"/>
                      <a:pt x="0" y="6271"/>
                    </a:cubicBezTo>
                    <a:close/>
                  </a:path>
                </a:pathLst>
              </a:custGeom>
              <a:solidFill>
                <a:srgbClr val="E64A0E"/>
              </a:solidFill>
              <a:ln w="12700" cap="flat">
                <a:noFill/>
                <a:miter lim="400000"/>
              </a:ln>
              <a:effectLst/>
            </p:spPr>
            <p:txBody>
              <a:bodyPr wrap="square" lIns="26999" tIns="26999" rIns="26999" bIns="26999" numCol="1" anchor="t">
                <a:noAutofit/>
              </a:bodyPr>
              <a:lstStyle/>
              <a:p>
                <a:pPr>
                  <a:defRPr sz="2400">
                    <a:latin typeface="Apis For Office"/>
                    <a:ea typeface="Apis For Office"/>
                    <a:cs typeface="Apis For Office"/>
                    <a:sym typeface="Apis For Office"/>
                  </a:defRPr>
                </a:pPr>
              </a:p>
            </p:txBody>
          </p:sp>
          <p:sp>
            <p:nvSpPr>
              <p:cNvPr id="292" name="Freeform 257"/>
              <p:cNvSpPr/>
              <p:nvPr/>
            </p:nvSpPr>
            <p:spPr>
              <a:xfrm>
                <a:off x="0" y="0"/>
                <a:ext cx="412417" cy="317119"/>
              </a:xfrm>
              <a:custGeom>
                <a:avLst/>
                <a:gdLst/>
                <a:ahLst/>
                <a:cxnLst>
                  <a:cxn ang="0">
                    <a:pos x="wd2" y="hd2"/>
                  </a:cxn>
                  <a:cxn ang="5400000">
                    <a:pos x="wd2" y="hd2"/>
                  </a:cxn>
                  <a:cxn ang="10800000">
                    <a:pos x="wd2" y="hd2"/>
                  </a:cxn>
                  <a:cxn ang="16200000">
                    <a:pos x="wd2" y="hd2"/>
                  </a:cxn>
                </a:cxnLst>
                <a:rect l="0" t="0" r="r" b="b"/>
                <a:pathLst>
                  <a:path w="21466" h="21456" fill="norm" stroke="1" extrusionOk="0">
                    <a:moveTo>
                      <a:pt x="7852" y="19555"/>
                    </a:moveTo>
                    <a:cubicBezTo>
                      <a:pt x="7004" y="20120"/>
                      <a:pt x="6103" y="20147"/>
                      <a:pt x="5201" y="19555"/>
                    </a:cubicBezTo>
                    <a:cubicBezTo>
                      <a:pt x="4947" y="19376"/>
                      <a:pt x="4703" y="19197"/>
                      <a:pt x="4618" y="18797"/>
                    </a:cubicBezTo>
                    <a:cubicBezTo>
                      <a:pt x="4607" y="18770"/>
                      <a:pt x="4576" y="18728"/>
                      <a:pt x="4544" y="18714"/>
                    </a:cubicBezTo>
                    <a:cubicBezTo>
                      <a:pt x="4374" y="18549"/>
                      <a:pt x="4183" y="18425"/>
                      <a:pt x="4024" y="18246"/>
                    </a:cubicBezTo>
                    <a:cubicBezTo>
                      <a:pt x="3865" y="18067"/>
                      <a:pt x="3727" y="17847"/>
                      <a:pt x="3579" y="17626"/>
                    </a:cubicBezTo>
                    <a:cubicBezTo>
                      <a:pt x="3346" y="17833"/>
                      <a:pt x="3091" y="17860"/>
                      <a:pt x="2837" y="17681"/>
                    </a:cubicBezTo>
                    <a:cubicBezTo>
                      <a:pt x="2805" y="17654"/>
                      <a:pt x="2741" y="17681"/>
                      <a:pt x="2699" y="17695"/>
                    </a:cubicBezTo>
                    <a:cubicBezTo>
                      <a:pt x="2487" y="17860"/>
                      <a:pt x="2264" y="17833"/>
                      <a:pt x="2073" y="17695"/>
                    </a:cubicBezTo>
                    <a:cubicBezTo>
                      <a:pt x="1129" y="17061"/>
                      <a:pt x="493" y="16111"/>
                      <a:pt x="271" y="14747"/>
                    </a:cubicBezTo>
                    <a:cubicBezTo>
                      <a:pt x="228" y="14472"/>
                      <a:pt x="313" y="14169"/>
                      <a:pt x="345" y="13755"/>
                    </a:cubicBezTo>
                    <a:cubicBezTo>
                      <a:pt x="164" y="13411"/>
                      <a:pt x="-37" y="12915"/>
                      <a:pt x="5" y="12350"/>
                    </a:cubicBezTo>
                    <a:cubicBezTo>
                      <a:pt x="27" y="12006"/>
                      <a:pt x="122" y="11675"/>
                      <a:pt x="186" y="11345"/>
                    </a:cubicBezTo>
                    <a:cubicBezTo>
                      <a:pt x="196" y="11262"/>
                      <a:pt x="239" y="11165"/>
                      <a:pt x="217" y="11097"/>
                    </a:cubicBezTo>
                    <a:cubicBezTo>
                      <a:pt x="-5" y="10546"/>
                      <a:pt x="69" y="9981"/>
                      <a:pt x="175" y="9430"/>
                    </a:cubicBezTo>
                    <a:cubicBezTo>
                      <a:pt x="324" y="8741"/>
                      <a:pt x="578" y="8149"/>
                      <a:pt x="992" y="7667"/>
                    </a:cubicBezTo>
                    <a:cubicBezTo>
                      <a:pt x="1076" y="7556"/>
                      <a:pt x="1087" y="7474"/>
                      <a:pt x="1076" y="7308"/>
                    </a:cubicBezTo>
                    <a:cubicBezTo>
                      <a:pt x="1066" y="7033"/>
                      <a:pt x="1066" y="6716"/>
                      <a:pt x="1161" y="6482"/>
                    </a:cubicBezTo>
                    <a:cubicBezTo>
                      <a:pt x="1575" y="5394"/>
                      <a:pt x="2190" y="4526"/>
                      <a:pt x="3049" y="3975"/>
                    </a:cubicBezTo>
                    <a:cubicBezTo>
                      <a:pt x="3102" y="3933"/>
                      <a:pt x="3155" y="3851"/>
                      <a:pt x="3197" y="3782"/>
                    </a:cubicBezTo>
                    <a:cubicBezTo>
                      <a:pt x="3293" y="3561"/>
                      <a:pt x="3346" y="3300"/>
                      <a:pt x="3483" y="3121"/>
                    </a:cubicBezTo>
                    <a:cubicBezTo>
                      <a:pt x="4258" y="2129"/>
                      <a:pt x="5169" y="1440"/>
                      <a:pt x="6262" y="1220"/>
                    </a:cubicBezTo>
                    <a:cubicBezTo>
                      <a:pt x="6431" y="1192"/>
                      <a:pt x="6612" y="1220"/>
                      <a:pt x="6802" y="1220"/>
                    </a:cubicBezTo>
                    <a:cubicBezTo>
                      <a:pt x="7057" y="641"/>
                      <a:pt x="7534" y="531"/>
                      <a:pt x="8001" y="434"/>
                    </a:cubicBezTo>
                    <a:cubicBezTo>
                      <a:pt x="8308" y="379"/>
                      <a:pt x="8616" y="448"/>
                      <a:pt x="8923" y="448"/>
                    </a:cubicBezTo>
                    <a:cubicBezTo>
                      <a:pt x="8976" y="448"/>
                      <a:pt x="9029" y="448"/>
                      <a:pt x="9061" y="421"/>
                    </a:cubicBezTo>
                    <a:cubicBezTo>
                      <a:pt x="9644" y="-6"/>
                      <a:pt x="10291" y="-34"/>
                      <a:pt x="10938" y="21"/>
                    </a:cubicBezTo>
                    <a:cubicBezTo>
                      <a:pt x="11256" y="35"/>
                      <a:pt x="11585" y="76"/>
                      <a:pt x="11797" y="489"/>
                    </a:cubicBezTo>
                    <a:cubicBezTo>
                      <a:pt x="11818" y="531"/>
                      <a:pt x="11914" y="531"/>
                      <a:pt x="11967" y="531"/>
                    </a:cubicBezTo>
                    <a:cubicBezTo>
                      <a:pt x="12327" y="517"/>
                      <a:pt x="12688" y="503"/>
                      <a:pt x="13038" y="476"/>
                    </a:cubicBezTo>
                    <a:cubicBezTo>
                      <a:pt x="13228" y="462"/>
                      <a:pt x="13409" y="379"/>
                      <a:pt x="13600" y="352"/>
                    </a:cubicBezTo>
                    <a:cubicBezTo>
                      <a:pt x="14448" y="255"/>
                      <a:pt x="15264" y="379"/>
                      <a:pt x="15985" y="1040"/>
                    </a:cubicBezTo>
                    <a:cubicBezTo>
                      <a:pt x="16017" y="1068"/>
                      <a:pt x="16081" y="1096"/>
                      <a:pt x="16123" y="1082"/>
                    </a:cubicBezTo>
                    <a:cubicBezTo>
                      <a:pt x="16346" y="958"/>
                      <a:pt x="16537" y="1082"/>
                      <a:pt x="16728" y="1206"/>
                    </a:cubicBezTo>
                    <a:cubicBezTo>
                      <a:pt x="17279" y="1578"/>
                      <a:pt x="17788" y="2046"/>
                      <a:pt x="18149" y="2735"/>
                    </a:cubicBezTo>
                    <a:cubicBezTo>
                      <a:pt x="18170" y="2776"/>
                      <a:pt x="18212" y="2818"/>
                      <a:pt x="18255" y="2845"/>
                    </a:cubicBezTo>
                    <a:cubicBezTo>
                      <a:pt x="18467" y="3024"/>
                      <a:pt x="18711" y="3162"/>
                      <a:pt x="18880" y="3382"/>
                    </a:cubicBezTo>
                    <a:cubicBezTo>
                      <a:pt x="19495" y="4209"/>
                      <a:pt x="20015" y="5118"/>
                      <a:pt x="20301" y="6220"/>
                    </a:cubicBezTo>
                    <a:cubicBezTo>
                      <a:pt x="20354" y="6399"/>
                      <a:pt x="20471" y="6564"/>
                      <a:pt x="20556" y="6716"/>
                    </a:cubicBezTo>
                    <a:cubicBezTo>
                      <a:pt x="20969" y="7501"/>
                      <a:pt x="21234" y="8342"/>
                      <a:pt x="21192" y="9292"/>
                    </a:cubicBezTo>
                    <a:cubicBezTo>
                      <a:pt x="21181" y="9609"/>
                      <a:pt x="21234" y="9857"/>
                      <a:pt x="21309" y="10146"/>
                    </a:cubicBezTo>
                    <a:cubicBezTo>
                      <a:pt x="21563" y="11110"/>
                      <a:pt x="21499" y="12075"/>
                      <a:pt x="21181" y="12984"/>
                    </a:cubicBezTo>
                    <a:cubicBezTo>
                      <a:pt x="21118" y="13190"/>
                      <a:pt x="20948" y="13314"/>
                      <a:pt x="20831" y="13480"/>
                    </a:cubicBezTo>
                    <a:cubicBezTo>
                      <a:pt x="20800" y="13535"/>
                      <a:pt x="20747" y="13576"/>
                      <a:pt x="20736" y="13631"/>
                    </a:cubicBezTo>
                    <a:cubicBezTo>
                      <a:pt x="20545" y="14871"/>
                      <a:pt x="19919" y="15711"/>
                      <a:pt x="19188" y="16442"/>
                    </a:cubicBezTo>
                    <a:cubicBezTo>
                      <a:pt x="19039" y="16593"/>
                      <a:pt x="18986" y="16703"/>
                      <a:pt x="19029" y="16965"/>
                    </a:cubicBezTo>
                    <a:cubicBezTo>
                      <a:pt x="19156" y="17819"/>
                      <a:pt x="18933" y="18563"/>
                      <a:pt x="18488" y="19183"/>
                    </a:cubicBezTo>
                    <a:cubicBezTo>
                      <a:pt x="18456" y="19238"/>
                      <a:pt x="18414" y="19293"/>
                      <a:pt x="18371" y="19348"/>
                    </a:cubicBezTo>
                    <a:cubicBezTo>
                      <a:pt x="17990" y="19734"/>
                      <a:pt x="17618" y="20147"/>
                      <a:pt x="17237" y="20519"/>
                    </a:cubicBezTo>
                    <a:cubicBezTo>
                      <a:pt x="16632" y="21111"/>
                      <a:pt x="15370" y="21029"/>
                      <a:pt x="14861" y="20326"/>
                    </a:cubicBezTo>
                    <a:cubicBezTo>
                      <a:pt x="14342" y="20767"/>
                      <a:pt x="13780" y="21098"/>
                      <a:pt x="13154" y="21153"/>
                    </a:cubicBezTo>
                    <a:cubicBezTo>
                      <a:pt x="12931" y="21180"/>
                      <a:pt x="12709" y="21070"/>
                      <a:pt x="12476" y="21029"/>
                    </a:cubicBezTo>
                    <a:cubicBezTo>
                      <a:pt x="12401" y="21029"/>
                      <a:pt x="12316" y="21029"/>
                      <a:pt x="12253" y="21070"/>
                    </a:cubicBezTo>
                    <a:cubicBezTo>
                      <a:pt x="11617" y="21428"/>
                      <a:pt x="10970" y="21566"/>
                      <a:pt x="10291" y="21359"/>
                    </a:cubicBezTo>
                    <a:cubicBezTo>
                      <a:pt x="10153" y="21318"/>
                      <a:pt x="10037" y="21249"/>
                      <a:pt x="9909" y="21180"/>
                    </a:cubicBezTo>
                    <a:cubicBezTo>
                      <a:pt x="9676" y="21056"/>
                      <a:pt x="9496" y="20795"/>
                      <a:pt x="9178" y="20946"/>
                    </a:cubicBezTo>
                    <a:cubicBezTo>
                      <a:pt x="9050" y="21001"/>
                      <a:pt x="8796" y="20836"/>
                      <a:pt x="8669" y="20684"/>
                    </a:cubicBezTo>
                    <a:cubicBezTo>
                      <a:pt x="8382" y="20354"/>
                      <a:pt x="8139" y="19954"/>
                      <a:pt x="7852" y="19555"/>
                    </a:cubicBezTo>
                    <a:close/>
                    <a:moveTo>
                      <a:pt x="8743" y="17833"/>
                    </a:moveTo>
                    <a:cubicBezTo>
                      <a:pt x="8849" y="17929"/>
                      <a:pt x="8934" y="18026"/>
                      <a:pt x="9019" y="18095"/>
                    </a:cubicBezTo>
                    <a:cubicBezTo>
                      <a:pt x="9549" y="18453"/>
                      <a:pt x="10132" y="18590"/>
                      <a:pt x="10726" y="18480"/>
                    </a:cubicBezTo>
                    <a:cubicBezTo>
                      <a:pt x="11245" y="18384"/>
                      <a:pt x="11627" y="17971"/>
                      <a:pt x="11850" y="17351"/>
                    </a:cubicBezTo>
                    <a:cubicBezTo>
                      <a:pt x="11956" y="17048"/>
                      <a:pt x="11903" y="16841"/>
                      <a:pt x="11723" y="16703"/>
                    </a:cubicBezTo>
                    <a:cubicBezTo>
                      <a:pt x="11214" y="16304"/>
                      <a:pt x="10683" y="16579"/>
                      <a:pt x="10567" y="17323"/>
                    </a:cubicBezTo>
                    <a:cubicBezTo>
                      <a:pt x="10546" y="17309"/>
                      <a:pt x="10535" y="17296"/>
                      <a:pt x="10524" y="17268"/>
                    </a:cubicBezTo>
                    <a:cubicBezTo>
                      <a:pt x="10365" y="16772"/>
                      <a:pt x="10662" y="16207"/>
                      <a:pt x="11118" y="16194"/>
                    </a:cubicBezTo>
                    <a:cubicBezTo>
                      <a:pt x="11415" y="16180"/>
                      <a:pt x="11712" y="16249"/>
                      <a:pt x="11988" y="16359"/>
                    </a:cubicBezTo>
                    <a:cubicBezTo>
                      <a:pt x="12306" y="16497"/>
                      <a:pt x="12529" y="16400"/>
                      <a:pt x="12741" y="16125"/>
                    </a:cubicBezTo>
                    <a:cubicBezTo>
                      <a:pt x="13091" y="15670"/>
                      <a:pt x="13175" y="15078"/>
                      <a:pt x="12953" y="14417"/>
                    </a:cubicBezTo>
                    <a:cubicBezTo>
                      <a:pt x="12836" y="14072"/>
                      <a:pt x="12656" y="13755"/>
                      <a:pt x="12539" y="13397"/>
                    </a:cubicBezTo>
                    <a:cubicBezTo>
                      <a:pt x="12454" y="13094"/>
                      <a:pt x="12401" y="12750"/>
                      <a:pt x="12380" y="12419"/>
                    </a:cubicBezTo>
                    <a:cubicBezTo>
                      <a:pt x="12359" y="12185"/>
                      <a:pt x="12497" y="12020"/>
                      <a:pt x="12677" y="11937"/>
                    </a:cubicBezTo>
                    <a:cubicBezTo>
                      <a:pt x="12857" y="11868"/>
                      <a:pt x="13038" y="11951"/>
                      <a:pt x="13144" y="12144"/>
                    </a:cubicBezTo>
                    <a:cubicBezTo>
                      <a:pt x="12688" y="12144"/>
                      <a:pt x="12550" y="12419"/>
                      <a:pt x="12730" y="12970"/>
                    </a:cubicBezTo>
                    <a:cubicBezTo>
                      <a:pt x="12772" y="13094"/>
                      <a:pt x="12825" y="13204"/>
                      <a:pt x="12857" y="13328"/>
                    </a:cubicBezTo>
                    <a:cubicBezTo>
                      <a:pt x="13006" y="13824"/>
                      <a:pt x="13154" y="14334"/>
                      <a:pt x="13281" y="14844"/>
                    </a:cubicBezTo>
                    <a:cubicBezTo>
                      <a:pt x="13356" y="15105"/>
                      <a:pt x="13472" y="15257"/>
                      <a:pt x="13674" y="15298"/>
                    </a:cubicBezTo>
                    <a:cubicBezTo>
                      <a:pt x="13896" y="15326"/>
                      <a:pt x="14130" y="15353"/>
                      <a:pt x="14363" y="15339"/>
                    </a:cubicBezTo>
                    <a:cubicBezTo>
                      <a:pt x="14840" y="15298"/>
                      <a:pt x="15286" y="15119"/>
                      <a:pt x="15625" y="14651"/>
                    </a:cubicBezTo>
                    <a:cubicBezTo>
                      <a:pt x="15869" y="14306"/>
                      <a:pt x="15890" y="14058"/>
                      <a:pt x="15720" y="13659"/>
                    </a:cubicBezTo>
                    <a:cubicBezTo>
                      <a:pt x="15572" y="13301"/>
                      <a:pt x="15561" y="12929"/>
                      <a:pt x="15678" y="12502"/>
                    </a:cubicBezTo>
                    <a:cubicBezTo>
                      <a:pt x="15720" y="12708"/>
                      <a:pt x="15763" y="12874"/>
                      <a:pt x="15805" y="13025"/>
                    </a:cubicBezTo>
                    <a:cubicBezTo>
                      <a:pt x="16038" y="13948"/>
                      <a:pt x="16431" y="14072"/>
                      <a:pt x="16972" y="13397"/>
                    </a:cubicBezTo>
                    <a:cubicBezTo>
                      <a:pt x="17268" y="13011"/>
                      <a:pt x="17428" y="12529"/>
                      <a:pt x="17481" y="11992"/>
                    </a:cubicBezTo>
                    <a:cubicBezTo>
                      <a:pt x="17777" y="12199"/>
                      <a:pt x="17523" y="12584"/>
                      <a:pt x="17661" y="12874"/>
                    </a:cubicBezTo>
                    <a:cubicBezTo>
                      <a:pt x="18350" y="12392"/>
                      <a:pt x="18806" y="11689"/>
                      <a:pt x="19124" y="10807"/>
                    </a:cubicBezTo>
                    <a:cubicBezTo>
                      <a:pt x="19124" y="11303"/>
                      <a:pt x="18997" y="11772"/>
                      <a:pt x="18753" y="12144"/>
                    </a:cubicBezTo>
                    <a:cubicBezTo>
                      <a:pt x="18509" y="12502"/>
                      <a:pt x="18212" y="12819"/>
                      <a:pt x="17947" y="13163"/>
                    </a:cubicBezTo>
                    <a:cubicBezTo>
                      <a:pt x="18297" y="13494"/>
                      <a:pt x="18339" y="13645"/>
                      <a:pt x="18202" y="14058"/>
                    </a:cubicBezTo>
                    <a:cubicBezTo>
                      <a:pt x="18180" y="14017"/>
                      <a:pt x="18159" y="13976"/>
                      <a:pt x="18149" y="13934"/>
                    </a:cubicBezTo>
                    <a:cubicBezTo>
                      <a:pt x="17841" y="13259"/>
                      <a:pt x="17523" y="13190"/>
                      <a:pt x="17046" y="13659"/>
                    </a:cubicBezTo>
                    <a:cubicBezTo>
                      <a:pt x="16876" y="13824"/>
                      <a:pt x="16675" y="14003"/>
                      <a:pt x="16463" y="14086"/>
                    </a:cubicBezTo>
                    <a:cubicBezTo>
                      <a:pt x="16166" y="14196"/>
                      <a:pt x="15996" y="14458"/>
                      <a:pt x="15848" y="14788"/>
                    </a:cubicBezTo>
                    <a:cubicBezTo>
                      <a:pt x="15795" y="14926"/>
                      <a:pt x="15805" y="14995"/>
                      <a:pt x="15911" y="15078"/>
                    </a:cubicBezTo>
                    <a:cubicBezTo>
                      <a:pt x="16038" y="15160"/>
                      <a:pt x="16166" y="15257"/>
                      <a:pt x="16261" y="15367"/>
                    </a:cubicBezTo>
                    <a:cubicBezTo>
                      <a:pt x="16547" y="15698"/>
                      <a:pt x="16537" y="16221"/>
                      <a:pt x="16250" y="16538"/>
                    </a:cubicBezTo>
                    <a:cubicBezTo>
                      <a:pt x="16272" y="16262"/>
                      <a:pt x="16378" y="15973"/>
                      <a:pt x="16176" y="15753"/>
                    </a:cubicBezTo>
                    <a:cubicBezTo>
                      <a:pt x="16049" y="15601"/>
                      <a:pt x="15901" y="15463"/>
                      <a:pt x="15741" y="15367"/>
                    </a:cubicBezTo>
                    <a:cubicBezTo>
                      <a:pt x="15657" y="15312"/>
                      <a:pt x="15519" y="15353"/>
                      <a:pt x="15413" y="15395"/>
                    </a:cubicBezTo>
                    <a:cubicBezTo>
                      <a:pt x="15169" y="15477"/>
                      <a:pt x="14936" y="15643"/>
                      <a:pt x="14692" y="15684"/>
                    </a:cubicBezTo>
                    <a:cubicBezTo>
                      <a:pt x="14321" y="15739"/>
                      <a:pt x="13939" y="15725"/>
                      <a:pt x="13568" y="15739"/>
                    </a:cubicBezTo>
                    <a:cubicBezTo>
                      <a:pt x="13377" y="15753"/>
                      <a:pt x="13218" y="15808"/>
                      <a:pt x="13144" y="16097"/>
                    </a:cubicBezTo>
                    <a:cubicBezTo>
                      <a:pt x="13038" y="16455"/>
                      <a:pt x="12825" y="16662"/>
                      <a:pt x="12550" y="16786"/>
                    </a:cubicBezTo>
                    <a:cubicBezTo>
                      <a:pt x="12433" y="16841"/>
                      <a:pt x="12316" y="16965"/>
                      <a:pt x="12232" y="17089"/>
                    </a:cubicBezTo>
                    <a:cubicBezTo>
                      <a:pt x="12094" y="17296"/>
                      <a:pt x="12147" y="17557"/>
                      <a:pt x="12348" y="17668"/>
                    </a:cubicBezTo>
                    <a:cubicBezTo>
                      <a:pt x="12444" y="17723"/>
                      <a:pt x="12550" y="17736"/>
                      <a:pt x="12656" y="17736"/>
                    </a:cubicBezTo>
                    <a:cubicBezTo>
                      <a:pt x="12985" y="17736"/>
                      <a:pt x="13271" y="17544"/>
                      <a:pt x="13515" y="17268"/>
                    </a:cubicBezTo>
                    <a:cubicBezTo>
                      <a:pt x="13578" y="17213"/>
                      <a:pt x="13631" y="17144"/>
                      <a:pt x="13695" y="17075"/>
                    </a:cubicBezTo>
                    <a:cubicBezTo>
                      <a:pt x="13748" y="17006"/>
                      <a:pt x="13801" y="16937"/>
                      <a:pt x="13854" y="16869"/>
                    </a:cubicBezTo>
                    <a:cubicBezTo>
                      <a:pt x="13600" y="17612"/>
                      <a:pt x="13154" y="18026"/>
                      <a:pt x="12550" y="18108"/>
                    </a:cubicBezTo>
                    <a:cubicBezTo>
                      <a:pt x="12168" y="18150"/>
                      <a:pt x="11786" y="18136"/>
                      <a:pt x="11500" y="18535"/>
                    </a:cubicBezTo>
                    <a:cubicBezTo>
                      <a:pt x="11458" y="18590"/>
                      <a:pt x="11394" y="18604"/>
                      <a:pt x="11341" y="18632"/>
                    </a:cubicBezTo>
                    <a:cubicBezTo>
                      <a:pt x="11097" y="18770"/>
                      <a:pt x="11076" y="18825"/>
                      <a:pt x="11150" y="19155"/>
                    </a:cubicBezTo>
                    <a:cubicBezTo>
                      <a:pt x="11224" y="19500"/>
                      <a:pt x="11161" y="19706"/>
                      <a:pt x="10938" y="19913"/>
                    </a:cubicBezTo>
                    <a:cubicBezTo>
                      <a:pt x="10726" y="20092"/>
                      <a:pt x="10493" y="20078"/>
                      <a:pt x="10312" y="19899"/>
                    </a:cubicBezTo>
                    <a:cubicBezTo>
                      <a:pt x="10429" y="19858"/>
                      <a:pt x="10577" y="19858"/>
                      <a:pt x="10683" y="19761"/>
                    </a:cubicBezTo>
                    <a:cubicBezTo>
                      <a:pt x="10779" y="19693"/>
                      <a:pt x="10874" y="19513"/>
                      <a:pt x="10874" y="19389"/>
                    </a:cubicBezTo>
                    <a:cubicBezTo>
                      <a:pt x="10874" y="19265"/>
                      <a:pt x="10779" y="19086"/>
                      <a:pt x="10683" y="19018"/>
                    </a:cubicBezTo>
                    <a:cubicBezTo>
                      <a:pt x="10567" y="18935"/>
                      <a:pt x="10418" y="18894"/>
                      <a:pt x="10281" y="18894"/>
                    </a:cubicBezTo>
                    <a:cubicBezTo>
                      <a:pt x="9655" y="18852"/>
                      <a:pt x="9082" y="18618"/>
                      <a:pt x="8563" y="18191"/>
                    </a:cubicBezTo>
                    <a:cubicBezTo>
                      <a:pt x="8488" y="18122"/>
                      <a:pt x="8351" y="18081"/>
                      <a:pt x="8298" y="18136"/>
                    </a:cubicBezTo>
                    <a:cubicBezTo>
                      <a:pt x="8223" y="18191"/>
                      <a:pt x="8170" y="18356"/>
                      <a:pt x="8181" y="18480"/>
                    </a:cubicBezTo>
                    <a:cubicBezTo>
                      <a:pt x="8223" y="19265"/>
                      <a:pt x="8541" y="19844"/>
                      <a:pt x="9029" y="20285"/>
                    </a:cubicBezTo>
                    <a:cubicBezTo>
                      <a:pt x="9082" y="20326"/>
                      <a:pt x="9157" y="20340"/>
                      <a:pt x="9220" y="20368"/>
                    </a:cubicBezTo>
                    <a:cubicBezTo>
                      <a:pt x="9231" y="20354"/>
                      <a:pt x="9252" y="20326"/>
                      <a:pt x="9263" y="20312"/>
                    </a:cubicBezTo>
                    <a:cubicBezTo>
                      <a:pt x="9199" y="20133"/>
                      <a:pt x="9135" y="19968"/>
                      <a:pt x="9082" y="19789"/>
                    </a:cubicBezTo>
                    <a:cubicBezTo>
                      <a:pt x="9019" y="19582"/>
                      <a:pt x="9050" y="19389"/>
                      <a:pt x="9178" y="19210"/>
                    </a:cubicBezTo>
                    <a:cubicBezTo>
                      <a:pt x="9241" y="19389"/>
                      <a:pt x="9305" y="19569"/>
                      <a:pt x="9369" y="19720"/>
                    </a:cubicBezTo>
                    <a:cubicBezTo>
                      <a:pt x="9655" y="20368"/>
                      <a:pt x="10079" y="20767"/>
                      <a:pt x="10652" y="20836"/>
                    </a:cubicBezTo>
                    <a:cubicBezTo>
                      <a:pt x="11192" y="20905"/>
                      <a:pt x="11723" y="20795"/>
                      <a:pt x="12179" y="20409"/>
                    </a:cubicBezTo>
                    <a:cubicBezTo>
                      <a:pt x="12359" y="20257"/>
                      <a:pt x="12518" y="20023"/>
                      <a:pt x="12645" y="19789"/>
                    </a:cubicBezTo>
                    <a:cubicBezTo>
                      <a:pt x="12709" y="19679"/>
                      <a:pt x="12741" y="19431"/>
                      <a:pt x="12688" y="19334"/>
                    </a:cubicBezTo>
                    <a:cubicBezTo>
                      <a:pt x="12635" y="19252"/>
                      <a:pt x="12454" y="19224"/>
                      <a:pt x="12338" y="19238"/>
                    </a:cubicBezTo>
                    <a:cubicBezTo>
                      <a:pt x="12136" y="19279"/>
                      <a:pt x="11935" y="19362"/>
                      <a:pt x="11733" y="19431"/>
                    </a:cubicBezTo>
                    <a:cubicBezTo>
                      <a:pt x="11723" y="19403"/>
                      <a:pt x="11712" y="19376"/>
                      <a:pt x="11701" y="19348"/>
                    </a:cubicBezTo>
                    <a:cubicBezTo>
                      <a:pt x="11882" y="19224"/>
                      <a:pt x="12051" y="19045"/>
                      <a:pt x="12242" y="19004"/>
                    </a:cubicBezTo>
                    <a:cubicBezTo>
                      <a:pt x="12582" y="18921"/>
                      <a:pt x="12921" y="18907"/>
                      <a:pt x="13260" y="18880"/>
                    </a:cubicBezTo>
                    <a:cubicBezTo>
                      <a:pt x="13960" y="18852"/>
                      <a:pt x="14511" y="18480"/>
                      <a:pt x="14883" y="17709"/>
                    </a:cubicBezTo>
                    <a:cubicBezTo>
                      <a:pt x="14989" y="17502"/>
                      <a:pt x="15084" y="17282"/>
                      <a:pt x="15211" y="17103"/>
                    </a:cubicBezTo>
                    <a:cubicBezTo>
                      <a:pt x="15296" y="16965"/>
                      <a:pt x="15423" y="16869"/>
                      <a:pt x="15540" y="16758"/>
                    </a:cubicBezTo>
                    <a:cubicBezTo>
                      <a:pt x="15551" y="16786"/>
                      <a:pt x="15572" y="16800"/>
                      <a:pt x="15582" y="16827"/>
                    </a:cubicBezTo>
                    <a:cubicBezTo>
                      <a:pt x="15529" y="16896"/>
                      <a:pt x="15466" y="16951"/>
                      <a:pt x="15423" y="17020"/>
                    </a:cubicBezTo>
                    <a:cubicBezTo>
                      <a:pt x="15275" y="17268"/>
                      <a:pt x="15339" y="17461"/>
                      <a:pt x="15561" y="17516"/>
                    </a:cubicBezTo>
                    <a:cubicBezTo>
                      <a:pt x="15625" y="17530"/>
                      <a:pt x="15688" y="17530"/>
                      <a:pt x="15752" y="17516"/>
                    </a:cubicBezTo>
                    <a:cubicBezTo>
                      <a:pt x="16484" y="17447"/>
                      <a:pt x="17173" y="16703"/>
                      <a:pt x="17385" y="15767"/>
                    </a:cubicBezTo>
                    <a:cubicBezTo>
                      <a:pt x="17523" y="15160"/>
                      <a:pt x="17353" y="14912"/>
                      <a:pt x="16887" y="15009"/>
                    </a:cubicBezTo>
                    <a:cubicBezTo>
                      <a:pt x="16866" y="15023"/>
                      <a:pt x="16844" y="15009"/>
                      <a:pt x="16781" y="14995"/>
                    </a:cubicBezTo>
                    <a:cubicBezTo>
                      <a:pt x="16929" y="14885"/>
                      <a:pt x="17046" y="14775"/>
                      <a:pt x="17173" y="14706"/>
                    </a:cubicBezTo>
                    <a:cubicBezTo>
                      <a:pt x="17385" y="14582"/>
                      <a:pt x="17534" y="14651"/>
                      <a:pt x="17650" y="14912"/>
                    </a:cubicBezTo>
                    <a:cubicBezTo>
                      <a:pt x="17830" y="15339"/>
                      <a:pt x="17947" y="15436"/>
                      <a:pt x="18265" y="15174"/>
                    </a:cubicBezTo>
                    <a:cubicBezTo>
                      <a:pt x="18636" y="14871"/>
                      <a:pt x="18965" y="14499"/>
                      <a:pt x="19304" y="14141"/>
                    </a:cubicBezTo>
                    <a:cubicBezTo>
                      <a:pt x="19421" y="14017"/>
                      <a:pt x="19506" y="13852"/>
                      <a:pt x="19612" y="13700"/>
                    </a:cubicBezTo>
                    <a:cubicBezTo>
                      <a:pt x="19633" y="13728"/>
                      <a:pt x="19654" y="13742"/>
                      <a:pt x="19676" y="13755"/>
                    </a:cubicBezTo>
                    <a:cubicBezTo>
                      <a:pt x="19591" y="13989"/>
                      <a:pt x="19516" y="14251"/>
                      <a:pt x="19400" y="14472"/>
                    </a:cubicBezTo>
                    <a:cubicBezTo>
                      <a:pt x="19050" y="15092"/>
                      <a:pt x="18573" y="15491"/>
                      <a:pt x="18000" y="15684"/>
                    </a:cubicBezTo>
                    <a:cubicBezTo>
                      <a:pt x="17714" y="15780"/>
                      <a:pt x="17534" y="16014"/>
                      <a:pt x="17428" y="16359"/>
                    </a:cubicBezTo>
                    <a:cubicBezTo>
                      <a:pt x="17406" y="16455"/>
                      <a:pt x="17406" y="16607"/>
                      <a:pt x="17459" y="16676"/>
                    </a:cubicBezTo>
                    <a:cubicBezTo>
                      <a:pt x="17512" y="16758"/>
                      <a:pt x="17629" y="16800"/>
                      <a:pt x="17714" y="16800"/>
                    </a:cubicBezTo>
                    <a:cubicBezTo>
                      <a:pt x="17809" y="16800"/>
                      <a:pt x="17915" y="16731"/>
                      <a:pt x="18011" y="16676"/>
                    </a:cubicBezTo>
                    <a:cubicBezTo>
                      <a:pt x="18562" y="16359"/>
                      <a:pt x="19050" y="15918"/>
                      <a:pt x="19453" y="15339"/>
                    </a:cubicBezTo>
                    <a:cubicBezTo>
                      <a:pt x="19718" y="14954"/>
                      <a:pt x="19951" y="14499"/>
                      <a:pt x="20153" y="14045"/>
                    </a:cubicBezTo>
                    <a:cubicBezTo>
                      <a:pt x="20344" y="13590"/>
                      <a:pt x="20322" y="13094"/>
                      <a:pt x="20163" y="12612"/>
                    </a:cubicBezTo>
                    <a:cubicBezTo>
                      <a:pt x="19972" y="12047"/>
                      <a:pt x="19739" y="11992"/>
                      <a:pt x="19463" y="12502"/>
                    </a:cubicBezTo>
                    <a:cubicBezTo>
                      <a:pt x="19326" y="12777"/>
                      <a:pt x="19230" y="13094"/>
                      <a:pt x="19114" y="13411"/>
                    </a:cubicBezTo>
                    <a:cubicBezTo>
                      <a:pt x="19039" y="13067"/>
                      <a:pt x="19050" y="12736"/>
                      <a:pt x="19198" y="12419"/>
                    </a:cubicBezTo>
                    <a:cubicBezTo>
                      <a:pt x="19315" y="12171"/>
                      <a:pt x="19463" y="11937"/>
                      <a:pt x="19569" y="11675"/>
                    </a:cubicBezTo>
                    <a:cubicBezTo>
                      <a:pt x="19718" y="11317"/>
                      <a:pt x="19888" y="10945"/>
                      <a:pt x="19983" y="10546"/>
                    </a:cubicBezTo>
                    <a:cubicBezTo>
                      <a:pt x="20131" y="9926"/>
                      <a:pt x="20025" y="9650"/>
                      <a:pt x="19601" y="9306"/>
                    </a:cubicBezTo>
                    <a:cubicBezTo>
                      <a:pt x="19326" y="9072"/>
                      <a:pt x="19273" y="8879"/>
                      <a:pt x="19368" y="8383"/>
                    </a:cubicBezTo>
                    <a:cubicBezTo>
                      <a:pt x="19389" y="8452"/>
                      <a:pt x="19410" y="8507"/>
                      <a:pt x="19432" y="8534"/>
                    </a:cubicBezTo>
                    <a:cubicBezTo>
                      <a:pt x="19474" y="8617"/>
                      <a:pt x="19538" y="8672"/>
                      <a:pt x="19580" y="8741"/>
                    </a:cubicBezTo>
                    <a:cubicBezTo>
                      <a:pt x="19644" y="8672"/>
                      <a:pt x="19718" y="8617"/>
                      <a:pt x="19750" y="8521"/>
                    </a:cubicBezTo>
                    <a:cubicBezTo>
                      <a:pt x="19898" y="8135"/>
                      <a:pt x="19898" y="7763"/>
                      <a:pt x="19697" y="7405"/>
                    </a:cubicBezTo>
                    <a:cubicBezTo>
                      <a:pt x="19315" y="6730"/>
                      <a:pt x="18827" y="6206"/>
                      <a:pt x="18244" y="5848"/>
                    </a:cubicBezTo>
                    <a:cubicBezTo>
                      <a:pt x="18085" y="5752"/>
                      <a:pt x="17905" y="5697"/>
                      <a:pt x="17735" y="5669"/>
                    </a:cubicBezTo>
                    <a:cubicBezTo>
                      <a:pt x="17502" y="5628"/>
                      <a:pt x="17396" y="5807"/>
                      <a:pt x="17470" y="6110"/>
                    </a:cubicBezTo>
                    <a:cubicBezTo>
                      <a:pt x="17481" y="6165"/>
                      <a:pt x="17502" y="6234"/>
                      <a:pt x="17523" y="6344"/>
                    </a:cubicBezTo>
                    <a:cubicBezTo>
                      <a:pt x="17321" y="6151"/>
                      <a:pt x="17184" y="5958"/>
                      <a:pt x="17237" y="5683"/>
                    </a:cubicBezTo>
                    <a:cubicBezTo>
                      <a:pt x="17279" y="5407"/>
                      <a:pt x="17481" y="5338"/>
                      <a:pt x="17650" y="5352"/>
                    </a:cubicBezTo>
                    <a:cubicBezTo>
                      <a:pt x="17894" y="5380"/>
                      <a:pt x="18138" y="5504"/>
                      <a:pt x="18382" y="5573"/>
                    </a:cubicBezTo>
                    <a:cubicBezTo>
                      <a:pt x="18467" y="5600"/>
                      <a:pt x="18562" y="5600"/>
                      <a:pt x="18658" y="5600"/>
                    </a:cubicBezTo>
                    <a:cubicBezTo>
                      <a:pt x="18647" y="5490"/>
                      <a:pt x="18668" y="5338"/>
                      <a:pt x="18626" y="5242"/>
                    </a:cubicBezTo>
                    <a:cubicBezTo>
                      <a:pt x="18509" y="4967"/>
                      <a:pt x="18371" y="4719"/>
                      <a:pt x="18233" y="4443"/>
                    </a:cubicBezTo>
                    <a:cubicBezTo>
                      <a:pt x="18265" y="4457"/>
                      <a:pt x="18308" y="4471"/>
                      <a:pt x="18339" y="4498"/>
                    </a:cubicBezTo>
                    <a:cubicBezTo>
                      <a:pt x="18647" y="4801"/>
                      <a:pt x="18880" y="5173"/>
                      <a:pt x="19018" y="5669"/>
                    </a:cubicBezTo>
                    <a:cubicBezTo>
                      <a:pt x="19071" y="5876"/>
                      <a:pt x="19177" y="6069"/>
                      <a:pt x="19283" y="6234"/>
                    </a:cubicBezTo>
                    <a:cubicBezTo>
                      <a:pt x="19400" y="6427"/>
                      <a:pt x="19548" y="6592"/>
                      <a:pt x="19676" y="6771"/>
                    </a:cubicBezTo>
                    <a:cubicBezTo>
                      <a:pt x="19729" y="6826"/>
                      <a:pt x="19771" y="6895"/>
                      <a:pt x="19824" y="6964"/>
                    </a:cubicBezTo>
                    <a:cubicBezTo>
                      <a:pt x="19941" y="6661"/>
                      <a:pt x="19898" y="6413"/>
                      <a:pt x="19813" y="6151"/>
                    </a:cubicBezTo>
                    <a:cubicBezTo>
                      <a:pt x="19485" y="5187"/>
                      <a:pt x="19007" y="4360"/>
                      <a:pt x="18424" y="3617"/>
                    </a:cubicBezTo>
                    <a:cubicBezTo>
                      <a:pt x="18361" y="3534"/>
                      <a:pt x="18265" y="3493"/>
                      <a:pt x="18117" y="3355"/>
                    </a:cubicBezTo>
                    <a:cubicBezTo>
                      <a:pt x="18255" y="4016"/>
                      <a:pt x="17958" y="4181"/>
                      <a:pt x="17640" y="4333"/>
                    </a:cubicBezTo>
                    <a:cubicBezTo>
                      <a:pt x="17576" y="4374"/>
                      <a:pt x="17512" y="4402"/>
                      <a:pt x="17449" y="4443"/>
                    </a:cubicBezTo>
                    <a:cubicBezTo>
                      <a:pt x="17205" y="4567"/>
                      <a:pt x="16982" y="4732"/>
                      <a:pt x="16855" y="5063"/>
                    </a:cubicBezTo>
                    <a:cubicBezTo>
                      <a:pt x="16749" y="4787"/>
                      <a:pt x="16823" y="4622"/>
                      <a:pt x="16993" y="4484"/>
                    </a:cubicBezTo>
                    <a:cubicBezTo>
                      <a:pt x="17152" y="4360"/>
                      <a:pt x="17321" y="4250"/>
                      <a:pt x="17491" y="4126"/>
                    </a:cubicBezTo>
                    <a:cubicBezTo>
                      <a:pt x="17905" y="3782"/>
                      <a:pt x="17968" y="3451"/>
                      <a:pt x="17671" y="2942"/>
                    </a:cubicBezTo>
                    <a:cubicBezTo>
                      <a:pt x="17353" y="2377"/>
                      <a:pt x="16919" y="1977"/>
                      <a:pt x="16431" y="1688"/>
                    </a:cubicBezTo>
                    <a:cubicBezTo>
                      <a:pt x="16272" y="1592"/>
                      <a:pt x="16187" y="1660"/>
                      <a:pt x="16123" y="1867"/>
                    </a:cubicBezTo>
                    <a:cubicBezTo>
                      <a:pt x="16081" y="2005"/>
                      <a:pt x="15996" y="2129"/>
                      <a:pt x="15932" y="2253"/>
                    </a:cubicBezTo>
                    <a:cubicBezTo>
                      <a:pt x="15911" y="2253"/>
                      <a:pt x="15890" y="2239"/>
                      <a:pt x="15869" y="2225"/>
                    </a:cubicBezTo>
                    <a:cubicBezTo>
                      <a:pt x="16007" y="1839"/>
                      <a:pt x="15848" y="1605"/>
                      <a:pt x="15614" y="1454"/>
                    </a:cubicBezTo>
                    <a:cubicBezTo>
                      <a:pt x="15328" y="1275"/>
                      <a:pt x="15031" y="1096"/>
                      <a:pt x="14713" y="999"/>
                    </a:cubicBezTo>
                    <a:cubicBezTo>
                      <a:pt x="14278" y="875"/>
                      <a:pt x="13822" y="861"/>
                      <a:pt x="13356" y="1013"/>
                    </a:cubicBezTo>
                    <a:cubicBezTo>
                      <a:pt x="13451" y="1247"/>
                      <a:pt x="13398" y="1426"/>
                      <a:pt x="13228" y="1495"/>
                    </a:cubicBezTo>
                    <a:cubicBezTo>
                      <a:pt x="12963" y="1592"/>
                      <a:pt x="12698" y="1660"/>
                      <a:pt x="12401" y="1743"/>
                    </a:cubicBezTo>
                    <a:cubicBezTo>
                      <a:pt x="12518" y="1302"/>
                      <a:pt x="12900" y="1426"/>
                      <a:pt x="13080" y="1151"/>
                    </a:cubicBezTo>
                    <a:cubicBezTo>
                      <a:pt x="12645" y="903"/>
                      <a:pt x="11245" y="1206"/>
                      <a:pt x="10927" y="1578"/>
                    </a:cubicBezTo>
                    <a:cubicBezTo>
                      <a:pt x="11330" y="1771"/>
                      <a:pt x="11776" y="1950"/>
                      <a:pt x="12200" y="2184"/>
                    </a:cubicBezTo>
                    <a:cubicBezTo>
                      <a:pt x="12465" y="2335"/>
                      <a:pt x="12688" y="2349"/>
                      <a:pt x="12942" y="2143"/>
                    </a:cubicBezTo>
                    <a:cubicBezTo>
                      <a:pt x="13133" y="1977"/>
                      <a:pt x="13356" y="1867"/>
                      <a:pt x="13568" y="1757"/>
                    </a:cubicBezTo>
                    <a:cubicBezTo>
                      <a:pt x="14002" y="1536"/>
                      <a:pt x="14416" y="1605"/>
                      <a:pt x="14787" y="1977"/>
                    </a:cubicBezTo>
                    <a:cubicBezTo>
                      <a:pt x="14861" y="2046"/>
                      <a:pt x="14936" y="2115"/>
                      <a:pt x="15020" y="2198"/>
                    </a:cubicBezTo>
                    <a:cubicBezTo>
                      <a:pt x="15179" y="1798"/>
                      <a:pt x="14925" y="1619"/>
                      <a:pt x="14798" y="1357"/>
                    </a:cubicBezTo>
                    <a:cubicBezTo>
                      <a:pt x="15010" y="1385"/>
                      <a:pt x="15148" y="1523"/>
                      <a:pt x="15233" y="1743"/>
                    </a:cubicBezTo>
                    <a:cubicBezTo>
                      <a:pt x="15307" y="1950"/>
                      <a:pt x="15370" y="2170"/>
                      <a:pt x="15423" y="2377"/>
                    </a:cubicBezTo>
                    <a:cubicBezTo>
                      <a:pt x="15572" y="2942"/>
                      <a:pt x="15604" y="2969"/>
                      <a:pt x="16038" y="2859"/>
                    </a:cubicBezTo>
                    <a:cubicBezTo>
                      <a:pt x="16473" y="2762"/>
                      <a:pt x="16844" y="2900"/>
                      <a:pt x="17141" y="3327"/>
                    </a:cubicBezTo>
                    <a:cubicBezTo>
                      <a:pt x="17099" y="3327"/>
                      <a:pt x="17056" y="3313"/>
                      <a:pt x="17014" y="3300"/>
                    </a:cubicBezTo>
                    <a:cubicBezTo>
                      <a:pt x="16738" y="3258"/>
                      <a:pt x="16463" y="3189"/>
                      <a:pt x="16176" y="3189"/>
                    </a:cubicBezTo>
                    <a:cubicBezTo>
                      <a:pt x="15975" y="3189"/>
                      <a:pt x="15932" y="3341"/>
                      <a:pt x="16028" y="3575"/>
                    </a:cubicBezTo>
                    <a:cubicBezTo>
                      <a:pt x="16081" y="3727"/>
                      <a:pt x="16144" y="3864"/>
                      <a:pt x="16219" y="4016"/>
                    </a:cubicBezTo>
                    <a:cubicBezTo>
                      <a:pt x="16346" y="4278"/>
                      <a:pt x="16357" y="4539"/>
                      <a:pt x="16272" y="4843"/>
                    </a:cubicBezTo>
                    <a:cubicBezTo>
                      <a:pt x="16219" y="5022"/>
                      <a:pt x="16261" y="5256"/>
                      <a:pt x="16314" y="5435"/>
                    </a:cubicBezTo>
                    <a:cubicBezTo>
                      <a:pt x="16357" y="5600"/>
                      <a:pt x="16473" y="5738"/>
                      <a:pt x="16558" y="5876"/>
                    </a:cubicBezTo>
                    <a:cubicBezTo>
                      <a:pt x="16950" y="6454"/>
                      <a:pt x="17109" y="7102"/>
                      <a:pt x="16950" y="7846"/>
                    </a:cubicBezTo>
                    <a:cubicBezTo>
                      <a:pt x="16897" y="8107"/>
                      <a:pt x="16961" y="8314"/>
                      <a:pt x="17099" y="8493"/>
                    </a:cubicBezTo>
                    <a:cubicBezTo>
                      <a:pt x="17279" y="8741"/>
                      <a:pt x="17470" y="8975"/>
                      <a:pt x="17640" y="9223"/>
                    </a:cubicBezTo>
                    <a:cubicBezTo>
                      <a:pt x="17947" y="9650"/>
                      <a:pt x="18149" y="10160"/>
                      <a:pt x="18138" y="10752"/>
                    </a:cubicBezTo>
                    <a:cubicBezTo>
                      <a:pt x="18138" y="10931"/>
                      <a:pt x="18085" y="11110"/>
                      <a:pt x="18053" y="11345"/>
                    </a:cubicBezTo>
                    <a:cubicBezTo>
                      <a:pt x="18011" y="11248"/>
                      <a:pt x="18000" y="11234"/>
                      <a:pt x="17990" y="11221"/>
                    </a:cubicBezTo>
                    <a:cubicBezTo>
                      <a:pt x="17841" y="9595"/>
                      <a:pt x="16982" y="8741"/>
                      <a:pt x="15943" y="8094"/>
                    </a:cubicBezTo>
                    <a:cubicBezTo>
                      <a:pt x="15879" y="8066"/>
                      <a:pt x="15763" y="8080"/>
                      <a:pt x="15731" y="8135"/>
                    </a:cubicBezTo>
                    <a:cubicBezTo>
                      <a:pt x="15688" y="8204"/>
                      <a:pt x="15678" y="8342"/>
                      <a:pt x="15699" y="8438"/>
                    </a:cubicBezTo>
                    <a:cubicBezTo>
                      <a:pt x="15731" y="8534"/>
                      <a:pt x="15805" y="8631"/>
                      <a:pt x="15858" y="8713"/>
                    </a:cubicBezTo>
                    <a:cubicBezTo>
                      <a:pt x="15985" y="8906"/>
                      <a:pt x="16144" y="9085"/>
                      <a:pt x="16250" y="9292"/>
                    </a:cubicBezTo>
                    <a:cubicBezTo>
                      <a:pt x="16367" y="9540"/>
                      <a:pt x="16441" y="9829"/>
                      <a:pt x="16547" y="10132"/>
                    </a:cubicBezTo>
                    <a:cubicBezTo>
                      <a:pt x="16250" y="9760"/>
                      <a:pt x="15985" y="9444"/>
                      <a:pt x="15741" y="9113"/>
                    </a:cubicBezTo>
                    <a:cubicBezTo>
                      <a:pt x="15614" y="8948"/>
                      <a:pt x="15487" y="8755"/>
                      <a:pt x="15423" y="8548"/>
                    </a:cubicBezTo>
                    <a:cubicBezTo>
                      <a:pt x="15328" y="8286"/>
                      <a:pt x="15360" y="7997"/>
                      <a:pt x="15551" y="7790"/>
                    </a:cubicBezTo>
                    <a:cubicBezTo>
                      <a:pt x="15720" y="7598"/>
                      <a:pt x="15911" y="7667"/>
                      <a:pt x="16102" y="7804"/>
                    </a:cubicBezTo>
                    <a:cubicBezTo>
                      <a:pt x="16134" y="7832"/>
                      <a:pt x="16166" y="7859"/>
                      <a:pt x="16208" y="7887"/>
                    </a:cubicBezTo>
                    <a:cubicBezTo>
                      <a:pt x="16494" y="8094"/>
                      <a:pt x="16632" y="7997"/>
                      <a:pt x="16664" y="7584"/>
                    </a:cubicBezTo>
                    <a:cubicBezTo>
                      <a:pt x="16706" y="6950"/>
                      <a:pt x="16537" y="6413"/>
                      <a:pt x="16250" y="5917"/>
                    </a:cubicBezTo>
                    <a:cubicBezTo>
                      <a:pt x="16208" y="5848"/>
                      <a:pt x="16102" y="5765"/>
                      <a:pt x="16060" y="5793"/>
                    </a:cubicBezTo>
                    <a:cubicBezTo>
                      <a:pt x="16007" y="5834"/>
                      <a:pt x="15954" y="5958"/>
                      <a:pt x="15932" y="6055"/>
                    </a:cubicBezTo>
                    <a:cubicBezTo>
                      <a:pt x="15922" y="6165"/>
                      <a:pt x="15932" y="6289"/>
                      <a:pt x="15932" y="6427"/>
                    </a:cubicBezTo>
                    <a:cubicBezTo>
                      <a:pt x="15763" y="6165"/>
                      <a:pt x="15720" y="5917"/>
                      <a:pt x="15784" y="5559"/>
                    </a:cubicBezTo>
                    <a:cubicBezTo>
                      <a:pt x="15837" y="5338"/>
                      <a:pt x="15890" y="5118"/>
                      <a:pt x="15954" y="4911"/>
                    </a:cubicBezTo>
                    <a:cubicBezTo>
                      <a:pt x="16028" y="4650"/>
                      <a:pt x="16007" y="4388"/>
                      <a:pt x="15922" y="4140"/>
                    </a:cubicBezTo>
                    <a:cubicBezTo>
                      <a:pt x="15699" y="3493"/>
                      <a:pt x="15381" y="2928"/>
                      <a:pt x="14946" y="2501"/>
                    </a:cubicBezTo>
                    <a:cubicBezTo>
                      <a:pt x="14289" y="1839"/>
                      <a:pt x="13790" y="1881"/>
                      <a:pt x="13006" y="2446"/>
                    </a:cubicBezTo>
                    <a:cubicBezTo>
                      <a:pt x="12847" y="2556"/>
                      <a:pt x="12825" y="2694"/>
                      <a:pt x="12942" y="2873"/>
                    </a:cubicBezTo>
                    <a:cubicBezTo>
                      <a:pt x="13207" y="3258"/>
                      <a:pt x="13472" y="3658"/>
                      <a:pt x="13748" y="4044"/>
                    </a:cubicBezTo>
                    <a:cubicBezTo>
                      <a:pt x="13886" y="4236"/>
                      <a:pt x="14024" y="4236"/>
                      <a:pt x="14183" y="4044"/>
                    </a:cubicBezTo>
                    <a:cubicBezTo>
                      <a:pt x="14236" y="3975"/>
                      <a:pt x="14289" y="3892"/>
                      <a:pt x="14352" y="3837"/>
                    </a:cubicBezTo>
                    <a:cubicBezTo>
                      <a:pt x="14533" y="3658"/>
                      <a:pt x="14724" y="3658"/>
                      <a:pt x="14904" y="3823"/>
                    </a:cubicBezTo>
                    <a:cubicBezTo>
                      <a:pt x="14808" y="3892"/>
                      <a:pt x="14702" y="3947"/>
                      <a:pt x="14607" y="4030"/>
                    </a:cubicBezTo>
                    <a:cubicBezTo>
                      <a:pt x="14289" y="4292"/>
                      <a:pt x="14246" y="4581"/>
                      <a:pt x="14480" y="4967"/>
                    </a:cubicBezTo>
                    <a:cubicBezTo>
                      <a:pt x="14596" y="5132"/>
                      <a:pt x="14724" y="5297"/>
                      <a:pt x="14840" y="5476"/>
                    </a:cubicBezTo>
                    <a:cubicBezTo>
                      <a:pt x="15063" y="5793"/>
                      <a:pt x="15169" y="6179"/>
                      <a:pt x="15126" y="6606"/>
                    </a:cubicBezTo>
                    <a:cubicBezTo>
                      <a:pt x="15084" y="7074"/>
                      <a:pt x="15063" y="7556"/>
                      <a:pt x="14978" y="7997"/>
                    </a:cubicBezTo>
                    <a:cubicBezTo>
                      <a:pt x="14819" y="8906"/>
                      <a:pt x="15010" y="9623"/>
                      <a:pt x="15529" y="10243"/>
                    </a:cubicBezTo>
                    <a:cubicBezTo>
                      <a:pt x="15773" y="10532"/>
                      <a:pt x="16028" y="10835"/>
                      <a:pt x="16250" y="11165"/>
                    </a:cubicBezTo>
                    <a:cubicBezTo>
                      <a:pt x="16410" y="11413"/>
                      <a:pt x="16547" y="11703"/>
                      <a:pt x="16643" y="12006"/>
                    </a:cubicBezTo>
                    <a:cubicBezTo>
                      <a:pt x="16717" y="12254"/>
                      <a:pt x="16717" y="12557"/>
                      <a:pt x="16547" y="12763"/>
                    </a:cubicBezTo>
                    <a:cubicBezTo>
                      <a:pt x="16526" y="12543"/>
                      <a:pt x="16558" y="12268"/>
                      <a:pt x="16473" y="12088"/>
                    </a:cubicBezTo>
                    <a:cubicBezTo>
                      <a:pt x="16144" y="11413"/>
                      <a:pt x="15688" y="10876"/>
                      <a:pt x="15179" y="10408"/>
                    </a:cubicBezTo>
                    <a:cubicBezTo>
                      <a:pt x="15179" y="10408"/>
                      <a:pt x="15158" y="10408"/>
                      <a:pt x="15148" y="10422"/>
                    </a:cubicBezTo>
                    <a:cubicBezTo>
                      <a:pt x="14861" y="11000"/>
                      <a:pt x="14755" y="11110"/>
                      <a:pt x="14427" y="11083"/>
                    </a:cubicBezTo>
                    <a:cubicBezTo>
                      <a:pt x="14458" y="11042"/>
                      <a:pt x="14480" y="11028"/>
                      <a:pt x="14501" y="11000"/>
                    </a:cubicBezTo>
                    <a:cubicBezTo>
                      <a:pt x="14861" y="10614"/>
                      <a:pt x="14957" y="10119"/>
                      <a:pt x="14777" y="9554"/>
                    </a:cubicBezTo>
                    <a:cubicBezTo>
                      <a:pt x="14734" y="9402"/>
                      <a:pt x="14692" y="9264"/>
                      <a:pt x="14660" y="9113"/>
                    </a:cubicBezTo>
                    <a:cubicBezTo>
                      <a:pt x="14564" y="8603"/>
                      <a:pt x="14649" y="8107"/>
                      <a:pt x="14734" y="7611"/>
                    </a:cubicBezTo>
                    <a:cubicBezTo>
                      <a:pt x="14787" y="7308"/>
                      <a:pt x="14713" y="7060"/>
                      <a:pt x="14533" y="6881"/>
                    </a:cubicBezTo>
                    <a:cubicBezTo>
                      <a:pt x="14416" y="6757"/>
                      <a:pt x="14289" y="6661"/>
                      <a:pt x="14172" y="6551"/>
                    </a:cubicBezTo>
                    <a:cubicBezTo>
                      <a:pt x="13960" y="6358"/>
                      <a:pt x="13727" y="6179"/>
                      <a:pt x="13536" y="5958"/>
                    </a:cubicBezTo>
                    <a:cubicBezTo>
                      <a:pt x="13419" y="5821"/>
                      <a:pt x="13356" y="5614"/>
                      <a:pt x="13271" y="5435"/>
                    </a:cubicBezTo>
                    <a:cubicBezTo>
                      <a:pt x="13292" y="5421"/>
                      <a:pt x="13313" y="5394"/>
                      <a:pt x="13334" y="5380"/>
                    </a:cubicBezTo>
                    <a:cubicBezTo>
                      <a:pt x="13387" y="5449"/>
                      <a:pt x="13430" y="5518"/>
                      <a:pt x="13483" y="5559"/>
                    </a:cubicBezTo>
                    <a:cubicBezTo>
                      <a:pt x="13822" y="5848"/>
                      <a:pt x="14151" y="6137"/>
                      <a:pt x="14490" y="6413"/>
                    </a:cubicBezTo>
                    <a:cubicBezTo>
                      <a:pt x="14543" y="6454"/>
                      <a:pt x="14660" y="6468"/>
                      <a:pt x="14702" y="6413"/>
                    </a:cubicBezTo>
                    <a:cubicBezTo>
                      <a:pt x="14755" y="6344"/>
                      <a:pt x="14787" y="6206"/>
                      <a:pt x="14777" y="6096"/>
                    </a:cubicBezTo>
                    <a:cubicBezTo>
                      <a:pt x="14766" y="5958"/>
                      <a:pt x="14713" y="5821"/>
                      <a:pt x="14639" y="5710"/>
                    </a:cubicBezTo>
                    <a:cubicBezTo>
                      <a:pt x="14522" y="5518"/>
                      <a:pt x="14395" y="5325"/>
                      <a:pt x="14246" y="5173"/>
                    </a:cubicBezTo>
                    <a:cubicBezTo>
                      <a:pt x="13907" y="4829"/>
                      <a:pt x="13557" y="4526"/>
                      <a:pt x="13387" y="3988"/>
                    </a:cubicBezTo>
                    <a:cubicBezTo>
                      <a:pt x="13377" y="3961"/>
                      <a:pt x="13366" y="3947"/>
                      <a:pt x="13345" y="3920"/>
                    </a:cubicBezTo>
                    <a:cubicBezTo>
                      <a:pt x="13250" y="3782"/>
                      <a:pt x="13186" y="3782"/>
                      <a:pt x="13122" y="3975"/>
                    </a:cubicBezTo>
                    <a:cubicBezTo>
                      <a:pt x="13069" y="4126"/>
                      <a:pt x="12995" y="4250"/>
                      <a:pt x="12931" y="4402"/>
                    </a:cubicBezTo>
                    <a:cubicBezTo>
                      <a:pt x="13069" y="3369"/>
                      <a:pt x="12794" y="2997"/>
                      <a:pt x="12136" y="2501"/>
                    </a:cubicBezTo>
                    <a:cubicBezTo>
                      <a:pt x="11680" y="2170"/>
                      <a:pt x="11182" y="1991"/>
                      <a:pt x="10662" y="1922"/>
                    </a:cubicBezTo>
                    <a:cubicBezTo>
                      <a:pt x="10302" y="1867"/>
                      <a:pt x="9973" y="1950"/>
                      <a:pt x="9676" y="2211"/>
                    </a:cubicBezTo>
                    <a:cubicBezTo>
                      <a:pt x="9347" y="2487"/>
                      <a:pt x="9305" y="2873"/>
                      <a:pt x="9538" y="3272"/>
                    </a:cubicBezTo>
                    <a:cubicBezTo>
                      <a:pt x="9644" y="3451"/>
                      <a:pt x="9772" y="3630"/>
                      <a:pt x="9888" y="3823"/>
                    </a:cubicBezTo>
                    <a:cubicBezTo>
                      <a:pt x="10005" y="4016"/>
                      <a:pt x="10037" y="4236"/>
                      <a:pt x="9994" y="4471"/>
                    </a:cubicBezTo>
                    <a:cubicBezTo>
                      <a:pt x="9761" y="4112"/>
                      <a:pt x="9517" y="3768"/>
                      <a:pt x="9294" y="3396"/>
                    </a:cubicBezTo>
                    <a:cubicBezTo>
                      <a:pt x="9210" y="3258"/>
                      <a:pt x="9135" y="3093"/>
                      <a:pt x="9082" y="2914"/>
                    </a:cubicBezTo>
                    <a:cubicBezTo>
                      <a:pt x="9040" y="2762"/>
                      <a:pt x="8966" y="2680"/>
                      <a:pt x="8860" y="2735"/>
                    </a:cubicBezTo>
                    <a:cubicBezTo>
                      <a:pt x="8563" y="2886"/>
                      <a:pt x="8266" y="3065"/>
                      <a:pt x="7979" y="3231"/>
                    </a:cubicBezTo>
                    <a:cubicBezTo>
                      <a:pt x="7926" y="3258"/>
                      <a:pt x="7905" y="3355"/>
                      <a:pt x="7852" y="3451"/>
                    </a:cubicBezTo>
                    <a:cubicBezTo>
                      <a:pt x="8001" y="3520"/>
                      <a:pt x="8128" y="3575"/>
                      <a:pt x="8234" y="3644"/>
                    </a:cubicBezTo>
                    <a:cubicBezTo>
                      <a:pt x="8340" y="3713"/>
                      <a:pt x="8435" y="3809"/>
                      <a:pt x="8531" y="3906"/>
                    </a:cubicBezTo>
                    <a:cubicBezTo>
                      <a:pt x="8520" y="3920"/>
                      <a:pt x="8510" y="3947"/>
                      <a:pt x="8499" y="3961"/>
                    </a:cubicBezTo>
                    <a:cubicBezTo>
                      <a:pt x="8478" y="3961"/>
                      <a:pt x="8457" y="3961"/>
                      <a:pt x="8446" y="3947"/>
                    </a:cubicBezTo>
                    <a:cubicBezTo>
                      <a:pt x="7757" y="3644"/>
                      <a:pt x="6792" y="4112"/>
                      <a:pt x="6421" y="4925"/>
                    </a:cubicBezTo>
                    <a:cubicBezTo>
                      <a:pt x="6347" y="5104"/>
                      <a:pt x="6357" y="5228"/>
                      <a:pt x="6516" y="5297"/>
                    </a:cubicBezTo>
                    <a:cubicBezTo>
                      <a:pt x="6601" y="5325"/>
                      <a:pt x="6665" y="5407"/>
                      <a:pt x="6739" y="5462"/>
                    </a:cubicBezTo>
                    <a:cubicBezTo>
                      <a:pt x="6018" y="5366"/>
                      <a:pt x="5212" y="6275"/>
                      <a:pt x="5307" y="7033"/>
                    </a:cubicBezTo>
                    <a:cubicBezTo>
                      <a:pt x="5827" y="6799"/>
                      <a:pt x="6347" y="6564"/>
                      <a:pt x="6877" y="6330"/>
                    </a:cubicBezTo>
                    <a:cubicBezTo>
                      <a:pt x="6781" y="5834"/>
                      <a:pt x="6866" y="5573"/>
                      <a:pt x="7280" y="5297"/>
                    </a:cubicBezTo>
                    <a:cubicBezTo>
                      <a:pt x="7481" y="5173"/>
                      <a:pt x="7704" y="5090"/>
                      <a:pt x="7916" y="4994"/>
                    </a:cubicBezTo>
                    <a:cubicBezTo>
                      <a:pt x="8043" y="4925"/>
                      <a:pt x="8170" y="4884"/>
                      <a:pt x="8298" y="4815"/>
                    </a:cubicBezTo>
                    <a:cubicBezTo>
                      <a:pt x="8340" y="4787"/>
                      <a:pt x="8393" y="4719"/>
                      <a:pt x="8393" y="4663"/>
                    </a:cubicBezTo>
                    <a:cubicBezTo>
                      <a:pt x="8393" y="4622"/>
                      <a:pt x="8340" y="4553"/>
                      <a:pt x="8298" y="4512"/>
                    </a:cubicBezTo>
                    <a:cubicBezTo>
                      <a:pt x="8117" y="4374"/>
                      <a:pt x="7916" y="4388"/>
                      <a:pt x="7725" y="4471"/>
                    </a:cubicBezTo>
                    <a:cubicBezTo>
                      <a:pt x="7545" y="4553"/>
                      <a:pt x="7364" y="4663"/>
                      <a:pt x="7174" y="4760"/>
                    </a:cubicBezTo>
                    <a:cubicBezTo>
                      <a:pt x="7545" y="4195"/>
                      <a:pt x="8298" y="4057"/>
                      <a:pt x="8648" y="4498"/>
                    </a:cubicBezTo>
                    <a:cubicBezTo>
                      <a:pt x="8870" y="4760"/>
                      <a:pt x="9093" y="4953"/>
                      <a:pt x="9411" y="4953"/>
                    </a:cubicBezTo>
                    <a:cubicBezTo>
                      <a:pt x="9284" y="5173"/>
                      <a:pt x="9125" y="5104"/>
                      <a:pt x="8976" y="5077"/>
                    </a:cubicBezTo>
                    <a:cubicBezTo>
                      <a:pt x="8881" y="5063"/>
                      <a:pt x="8775" y="4980"/>
                      <a:pt x="8690" y="5022"/>
                    </a:cubicBezTo>
                    <a:cubicBezTo>
                      <a:pt x="8266" y="5201"/>
                      <a:pt x="7820" y="5352"/>
                      <a:pt x="7417" y="5600"/>
                    </a:cubicBezTo>
                    <a:cubicBezTo>
                      <a:pt x="7089" y="5807"/>
                      <a:pt x="7078" y="6027"/>
                      <a:pt x="7227" y="6454"/>
                    </a:cubicBezTo>
                    <a:cubicBezTo>
                      <a:pt x="7269" y="6592"/>
                      <a:pt x="7301" y="6730"/>
                      <a:pt x="7322" y="6881"/>
                    </a:cubicBezTo>
                    <a:cubicBezTo>
                      <a:pt x="7364" y="7239"/>
                      <a:pt x="7290" y="7432"/>
                      <a:pt x="7025" y="7543"/>
                    </a:cubicBezTo>
                    <a:cubicBezTo>
                      <a:pt x="6506" y="7763"/>
                      <a:pt x="5975" y="7942"/>
                      <a:pt x="5445" y="8135"/>
                    </a:cubicBezTo>
                    <a:cubicBezTo>
                      <a:pt x="5594" y="7997"/>
                      <a:pt x="5742" y="7859"/>
                      <a:pt x="5901" y="7763"/>
                    </a:cubicBezTo>
                    <a:cubicBezTo>
                      <a:pt x="6124" y="7625"/>
                      <a:pt x="6368" y="7529"/>
                      <a:pt x="6590" y="7419"/>
                    </a:cubicBezTo>
                    <a:cubicBezTo>
                      <a:pt x="6707" y="7350"/>
                      <a:pt x="6824" y="7281"/>
                      <a:pt x="6930" y="7198"/>
                    </a:cubicBezTo>
                    <a:cubicBezTo>
                      <a:pt x="6983" y="7157"/>
                      <a:pt x="7025" y="7060"/>
                      <a:pt x="7025" y="7005"/>
                    </a:cubicBezTo>
                    <a:cubicBezTo>
                      <a:pt x="7015" y="6950"/>
                      <a:pt x="6930" y="6909"/>
                      <a:pt x="6877" y="6881"/>
                    </a:cubicBezTo>
                    <a:cubicBezTo>
                      <a:pt x="6834" y="6854"/>
                      <a:pt x="6771" y="6854"/>
                      <a:pt x="6728" y="6868"/>
                    </a:cubicBezTo>
                    <a:cubicBezTo>
                      <a:pt x="6389" y="6978"/>
                      <a:pt x="6028" y="7047"/>
                      <a:pt x="5721" y="7239"/>
                    </a:cubicBezTo>
                    <a:cubicBezTo>
                      <a:pt x="4915" y="7749"/>
                      <a:pt x="4332" y="8576"/>
                      <a:pt x="3971" y="9650"/>
                    </a:cubicBezTo>
                    <a:cubicBezTo>
                      <a:pt x="3908" y="9815"/>
                      <a:pt x="3833" y="9995"/>
                      <a:pt x="3971" y="10187"/>
                    </a:cubicBezTo>
                    <a:cubicBezTo>
                      <a:pt x="4056" y="10105"/>
                      <a:pt x="4141" y="10036"/>
                      <a:pt x="4215" y="9953"/>
                    </a:cubicBezTo>
                    <a:cubicBezTo>
                      <a:pt x="4448" y="9719"/>
                      <a:pt x="4682" y="9471"/>
                      <a:pt x="4926" y="9264"/>
                    </a:cubicBezTo>
                    <a:cubicBezTo>
                      <a:pt x="5392" y="8851"/>
                      <a:pt x="5901" y="8727"/>
                      <a:pt x="6463" y="8920"/>
                    </a:cubicBezTo>
                    <a:cubicBezTo>
                      <a:pt x="6993" y="9099"/>
                      <a:pt x="7333" y="8865"/>
                      <a:pt x="7534" y="8190"/>
                    </a:cubicBezTo>
                    <a:cubicBezTo>
                      <a:pt x="7566" y="8107"/>
                      <a:pt x="7587" y="8011"/>
                      <a:pt x="7630" y="7859"/>
                    </a:cubicBezTo>
                    <a:cubicBezTo>
                      <a:pt x="7746" y="8259"/>
                      <a:pt x="7714" y="8562"/>
                      <a:pt x="7577" y="8851"/>
                    </a:cubicBezTo>
                    <a:cubicBezTo>
                      <a:pt x="7545" y="8920"/>
                      <a:pt x="7534" y="9003"/>
                      <a:pt x="7513" y="9072"/>
                    </a:cubicBezTo>
                    <a:cubicBezTo>
                      <a:pt x="7577" y="9099"/>
                      <a:pt x="7672" y="9154"/>
                      <a:pt x="7704" y="9127"/>
                    </a:cubicBezTo>
                    <a:cubicBezTo>
                      <a:pt x="7863" y="8989"/>
                      <a:pt x="8022" y="8851"/>
                      <a:pt x="8128" y="8672"/>
                    </a:cubicBezTo>
                    <a:cubicBezTo>
                      <a:pt x="8276" y="8424"/>
                      <a:pt x="8351" y="8094"/>
                      <a:pt x="8510" y="7887"/>
                    </a:cubicBezTo>
                    <a:cubicBezTo>
                      <a:pt x="8764" y="7543"/>
                      <a:pt x="8828" y="7157"/>
                      <a:pt x="8807" y="6716"/>
                    </a:cubicBezTo>
                    <a:cubicBezTo>
                      <a:pt x="8785" y="6372"/>
                      <a:pt x="8870" y="6082"/>
                      <a:pt x="9114" y="5917"/>
                    </a:cubicBezTo>
                    <a:cubicBezTo>
                      <a:pt x="9379" y="5724"/>
                      <a:pt x="9655" y="5710"/>
                      <a:pt x="9931" y="5876"/>
                    </a:cubicBezTo>
                    <a:cubicBezTo>
                      <a:pt x="9719" y="5972"/>
                      <a:pt x="9517" y="6027"/>
                      <a:pt x="9316" y="6137"/>
                    </a:cubicBezTo>
                    <a:cubicBezTo>
                      <a:pt x="9178" y="6206"/>
                      <a:pt x="9135" y="6372"/>
                      <a:pt x="9178" y="6578"/>
                    </a:cubicBezTo>
                    <a:cubicBezTo>
                      <a:pt x="9231" y="6771"/>
                      <a:pt x="9347" y="6840"/>
                      <a:pt x="9496" y="6812"/>
                    </a:cubicBezTo>
                    <a:cubicBezTo>
                      <a:pt x="10143" y="6661"/>
                      <a:pt x="10779" y="6523"/>
                      <a:pt x="11415" y="6358"/>
                    </a:cubicBezTo>
                    <a:cubicBezTo>
                      <a:pt x="11765" y="6261"/>
                      <a:pt x="11967" y="5945"/>
                      <a:pt x="12051" y="5490"/>
                    </a:cubicBezTo>
                    <a:cubicBezTo>
                      <a:pt x="12126" y="5063"/>
                      <a:pt x="11914" y="4843"/>
                      <a:pt x="11701" y="4636"/>
                    </a:cubicBezTo>
                    <a:cubicBezTo>
                      <a:pt x="11648" y="4581"/>
                      <a:pt x="11585" y="4512"/>
                      <a:pt x="11521" y="4471"/>
                    </a:cubicBezTo>
                    <a:cubicBezTo>
                      <a:pt x="11044" y="4154"/>
                      <a:pt x="10864" y="3479"/>
                      <a:pt x="10450" y="2997"/>
                    </a:cubicBezTo>
                    <a:cubicBezTo>
                      <a:pt x="10768" y="3038"/>
                      <a:pt x="10949" y="3245"/>
                      <a:pt x="11097" y="3493"/>
                    </a:cubicBezTo>
                    <a:cubicBezTo>
                      <a:pt x="11298" y="3809"/>
                      <a:pt x="11521" y="4071"/>
                      <a:pt x="11797" y="4278"/>
                    </a:cubicBezTo>
                    <a:cubicBezTo>
                      <a:pt x="12391" y="4719"/>
                      <a:pt x="12444" y="5201"/>
                      <a:pt x="12306" y="5765"/>
                    </a:cubicBezTo>
                    <a:cubicBezTo>
                      <a:pt x="12253" y="5945"/>
                      <a:pt x="12306" y="6082"/>
                      <a:pt x="12433" y="6179"/>
                    </a:cubicBezTo>
                    <a:cubicBezTo>
                      <a:pt x="12656" y="6385"/>
                      <a:pt x="12900" y="6564"/>
                      <a:pt x="13112" y="6785"/>
                    </a:cubicBezTo>
                    <a:cubicBezTo>
                      <a:pt x="13303" y="6978"/>
                      <a:pt x="13472" y="7198"/>
                      <a:pt x="13631" y="7432"/>
                    </a:cubicBezTo>
                    <a:cubicBezTo>
                      <a:pt x="13727" y="7584"/>
                      <a:pt x="13790" y="7790"/>
                      <a:pt x="13695" y="8025"/>
                    </a:cubicBezTo>
                    <a:cubicBezTo>
                      <a:pt x="13451" y="7501"/>
                      <a:pt x="13144" y="7088"/>
                      <a:pt x="12751" y="6799"/>
                    </a:cubicBezTo>
                    <a:cubicBezTo>
                      <a:pt x="12454" y="6578"/>
                      <a:pt x="12147" y="6496"/>
                      <a:pt x="11797" y="6578"/>
                    </a:cubicBezTo>
                    <a:cubicBezTo>
                      <a:pt x="11182" y="6744"/>
                      <a:pt x="10556" y="6881"/>
                      <a:pt x="9941" y="6992"/>
                    </a:cubicBezTo>
                    <a:cubicBezTo>
                      <a:pt x="9337" y="7115"/>
                      <a:pt x="8966" y="7598"/>
                      <a:pt x="8626" y="8259"/>
                    </a:cubicBezTo>
                    <a:cubicBezTo>
                      <a:pt x="9029" y="8259"/>
                      <a:pt x="9379" y="8328"/>
                      <a:pt x="9666" y="8658"/>
                    </a:cubicBezTo>
                    <a:cubicBezTo>
                      <a:pt x="9962" y="9017"/>
                      <a:pt x="10100" y="9485"/>
                      <a:pt x="10005" y="9898"/>
                    </a:cubicBezTo>
                    <a:cubicBezTo>
                      <a:pt x="9973" y="9802"/>
                      <a:pt x="9952" y="9719"/>
                      <a:pt x="9920" y="9636"/>
                    </a:cubicBezTo>
                    <a:cubicBezTo>
                      <a:pt x="9761" y="9223"/>
                      <a:pt x="9549" y="8865"/>
                      <a:pt x="9210" y="8658"/>
                    </a:cubicBezTo>
                    <a:cubicBezTo>
                      <a:pt x="8902" y="8465"/>
                      <a:pt x="8648" y="8521"/>
                      <a:pt x="8404" y="8851"/>
                    </a:cubicBezTo>
                    <a:cubicBezTo>
                      <a:pt x="8043" y="9333"/>
                      <a:pt x="7990" y="9884"/>
                      <a:pt x="8255" y="10449"/>
                    </a:cubicBezTo>
                    <a:cubicBezTo>
                      <a:pt x="8404" y="10780"/>
                      <a:pt x="8595" y="11069"/>
                      <a:pt x="8754" y="11386"/>
                    </a:cubicBezTo>
                    <a:cubicBezTo>
                      <a:pt x="8934" y="11730"/>
                      <a:pt x="8923" y="11992"/>
                      <a:pt x="8722" y="12336"/>
                    </a:cubicBezTo>
                    <a:cubicBezTo>
                      <a:pt x="8679" y="11827"/>
                      <a:pt x="8457" y="11455"/>
                      <a:pt x="8255" y="11083"/>
                    </a:cubicBezTo>
                    <a:cubicBezTo>
                      <a:pt x="8107" y="10807"/>
                      <a:pt x="7990" y="10504"/>
                      <a:pt x="7884" y="10187"/>
                    </a:cubicBezTo>
                    <a:cubicBezTo>
                      <a:pt x="7789" y="9871"/>
                      <a:pt x="7640" y="9623"/>
                      <a:pt x="7386" y="9485"/>
                    </a:cubicBezTo>
                    <a:cubicBezTo>
                      <a:pt x="6898" y="9223"/>
                      <a:pt x="6304" y="9375"/>
                      <a:pt x="5944" y="9871"/>
                    </a:cubicBezTo>
                    <a:cubicBezTo>
                      <a:pt x="5785" y="10091"/>
                      <a:pt x="5657" y="10353"/>
                      <a:pt x="5509" y="10587"/>
                    </a:cubicBezTo>
                    <a:cubicBezTo>
                      <a:pt x="5382" y="10766"/>
                      <a:pt x="5265" y="10973"/>
                      <a:pt x="5106" y="11097"/>
                    </a:cubicBezTo>
                    <a:cubicBezTo>
                      <a:pt x="4491" y="11551"/>
                      <a:pt x="4226" y="12240"/>
                      <a:pt x="4194" y="13122"/>
                    </a:cubicBezTo>
                    <a:cubicBezTo>
                      <a:pt x="4183" y="13204"/>
                      <a:pt x="4194" y="13287"/>
                      <a:pt x="4194" y="13370"/>
                    </a:cubicBezTo>
                    <a:cubicBezTo>
                      <a:pt x="4173" y="13370"/>
                      <a:pt x="4152" y="13370"/>
                      <a:pt x="4130" y="13370"/>
                    </a:cubicBezTo>
                    <a:cubicBezTo>
                      <a:pt x="4035" y="13067"/>
                      <a:pt x="4045" y="12736"/>
                      <a:pt x="4088" y="12433"/>
                    </a:cubicBezTo>
                    <a:cubicBezTo>
                      <a:pt x="4173" y="11813"/>
                      <a:pt x="4448" y="11358"/>
                      <a:pt x="4788" y="10959"/>
                    </a:cubicBezTo>
                    <a:cubicBezTo>
                      <a:pt x="4936" y="10780"/>
                      <a:pt x="5085" y="10614"/>
                      <a:pt x="5222" y="10435"/>
                    </a:cubicBezTo>
                    <a:cubicBezTo>
                      <a:pt x="5477" y="10091"/>
                      <a:pt x="5721" y="9733"/>
                      <a:pt x="5965" y="9388"/>
                    </a:cubicBezTo>
                    <a:cubicBezTo>
                      <a:pt x="5997" y="9333"/>
                      <a:pt x="6039" y="9278"/>
                      <a:pt x="6103" y="9182"/>
                    </a:cubicBezTo>
                    <a:cubicBezTo>
                      <a:pt x="5997" y="9168"/>
                      <a:pt x="5933" y="9140"/>
                      <a:pt x="5880" y="9154"/>
                    </a:cubicBezTo>
                    <a:cubicBezTo>
                      <a:pt x="5625" y="9251"/>
                      <a:pt x="5339" y="9306"/>
                      <a:pt x="5127" y="9485"/>
                    </a:cubicBezTo>
                    <a:cubicBezTo>
                      <a:pt x="4045" y="10408"/>
                      <a:pt x="3473" y="11744"/>
                      <a:pt x="3356" y="13397"/>
                    </a:cubicBezTo>
                    <a:cubicBezTo>
                      <a:pt x="3303" y="14141"/>
                      <a:pt x="3590" y="14720"/>
                      <a:pt x="4098" y="15092"/>
                    </a:cubicBezTo>
                    <a:cubicBezTo>
                      <a:pt x="4321" y="15257"/>
                      <a:pt x="4554" y="15298"/>
                      <a:pt x="4788" y="15160"/>
                    </a:cubicBezTo>
                    <a:cubicBezTo>
                      <a:pt x="4989" y="15050"/>
                      <a:pt x="5063" y="14871"/>
                      <a:pt x="5000" y="14609"/>
                    </a:cubicBezTo>
                    <a:cubicBezTo>
                      <a:pt x="4873" y="14113"/>
                      <a:pt x="4989" y="13686"/>
                      <a:pt x="5244" y="13314"/>
                    </a:cubicBezTo>
                    <a:cubicBezTo>
                      <a:pt x="5424" y="13067"/>
                      <a:pt x="5625" y="12832"/>
                      <a:pt x="5838" y="12626"/>
                    </a:cubicBezTo>
                    <a:cubicBezTo>
                      <a:pt x="6028" y="12433"/>
                      <a:pt x="6156" y="12199"/>
                      <a:pt x="6187" y="11896"/>
                    </a:cubicBezTo>
                    <a:cubicBezTo>
                      <a:pt x="6230" y="11620"/>
                      <a:pt x="6240" y="11345"/>
                      <a:pt x="6262" y="11028"/>
                    </a:cubicBezTo>
                    <a:cubicBezTo>
                      <a:pt x="6431" y="11221"/>
                      <a:pt x="6495" y="11441"/>
                      <a:pt x="6495" y="11703"/>
                    </a:cubicBezTo>
                    <a:cubicBezTo>
                      <a:pt x="6484" y="11827"/>
                      <a:pt x="6527" y="11937"/>
                      <a:pt x="6548" y="12061"/>
                    </a:cubicBezTo>
                    <a:cubicBezTo>
                      <a:pt x="6633" y="12020"/>
                      <a:pt x="6718" y="11992"/>
                      <a:pt x="6802" y="11937"/>
                    </a:cubicBezTo>
                    <a:cubicBezTo>
                      <a:pt x="6993" y="11799"/>
                      <a:pt x="7184" y="11675"/>
                      <a:pt x="7396" y="11827"/>
                    </a:cubicBezTo>
                    <a:cubicBezTo>
                      <a:pt x="7651" y="12006"/>
                      <a:pt x="7820" y="11854"/>
                      <a:pt x="7979" y="11648"/>
                    </a:cubicBezTo>
                    <a:cubicBezTo>
                      <a:pt x="8033" y="11593"/>
                      <a:pt x="8075" y="11510"/>
                      <a:pt x="8117" y="11441"/>
                    </a:cubicBezTo>
                    <a:cubicBezTo>
                      <a:pt x="8139" y="11455"/>
                      <a:pt x="8160" y="11469"/>
                      <a:pt x="8181" y="11482"/>
                    </a:cubicBezTo>
                    <a:cubicBezTo>
                      <a:pt x="8117" y="11717"/>
                      <a:pt x="8054" y="11951"/>
                      <a:pt x="8001" y="12171"/>
                    </a:cubicBezTo>
                    <a:cubicBezTo>
                      <a:pt x="8096" y="12419"/>
                      <a:pt x="8202" y="12667"/>
                      <a:pt x="8308" y="12929"/>
                    </a:cubicBezTo>
                    <a:cubicBezTo>
                      <a:pt x="8414" y="13190"/>
                      <a:pt x="8499" y="13480"/>
                      <a:pt x="8626" y="13728"/>
                    </a:cubicBezTo>
                    <a:cubicBezTo>
                      <a:pt x="8775" y="14031"/>
                      <a:pt x="8966" y="14058"/>
                      <a:pt x="9199" y="13893"/>
                    </a:cubicBezTo>
                    <a:cubicBezTo>
                      <a:pt x="9326" y="13797"/>
                      <a:pt x="9443" y="13673"/>
                      <a:pt x="9570" y="13576"/>
                    </a:cubicBezTo>
                    <a:cubicBezTo>
                      <a:pt x="9729" y="13466"/>
                      <a:pt x="9888" y="13466"/>
                      <a:pt x="9994" y="13604"/>
                    </a:cubicBezTo>
                    <a:cubicBezTo>
                      <a:pt x="9803" y="13714"/>
                      <a:pt x="9581" y="13810"/>
                      <a:pt x="9400" y="13976"/>
                    </a:cubicBezTo>
                    <a:cubicBezTo>
                      <a:pt x="8891" y="14444"/>
                      <a:pt x="8605" y="14527"/>
                      <a:pt x="8234" y="13576"/>
                    </a:cubicBezTo>
                    <a:cubicBezTo>
                      <a:pt x="8107" y="13246"/>
                      <a:pt x="7979" y="12915"/>
                      <a:pt x="7820" y="12612"/>
                    </a:cubicBezTo>
                    <a:cubicBezTo>
                      <a:pt x="7661" y="12295"/>
                      <a:pt x="7417" y="12116"/>
                      <a:pt x="7131" y="12212"/>
                    </a:cubicBezTo>
                    <a:cubicBezTo>
                      <a:pt x="6400" y="12460"/>
                      <a:pt x="5785" y="12943"/>
                      <a:pt x="5392" y="13810"/>
                    </a:cubicBezTo>
                    <a:cubicBezTo>
                      <a:pt x="5169" y="14306"/>
                      <a:pt x="5254" y="14775"/>
                      <a:pt x="5604" y="15119"/>
                    </a:cubicBezTo>
                    <a:cubicBezTo>
                      <a:pt x="5816" y="15339"/>
                      <a:pt x="6071" y="15491"/>
                      <a:pt x="6304" y="15698"/>
                    </a:cubicBezTo>
                    <a:cubicBezTo>
                      <a:pt x="6484" y="15849"/>
                      <a:pt x="6686" y="16014"/>
                      <a:pt x="6834" y="16221"/>
                    </a:cubicBezTo>
                    <a:cubicBezTo>
                      <a:pt x="7099" y="16579"/>
                      <a:pt x="7036" y="17020"/>
                      <a:pt x="6654" y="17364"/>
                    </a:cubicBezTo>
                    <a:cubicBezTo>
                      <a:pt x="6845" y="16869"/>
                      <a:pt x="6707" y="16510"/>
                      <a:pt x="6421" y="16262"/>
                    </a:cubicBezTo>
                    <a:cubicBezTo>
                      <a:pt x="6081" y="15973"/>
                      <a:pt x="5710" y="15711"/>
                      <a:pt x="5339" y="15463"/>
                    </a:cubicBezTo>
                    <a:cubicBezTo>
                      <a:pt x="5265" y="15408"/>
                      <a:pt x="5116" y="15436"/>
                      <a:pt x="5021" y="15491"/>
                    </a:cubicBezTo>
                    <a:cubicBezTo>
                      <a:pt x="4576" y="15794"/>
                      <a:pt x="4152" y="15725"/>
                      <a:pt x="3749" y="15339"/>
                    </a:cubicBezTo>
                    <a:cubicBezTo>
                      <a:pt x="3611" y="15202"/>
                      <a:pt x="3483" y="15257"/>
                      <a:pt x="3441" y="15491"/>
                    </a:cubicBezTo>
                    <a:cubicBezTo>
                      <a:pt x="3430" y="15615"/>
                      <a:pt x="3430" y="15753"/>
                      <a:pt x="3452" y="15877"/>
                    </a:cubicBezTo>
                    <a:cubicBezTo>
                      <a:pt x="3590" y="16731"/>
                      <a:pt x="3961" y="17420"/>
                      <a:pt x="4470" y="17971"/>
                    </a:cubicBezTo>
                    <a:cubicBezTo>
                      <a:pt x="4544" y="18053"/>
                      <a:pt x="4639" y="18122"/>
                      <a:pt x="4724" y="18163"/>
                    </a:cubicBezTo>
                    <a:cubicBezTo>
                      <a:pt x="4777" y="18177"/>
                      <a:pt x="4841" y="18136"/>
                      <a:pt x="4904" y="18122"/>
                    </a:cubicBezTo>
                    <a:cubicBezTo>
                      <a:pt x="4894" y="18053"/>
                      <a:pt x="4894" y="17971"/>
                      <a:pt x="4873" y="17902"/>
                    </a:cubicBezTo>
                    <a:cubicBezTo>
                      <a:pt x="4809" y="17723"/>
                      <a:pt x="4703" y="17544"/>
                      <a:pt x="4671" y="17364"/>
                    </a:cubicBezTo>
                    <a:cubicBezTo>
                      <a:pt x="4639" y="17158"/>
                      <a:pt x="4565" y="17020"/>
                      <a:pt x="4459" y="16882"/>
                    </a:cubicBezTo>
                    <a:cubicBezTo>
                      <a:pt x="4342" y="16745"/>
                      <a:pt x="4258" y="16552"/>
                      <a:pt x="4162" y="16386"/>
                    </a:cubicBezTo>
                    <a:cubicBezTo>
                      <a:pt x="4183" y="16359"/>
                      <a:pt x="4194" y="16331"/>
                      <a:pt x="4215" y="16304"/>
                    </a:cubicBezTo>
                    <a:cubicBezTo>
                      <a:pt x="4523" y="16731"/>
                      <a:pt x="4883" y="16800"/>
                      <a:pt x="5307" y="16648"/>
                    </a:cubicBezTo>
                    <a:cubicBezTo>
                      <a:pt x="5265" y="16745"/>
                      <a:pt x="5212" y="16786"/>
                      <a:pt x="5159" y="16827"/>
                    </a:cubicBezTo>
                    <a:cubicBezTo>
                      <a:pt x="4830" y="17089"/>
                      <a:pt x="4841" y="17392"/>
                      <a:pt x="5063" y="17833"/>
                    </a:cubicBezTo>
                    <a:cubicBezTo>
                      <a:pt x="5127" y="17957"/>
                      <a:pt x="5212" y="18067"/>
                      <a:pt x="5307" y="18163"/>
                    </a:cubicBezTo>
                    <a:cubicBezTo>
                      <a:pt x="5933" y="18825"/>
                      <a:pt x="6983" y="18852"/>
                      <a:pt x="7693" y="18219"/>
                    </a:cubicBezTo>
                    <a:cubicBezTo>
                      <a:pt x="8139" y="17819"/>
                      <a:pt x="8425" y="17296"/>
                      <a:pt x="8499" y="16579"/>
                    </a:cubicBezTo>
                    <a:cubicBezTo>
                      <a:pt x="8679" y="16786"/>
                      <a:pt x="8669" y="16800"/>
                      <a:pt x="8658" y="17130"/>
                    </a:cubicBezTo>
                    <a:cubicBezTo>
                      <a:pt x="8648" y="17213"/>
                      <a:pt x="8690" y="17378"/>
                      <a:pt x="8743" y="17392"/>
                    </a:cubicBezTo>
                    <a:cubicBezTo>
                      <a:pt x="8997" y="17516"/>
                      <a:pt x="9453" y="17240"/>
                      <a:pt x="9581" y="16910"/>
                    </a:cubicBezTo>
                    <a:cubicBezTo>
                      <a:pt x="9708" y="16579"/>
                      <a:pt x="9612" y="16097"/>
                      <a:pt x="9358" y="15849"/>
                    </a:cubicBezTo>
                    <a:cubicBezTo>
                      <a:pt x="9252" y="15753"/>
                      <a:pt x="9135" y="15684"/>
                      <a:pt x="9019" y="15629"/>
                    </a:cubicBezTo>
                    <a:cubicBezTo>
                      <a:pt x="8807" y="15546"/>
                      <a:pt x="8584" y="15477"/>
                      <a:pt x="8361" y="15408"/>
                    </a:cubicBezTo>
                    <a:cubicBezTo>
                      <a:pt x="7958" y="15284"/>
                      <a:pt x="7545" y="15188"/>
                      <a:pt x="7195" y="14857"/>
                    </a:cubicBezTo>
                    <a:cubicBezTo>
                      <a:pt x="7015" y="14692"/>
                      <a:pt x="6866" y="14485"/>
                      <a:pt x="6622" y="14430"/>
                    </a:cubicBezTo>
                    <a:cubicBezTo>
                      <a:pt x="6548" y="14417"/>
                      <a:pt x="6474" y="14320"/>
                      <a:pt x="6368" y="14210"/>
                    </a:cubicBezTo>
                    <a:cubicBezTo>
                      <a:pt x="7046" y="14334"/>
                      <a:pt x="7258" y="14169"/>
                      <a:pt x="7364" y="13507"/>
                    </a:cubicBezTo>
                    <a:cubicBezTo>
                      <a:pt x="7555" y="13742"/>
                      <a:pt x="7502" y="14003"/>
                      <a:pt x="7449" y="14279"/>
                    </a:cubicBezTo>
                    <a:cubicBezTo>
                      <a:pt x="7396" y="14568"/>
                      <a:pt x="7428" y="14664"/>
                      <a:pt x="7651" y="14775"/>
                    </a:cubicBezTo>
                    <a:cubicBezTo>
                      <a:pt x="7725" y="14816"/>
                      <a:pt x="7810" y="14844"/>
                      <a:pt x="7895" y="14857"/>
                    </a:cubicBezTo>
                    <a:cubicBezTo>
                      <a:pt x="8223" y="14954"/>
                      <a:pt x="8563" y="15009"/>
                      <a:pt x="8881" y="15147"/>
                    </a:cubicBezTo>
                    <a:cubicBezTo>
                      <a:pt x="9157" y="15271"/>
                      <a:pt x="9443" y="15450"/>
                      <a:pt x="9644" y="15698"/>
                    </a:cubicBezTo>
                    <a:cubicBezTo>
                      <a:pt x="10174" y="16359"/>
                      <a:pt x="9984" y="17337"/>
                      <a:pt x="9284" y="17640"/>
                    </a:cubicBezTo>
                    <a:cubicBezTo>
                      <a:pt x="9125" y="17709"/>
                      <a:pt x="8966" y="17750"/>
                      <a:pt x="8743" y="17833"/>
                    </a:cubicBezTo>
                    <a:close/>
                    <a:moveTo>
                      <a:pt x="4427" y="3424"/>
                    </a:moveTo>
                    <a:cubicBezTo>
                      <a:pt x="4533" y="4002"/>
                      <a:pt x="4353" y="4305"/>
                      <a:pt x="3950" y="4333"/>
                    </a:cubicBezTo>
                    <a:cubicBezTo>
                      <a:pt x="3865" y="4333"/>
                      <a:pt x="3770" y="4333"/>
                      <a:pt x="3674" y="4360"/>
                    </a:cubicBezTo>
                    <a:cubicBezTo>
                      <a:pt x="2625" y="4691"/>
                      <a:pt x="2020" y="5683"/>
                      <a:pt x="1532" y="6840"/>
                    </a:cubicBezTo>
                    <a:cubicBezTo>
                      <a:pt x="1501" y="6923"/>
                      <a:pt x="1522" y="7047"/>
                      <a:pt x="1522" y="7157"/>
                    </a:cubicBezTo>
                    <a:cubicBezTo>
                      <a:pt x="1628" y="7115"/>
                      <a:pt x="1670" y="7033"/>
                      <a:pt x="1734" y="6964"/>
                    </a:cubicBezTo>
                    <a:cubicBezTo>
                      <a:pt x="1893" y="6785"/>
                      <a:pt x="2041" y="6564"/>
                      <a:pt x="2222" y="6413"/>
                    </a:cubicBezTo>
                    <a:cubicBezTo>
                      <a:pt x="2455" y="6206"/>
                      <a:pt x="2635" y="6344"/>
                      <a:pt x="2667" y="6702"/>
                    </a:cubicBezTo>
                    <a:cubicBezTo>
                      <a:pt x="2678" y="6812"/>
                      <a:pt x="2667" y="6923"/>
                      <a:pt x="2646" y="7019"/>
                    </a:cubicBezTo>
                    <a:cubicBezTo>
                      <a:pt x="2593" y="7281"/>
                      <a:pt x="2519" y="7529"/>
                      <a:pt x="2455" y="7777"/>
                    </a:cubicBezTo>
                    <a:cubicBezTo>
                      <a:pt x="2285" y="7474"/>
                      <a:pt x="2359" y="7115"/>
                      <a:pt x="2391" y="6757"/>
                    </a:cubicBezTo>
                    <a:cubicBezTo>
                      <a:pt x="2285" y="6812"/>
                      <a:pt x="2211" y="6881"/>
                      <a:pt x="2158" y="6964"/>
                    </a:cubicBezTo>
                    <a:cubicBezTo>
                      <a:pt x="1882" y="7336"/>
                      <a:pt x="1617" y="7722"/>
                      <a:pt x="1331" y="8080"/>
                    </a:cubicBezTo>
                    <a:cubicBezTo>
                      <a:pt x="790" y="8755"/>
                      <a:pt x="567" y="9595"/>
                      <a:pt x="589" y="10559"/>
                    </a:cubicBezTo>
                    <a:cubicBezTo>
                      <a:pt x="589" y="10670"/>
                      <a:pt x="642" y="10780"/>
                      <a:pt x="673" y="10890"/>
                    </a:cubicBezTo>
                    <a:cubicBezTo>
                      <a:pt x="695" y="10890"/>
                      <a:pt x="716" y="10890"/>
                      <a:pt x="737" y="10890"/>
                    </a:cubicBezTo>
                    <a:cubicBezTo>
                      <a:pt x="811" y="10738"/>
                      <a:pt x="886" y="10573"/>
                      <a:pt x="960" y="10422"/>
                    </a:cubicBezTo>
                    <a:cubicBezTo>
                      <a:pt x="1098" y="10807"/>
                      <a:pt x="1087" y="10959"/>
                      <a:pt x="833" y="11262"/>
                    </a:cubicBezTo>
                    <a:cubicBezTo>
                      <a:pt x="504" y="11675"/>
                      <a:pt x="366" y="12157"/>
                      <a:pt x="504" y="12708"/>
                    </a:cubicBezTo>
                    <a:cubicBezTo>
                      <a:pt x="578" y="13039"/>
                      <a:pt x="726" y="13356"/>
                      <a:pt x="875" y="13645"/>
                    </a:cubicBezTo>
                    <a:cubicBezTo>
                      <a:pt x="1034" y="13921"/>
                      <a:pt x="1246" y="14141"/>
                      <a:pt x="1405" y="14403"/>
                    </a:cubicBezTo>
                    <a:cubicBezTo>
                      <a:pt x="1564" y="14637"/>
                      <a:pt x="1713" y="14899"/>
                      <a:pt x="1829" y="15188"/>
                    </a:cubicBezTo>
                    <a:cubicBezTo>
                      <a:pt x="1882" y="15339"/>
                      <a:pt x="1850" y="15546"/>
                      <a:pt x="1861" y="15725"/>
                    </a:cubicBezTo>
                    <a:cubicBezTo>
                      <a:pt x="1840" y="15725"/>
                      <a:pt x="1829" y="15725"/>
                      <a:pt x="1808" y="15725"/>
                    </a:cubicBezTo>
                    <a:cubicBezTo>
                      <a:pt x="1660" y="15092"/>
                      <a:pt x="1225" y="14747"/>
                      <a:pt x="928" y="14265"/>
                    </a:cubicBezTo>
                    <a:cubicBezTo>
                      <a:pt x="854" y="14141"/>
                      <a:pt x="758" y="14224"/>
                      <a:pt x="758" y="14389"/>
                    </a:cubicBezTo>
                    <a:cubicBezTo>
                      <a:pt x="758" y="14527"/>
                      <a:pt x="758" y="14678"/>
                      <a:pt x="790" y="14816"/>
                    </a:cubicBezTo>
                    <a:cubicBezTo>
                      <a:pt x="992" y="15822"/>
                      <a:pt x="1469" y="16552"/>
                      <a:pt x="2137" y="17089"/>
                    </a:cubicBezTo>
                    <a:cubicBezTo>
                      <a:pt x="2169" y="17117"/>
                      <a:pt x="2200" y="17144"/>
                      <a:pt x="2232" y="17144"/>
                    </a:cubicBezTo>
                    <a:cubicBezTo>
                      <a:pt x="2328" y="17158"/>
                      <a:pt x="2444" y="17199"/>
                      <a:pt x="2487" y="17144"/>
                    </a:cubicBezTo>
                    <a:cubicBezTo>
                      <a:pt x="2540" y="17089"/>
                      <a:pt x="2529" y="16924"/>
                      <a:pt x="2519" y="16813"/>
                    </a:cubicBezTo>
                    <a:cubicBezTo>
                      <a:pt x="2519" y="16731"/>
                      <a:pt x="2476" y="16634"/>
                      <a:pt x="2476" y="16552"/>
                    </a:cubicBezTo>
                    <a:cubicBezTo>
                      <a:pt x="2455" y="16290"/>
                      <a:pt x="2508" y="16070"/>
                      <a:pt x="2709" y="15890"/>
                    </a:cubicBezTo>
                    <a:cubicBezTo>
                      <a:pt x="2699" y="15987"/>
                      <a:pt x="2688" y="16042"/>
                      <a:pt x="2667" y="16097"/>
                    </a:cubicBezTo>
                    <a:cubicBezTo>
                      <a:pt x="2582" y="16538"/>
                      <a:pt x="2699" y="16910"/>
                      <a:pt x="3017" y="17117"/>
                    </a:cubicBezTo>
                    <a:cubicBezTo>
                      <a:pt x="3081" y="17172"/>
                      <a:pt x="3218" y="17199"/>
                      <a:pt x="3261" y="17158"/>
                    </a:cubicBezTo>
                    <a:cubicBezTo>
                      <a:pt x="3335" y="17075"/>
                      <a:pt x="3367" y="16924"/>
                      <a:pt x="3377" y="16800"/>
                    </a:cubicBezTo>
                    <a:cubicBezTo>
                      <a:pt x="3388" y="16717"/>
                      <a:pt x="3335" y="16634"/>
                      <a:pt x="3314" y="16538"/>
                    </a:cubicBezTo>
                    <a:cubicBezTo>
                      <a:pt x="3229" y="16221"/>
                      <a:pt x="3134" y="15904"/>
                      <a:pt x="3059" y="15587"/>
                    </a:cubicBezTo>
                    <a:cubicBezTo>
                      <a:pt x="2932" y="14926"/>
                      <a:pt x="2614" y="14609"/>
                      <a:pt x="2105" y="14651"/>
                    </a:cubicBezTo>
                    <a:cubicBezTo>
                      <a:pt x="2116" y="14637"/>
                      <a:pt x="2116" y="14609"/>
                      <a:pt x="2126" y="14596"/>
                    </a:cubicBezTo>
                    <a:cubicBezTo>
                      <a:pt x="2317" y="14334"/>
                      <a:pt x="2497" y="14306"/>
                      <a:pt x="2773" y="14499"/>
                    </a:cubicBezTo>
                    <a:cubicBezTo>
                      <a:pt x="2826" y="14527"/>
                      <a:pt x="2900" y="14540"/>
                      <a:pt x="2964" y="14568"/>
                    </a:cubicBezTo>
                    <a:cubicBezTo>
                      <a:pt x="2974" y="14472"/>
                      <a:pt x="3006" y="14375"/>
                      <a:pt x="3006" y="14279"/>
                    </a:cubicBezTo>
                    <a:cubicBezTo>
                      <a:pt x="2974" y="14017"/>
                      <a:pt x="2837" y="13879"/>
                      <a:pt x="2656" y="13824"/>
                    </a:cubicBezTo>
                    <a:cubicBezTo>
                      <a:pt x="2540" y="13783"/>
                      <a:pt x="2423" y="13769"/>
                      <a:pt x="2296" y="13769"/>
                    </a:cubicBezTo>
                    <a:cubicBezTo>
                      <a:pt x="1766" y="13728"/>
                      <a:pt x="1384" y="13383"/>
                      <a:pt x="1235" y="12736"/>
                    </a:cubicBezTo>
                    <a:cubicBezTo>
                      <a:pt x="1151" y="12323"/>
                      <a:pt x="1140" y="11868"/>
                      <a:pt x="1172" y="11441"/>
                    </a:cubicBezTo>
                    <a:cubicBezTo>
                      <a:pt x="1204" y="10807"/>
                      <a:pt x="1469" y="10284"/>
                      <a:pt x="1702" y="9747"/>
                    </a:cubicBezTo>
                    <a:cubicBezTo>
                      <a:pt x="1819" y="9457"/>
                      <a:pt x="1893" y="9140"/>
                      <a:pt x="1946" y="8824"/>
                    </a:cubicBezTo>
                    <a:cubicBezTo>
                      <a:pt x="1967" y="8713"/>
                      <a:pt x="1850" y="8576"/>
                      <a:pt x="1787" y="8452"/>
                    </a:cubicBezTo>
                    <a:cubicBezTo>
                      <a:pt x="1702" y="8521"/>
                      <a:pt x="1585" y="8576"/>
                      <a:pt x="1532" y="8672"/>
                    </a:cubicBezTo>
                    <a:cubicBezTo>
                      <a:pt x="1458" y="8810"/>
                      <a:pt x="1437" y="9003"/>
                      <a:pt x="1384" y="9209"/>
                    </a:cubicBezTo>
                    <a:cubicBezTo>
                      <a:pt x="1320" y="8879"/>
                      <a:pt x="1320" y="8603"/>
                      <a:pt x="1448" y="8342"/>
                    </a:cubicBezTo>
                    <a:cubicBezTo>
                      <a:pt x="1617" y="7970"/>
                      <a:pt x="1893" y="7970"/>
                      <a:pt x="2073" y="8328"/>
                    </a:cubicBezTo>
                    <a:cubicBezTo>
                      <a:pt x="2222" y="8631"/>
                      <a:pt x="2190" y="8975"/>
                      <a:pt x="2094" y="9278"/>
                    </a:cubicBezTo>
                    <a:cubicBezTo>
                      <a:pt x="1978" y="9705"/>
                      <a:pt x="1819" y="10105"/>
                      <a:pt x="1670" y="10504"/>
                    </a:cubicBezTo>
                    <a:cubicBezTo>
                      <a:pt x="1479" y="11055"/>
                      <a:pt x="1352" y="11606"/>
                      <a:pt x="1384" y="12212"/>
                    </a:cubicBezTo>
                    <a:cubicBezTo>
                      <a:pt x="1426" y="12901"/>
                      <a:pt x="1797" y="13411"/>
                      <a:pt x="2328" y="13480"/>
                    </a:cubicBezTo>
                    <a:cubicBezTo>
                      <a:pt x="2773" y="13549"/>
                      <a:pt x="2911" y="13397"/>
                      <a:pt x="3006" y="12832"/>
                    </a:cubicBezTo>
                    <a:cubicBezTo>
                      <a:pt x="3102" y="12295"/>
                      <a:pt x="3208" y="11772"/>
                      <a:pt x="3303" y="11234"/>
                    </a:cubicBezTo>
                    <a:cubicBezTo>
                      <a:pt x="3399" y="10752"/>
                      <a:pt x="3483" y="10284"/>
                      <a:pt x="3568" y="9802"/>
                    </a:cubicBezTo>
                    <a:cubicBezTo>
                      <a:pt x="3590" y="9664"/>
                      <a:pt x="3590" y="9512"/>
                      <a:pt x="3643" y="9402"/>
                    </a:cubicBezTo>
                    <a:cubicBezTo>
                      <a:pt x="3823" y="9044"/>
                      <a:pt x="3823" y="8700"/>
                      <a:pt x="3706" y="8314"/>
                    </a:cubicBezTo>
                    <a:cubicBezTo>
                      <a:pt x="3590" y="7914"/>
                      <a:pt x="3844" y="7377"/>
                      <a:pt x="4077" y="7336"/>
                    </a:cubicBezTo>
                    <a:cubicBezTo>
                      <a:pt x="4035" y="7556"/>
                      <a:pt x="3961" y="7777"/>
                      <a:pt x="3950" y="7997"/>
                    </a:cubicBezTo>
                    <a:cubicBezTo>
                      <a:pt x="3929" y="8204"/>
                      <a:pt x="4077" y="8286"/>
                      <a:pt x="4183" y="8149"/>
                    </a:cubicBezTo>
                    <a:cubicBezTo>
                      <a:pt x="4438" y="7790"/>
                      <a:pt x="4682" y="7419"/>
                      <a:pt x="4926" y="7047"/>
                    </a:cubicBezTo>
                    <a:cubicBezTo>
                      <a:pt x="4957" y="6978"/>
                      <a:pt x="4957" y="6840"/>
                      <a:pt x="4926" y="6757"/>
                    </a:cubicBezTo>
                    <a:cubicBezTo>
                      <a:pt x="4873" y="6578"/>
                      <a:pt x="4788" y="6413"/>
                      <a:pt x="4724" y="6248"/>
                    </a:cubicBezTo>
                    <a:cubicBezTo>
                      <a:pt x="4671" y="6124"/>
                      <a:pt x="4607" y="6055"/>
                      <a:pt x="4501" y="6137"/>
                    </a:cubicBezTo>
                    <a:cubicBezTo>
                      <a:pt x="3982" y="6509"/>
                      <a:pt x="3505" y="6936"/>
                      <a:pt x="3155" y="7570"/>
                    </a:cubicBezTo>
                    <a:cubicBezTo>
                      <a:pt x="2911" y="7997"/>
                      <a:pt x="2847" y="8452"/>
                      <a:pt x="3070" y="8934"/>
                    </a:cubicBezTo>
                    <a:cubicBezTo>
                      <a:pt x="3112" y="9030"/>
                      <a:pt x="3144" y="9127"/>
                      <a:pt x="3165" y="9237"/>
                    </a:cubicBezTo>
                    <a:cubicBezTo>
                      <a:pt x="3293" y="9733"/>
                      <a:pt x="3218" y="10050"/>
                      <a:pt x="2921" y="10394"/>
                    </a:cubicBezTo>
                    <a:cubicBezTo>
                      <a:pt x="2815" y="10504"/>
                      <a:pt x="2709" y="10614"/>
                      <a:pt x="2625" y="10738"/>
                    </a:cubicBezTo>
                    <a:cubicBezTo>
                      <a:pt x="2338" y="11179"/>
                      <a:pt x="2359" y="11772"/>
                      <a:pt x="2678" y="12171"/>
                    </a:cubicBezTo>
                    <a:cubicBezTo>
                      <a:pt x="2720" y="12240"/>
                      <a:pt x="2762" y="12309"/>
                      <a:pt x="2805" y="12378"/>
                    </a:cubicBezTo>
                    <a:cubicBezTo>
                      <a:pt x="2794" y="12405"/>
                      <a:pt x="2794" y="12419"/>
                      <a:pt x="2794" y="12447"/>
                    </a:cubicBezTo>
                    <a:cubicBezTo>
                      <a:pt x="2476" y="12212"/>
                      <a:pt x="2211" y="12295"/>
                      <a:pt x="1967" y="12639"/>
                    </a:cubicBezTo>
                    <a:cubicBezTo>
                      <a:pt x="2010" y="12460"/>
                      <a:pt x="2041" y="12295"/>
                      <a:pt x="2126" y="12185"/>
                    </a:cubicBezTo>
                    <a:cubicBezTo>
                      <a:pt x="2243" y="12033"/>
                      <a:pt x="2275" y="11882"/>
                      <a:pt x="2232" y="11689"/>
                    </a:cubicBezTo>
                    <a:cubicBezTo>
                      <a:pt x="2084" y="11055"/>
                      <a:pt x="2253" y="10559"/>
                      <a:pt x="2656" y="10174"/>
                    </a:cubicBezTo>
                    <a:cubicBezTo>
                      <a:pt x="3028" y="9815"/>
                      <a:pt x="3070" y="9636"/>
                      <a:pt x="2837" y="9113"/>
                    </a:cubicBezTo>
                    <a:cubicBezTo>
                      <a:pt x="2540" y="8479"/>
                      <a:pt x="2593" y="7914"/>
                      <a:pt x="2943" y="7336"/>
                    </a:cubicBezTo>
                    <a:cubicBezTo>
                      <a:pt x="3070" y="7129"/>
                      <a:pt x="3165" y="6868"/>
                      <a:pt x="3240" y="6620"/>
                    </a:cubicBezTo>
                    <a:cubicBezTo>
                      <a:pt x="3324" y="6344"/>
                      <a:pt x="3388" y="6055"/>
                      <a:pt x="3441" y="5765"/>
                    </a:cubicBezTo>
                    <a:cubicBezTo>
                      <a:pt x="3452" y="5669"/>
                      <a:pt x="3452" y="5531"/>
                      <a:pt x="3409" y="5462"/>
                    </a:cubicBezTo>
                    <a:cubicBezTo>
                      <a:pt x="3388" y="5407"/>
                      <a:pt x="3271" y="5394"/>
                      <a:pt x="3208" y="5421"/>
                    </a:cubicBezTo>
                    <a:cubicBezTo>
                      <a:pt x="3038" y="5504"/>
                      <a:pt x="2879" y="5600"/>
                      <a:pt x="2709" y="5697"/>
                    </a:cubicBezTo>
                    <a:cubicBezTo>
                      <a:pt x="2911" y="5063"/>
                      <a:pt x="3865" y="4595"/>
                      <a:pt x="4194" y="5311"/>
                    </a:cubicBezTo>
                    <a:cubicBezTo>
                      <a:pt x="3844" y="5256"/>
                      <a:pt x="3770" y="5325"/>
                      <a:pt x="3643" y="5779"/>
                    </a:cubicBezTo>
                    <a:cubicBezTo>
                      <a:pt x="3621" y="5848"/>
                      <a:pt x="3600" y="5917"/>
                      <a:pt x="3600" y="5986"/>
                    </a:cubicBezTo>
                    <a:cubicBezTo>
                      <a:pt x="3590" y="6082"/>
                      <a:pt x="3600" y="6193"/>
                      <a:pt x="3611" y="6289"/>
                    </a:cubicBezTo>
                    <a:cubicBezTo>
                      <a:pt x="3685" y="6261"/>
                      <a:pt x="3770" y="6248"/>
                      <a:pt x="3833" y="6206"/>
                    </a:cubicBezTo>
                    <a:cubicBezTo>
                      <a:pt x="4120" y="6013"/>
                      <a:pt x="4395" y="5807"/>
                      <a:pt x="4660" y="5600"/>
                    </a:cubicBezTo>
                    <a:cubicBezTo>
                      <a:pt x="4714" y="5559"/>
                      <a:pt x="4777" y="5476"/>
                      <a:pt x="4777" y="5407"/>
                    </a:cubicBezTo>
                    <a:cubicBezTo>
                      <a:pt x="4809" y="4856"/>
                      <a:pt x="5032" y="4443"/>
                      <a:pt x="5350" y="4099"/>
                    </a:cubicBezTo>
                    <a:cubicBezTo>
                      <a:pt x="5625" y="3809"/>
                      <a:pt x="5901" y="3520"/>
                      <a:pt x="6187" y="3231"/>
                    </a:cubicBezTo>
                    <a:cubicBezTo>
                      <a:pt x="6124" y="3437"/>
                      <a:pt x="6050" y="3630"/>
                      <a:pt x="5933" y="3796"/>
                    </a:cubicBezTo>
                    <a:cubicBezTo>
                      <a:pt x="5763" y="4057"/>
                      <a:pt x="5562" y="4264"/>
                      <a:pt x="5382" y="4512"/>
                    </a:cubicBezTo>
                    <a:cubicBezTo>
                      <a:pt x="5127" y="4856"/>
                      <a:pt x="4979" y="5256"/>
                      <a:pt x="4989" y="5724"/>
                    </a:cubicBezTo>
                    <a:cubicBezTo>
                      <a:pt x="5000" y="5876"/>
                      <a:pt x="5063" y="6013"/>
                      <a:pt x="5106" y="6193"/>
                    </a:cubicBezTo>
                    <a:cubicBezTo>
                      <a:pt x="5329" y="5917"/>
                      <a:pt x="5509" y="5683"/>
                      <a:pt x="5689" y="5462"/>
                    </a:cubicBezTo>
                    <a:cubicBezTo>
                      <a:pt x="5806" y="5325"/>
                      <a:pt x="5922" y="5187"/>
                      <a:pt x="6018" y="5022"/>
                    </a:cubicBezTo>
                    <a:cubicBezTo>
                      <a:pt x="6050" y="4980"/>
                      <a:pt x="6060" y="4856"/>
                      <a:pt x="6039" y="4815"/>
                    </a:cubicBezTo>
                    <a:cubicBezTo>
                      <a:pt x="6018" y="4774"/>
                      <a:pt x="5922" y="4760"/>
                      <a:pt x="5880" y="4774"/>
                    </a:cubicBezTo>
                    <a:cubicBezTo>
                      <a:pt x="5785" y="4801"/>
                      <a:pt x="5700" y="4870"/>
                      <a:pt x="5594" y="4939"/>
                    </a:cubicBezTo>
                    <a:cubicBezTo>
                      <a:pt x="5710" y="4567"/>
                      <a:pt x="5933" y="4429"/>
                      <a:pt x="6198" y="4374"/>
                    </a:cubicBezTo>
                    <a:cubicBezTo>
                      <a:pt x="6283" y="4360"/>
                      <a:pt x="6378" y="4333"/>
                      <a:pt x="6442" y="4264"/>
                    </a:cubicBezTo>
                    <a:cubicBezTo>
                      <a:pt x="6866" y="3809"/>
                      <a:pt x="7280" y="3327"/>
                      <a:pt x="7704" y="2859"/>
                    </a:cubicBezTo>
                    <a:cubicBezTo>
                      <a:pt x="7736" y="2818"/>
                      <a:pt x="7799" y="2804"/>
                      <a:pt x="7852" y="2776"/>
                    </a:cubicBezTo>
                    <a:cubicBezTo>
                      <a:pt x="7831" y="2749"/>
                      <a:pt x="7799" y="2721"/>
                      <a:pt x="7778" y="2680"/>
                    </a:cubicBezTo>
                    <a:cubicBezTo>
                      <a:pt x="7417" y="2611"/>
                      <a:pt x="7163" y="2955"/>
                      <a:pt x="6834" y="3203"/>
                    </a:cubicBezTo>
                    <a:cubicBezTo>
                      <a:pt x="6951" y="2831"/>
                      <a:pt x="7121" y="2638"/>
                      <a:pt x="7343" y="2514"/>
                    </a:cubicBezTo>
                    <a:cubicBezTo>
                      <a:pt x="7672" y="2322"/>
                      <a:pt x="8022" y="2349"/>
                      <a:pt x="8382" y="2363"/>
                    </a:cubicBezTo>
                    <a:cubicBezTo>
                      <a:pt x="8679" y="2377"/>
                      <a:pt x="8987" y="2267"/>
                      <a:pt x="9284" y="2211"/>
                    </a:cubicBezTo>
                    <a:cubicBezTo>
                      <a:pt x="9305" y="2211"/>
                      <a:pt x="9326" y="2156"/>
                      <a:pt x="9347" y="2129"/>
                    </a:cubicBezTo>
                    <a:cubicBezTo>
                      <a:pt x="9570" y="1826"/>
                      <a:pt x="9846" y="1674"/>
                      <a:pt x="10164" y="1633"/>
                    </a:cubicBezTo>
                    <a:cubicBezTo>
                      <a:pt x="10217" y="1619"/>
                      <a:pt x="10270" y="1619"/>
                      <a:pt x="10312" y="1592"/>
                    </a:cubicBezTo>
                    <a:cubicBezTo>
                      <a:pt x="10609" y="1399"/>
                      <a:pt x="10917" y="1192"/>
                      <a:pt x="11214" y="999"/>
                    </a:cubicBezTo>
                    <a:cubicBezTo>
                      <a:pt x="11277" y="958"/>
                      <a:pt x="11341" y="889"/>
                      <a:pt x="11415" y="820"/>
                    </a:cubicBezTo>
                    <a:cubicBezTo>
                      <a:pt x="10991" y="407"/>
                      <a:pt x="9464" y="600"/>
                      <a:pt x="9316" y="1082"/>
                    </a:cubicBezTo>
                    <a:cubicBezTo>
                      <a:pt x="9570" y="1206"/>
                      <a:pt x="9899" y="1040"/>
                      <a:pt x="10132" y="1385"/>
                    </a:cubicBezTo>
                    <a:cubicBezTo>
                      <a:pt x="9814" y="1330"/>
                      <a:pt x="9549" y="1426"/>
                      <a:pt x="9294" y="1647"/>
                    </a:cubicBezTo>
                    <a:cubicBezTo>
                      <a:pt x="8987" y="1922"/>
                      <a:pt x="8775" y="1908"/>
                      <a:pt x="8552" y="1674"/>
                    </a:cubicBezTo>
                    <a:cubicBezTo>
                      <a:pt x="8595" y="1660"/>
                      <a:pt x="8626" y="1647"/>
                      <a:pt x="8658" y="1633"/>
                    </a:cubicBezTo>
                    <a:cubicBezTo>
                      <a:pt x="8807" y="1536"/>
                      <a:pt x="8966" y="1426"/>
                      <a:pt x="9114" y="1330"/>
                    </a:cubicBezTo>
                    <a:cubicBezTo>
                      <a:pt x="8997" y="1068"/>
                      <a:pt x="8796" y="1027"/>
                      <a:pt x="8595" y="972"/>
                    </a:cubicBezTo>
                    <a:cubicBezTo>
                      <a:pt x="8584" y="972"/>
                      <a:pt x="8573" y="972"/>
                      <a:pt x="8573" y="972"/>
                    </a:cubicBezTo>
                    <a:cubicBezTo>
                      <a:pt x="8192" y="1068"/>
                      <a:pt x="7810" y="1164"/>
                      <a:pt x="7439" y="1261"/>
                    </a:cubicBezTo>
                    <a:cubicBezTo>
                      <a:pt x="7364" y="1288"/>
                      <a:pt x="7311" y="1357"/>
                      <a:pt x="7216" y="1440"/>
                    </a:cubicBezTo>
                    <a:cubicBezTo>
                      <a:pt x="7375" y="1536"/>
                      <a:pt x="7502" y="1592"/>
                      <a:pt x="7619" y="1674"/>
                    </a:cubicBezTo>
                    <a:cubicBezTo>
                      <a:pt x="7725" y="1757"/>
                      <a:pt x="7820" y="1853"/>
                      <a:pt x="7916" y="1950"/>
                    </a:cubicBezTo>
                    <a:cubicBezTo>
                      <a:pt x="7905" y="1977"/>
                      <a:pt x="7895" y="1991"/>
                      <a:pt x="7895" y="2019"/>
                    </a:cubicBezTo>
                    <a:cubicBezTo>
                      <a:pt x="7513" y="1826"/>
                      <a:pt x="7152" y="1729"/>
                      <a:pt x="6834" y="2156"/>
                    </a:cubicBezTo>
                    <a:cubicBezTo>
                      <a:pt x="6802" y="2198"/>
                      <a:pt x="6749" y="2225"/>
                      <a:pt x="6707" y="2253"/>
                    </a:cubicBezTo>
                    <a:cubicBezTo>
                      <a:pt x="6272" y="2528"/>
                      <a:pt x="5763" y="2597"/>
                      <a:pt x="5392" y="3052"/>
                    </a:cubicBezTo>
                    <a:cubicBezTo>
                      <a:pt x="5668" y="2377"/>
                      <a:pt x="6209" y="2211"/>
                      <a:pt x="6665" y="1881"/>
                    </a:cubicBezTo>
                    <a:cubicBezTo>
                      <a:pt x="6612" y="1853"/>
                      <a:pt x="6559" y="1853"/>
                      <a:pt x="6516" y="1853"/>
                    </a:cubicBezTo>
                    <a:cubicBezTo>
                      <a:pt x="5392" y="1950"/>
                      <a:pt x="4491" y="2652"/>
                      <a:pt x="3717" y="3658"/>
                    </a:cubicBezTo>
                    <a:cubicBezTo>
                      <a:pt x="3590" y="3837"/>
                      <a:pt x="3643" y="3961"/>
                      <a:pt x="3833" y="4002"/>
                    </a:cubicBezTo>
                    <a:cubicBezTo>
                      <a:pt x="4162" y="4085"/>
                      <a:pt x="4311" y="3837"/>
                      <a:pt x="4427" y="3424"/>
                    </a:cubicBezTo>
                    <a:close/>
                    <a:moveTo>
                      <a:pt x="15381" y="18425"/>
                    </a:moveTo>
                    <a:cubicBezTo>
                      <a:pt x="15519" y="18535"/>
                      <a:pt x="15572" y="18673"/>
                      <a:pt x="15519" y="18880"/>
                    </a:cubicBezTo>
                    <a:cubicBezTo>
                      <a:pt x="15455" y="19128"/>
                      <a:pt x="15498" y="19197"/>
                      <a:pt x="15699" y="19155"/>
                    </a:cubicBezTo>
                    <a:cubicBezTo>
                      <a:pt x="15773" y="19142"/>
                      <a:pt x="15848" y="19100"/>
                      <a:pt x="15911" y="19059"/>
                    </a:cubicBezTo>
                    <a:cubicBezTo>
                      <a:pt x="16441" y="18714"/>
                      <a:pt x="16908" y="18260"/>
                      <a:pt x="17311" y="17695"/>
                    </a:cubicBezTo>
                    <a:cubicBezTo>
                      <a:pt x="17417" y="17557"/>
                      <a:pt x="17587" y="17378"/>
                      <a:pt x="17470" y="17172"/>
                    </a:cubicBezTo>
                    <a:cubicBezTo>
                      <a:pt x="17438" y="17103"/>
                      <a:pt x="17184" y="17172"/>
                      <a:pt x="17056" y="17254"/>
                    </a:cubicBezTo>
                    <a:cubicBezTo>
                      <a:pt x="16484" y="17640"/>
                      <a:pt x="15901" y="17943"/>
                      <a:pt x="15254" y="17971"/>
                    </a:cubicBezTo>
                    <a:cubicBezTo>
                      <a:pt x="15190" y="17971"/>
                      <a:pt x="15116" y="18053"/>
                      <a:pt x="15073" y="18122"/>
                    </a:cubicBezTo>
                    <a:cubicBezTo>
                      <a:pt x="14692" y="18783"/>
                      <a:pt x="14172" y="19155"/>
                      <a:pt x="13536" y="19210"/>
                    </a:cubicBezTo>
                    <a:cubicBezTo>
                      <a:pt x="13313" y="19224"/>
                      <a:pt x="13165" y="19334"/>
                      <a:pt x="13048" y="19582"/>
                    </a:cubicBezTo>
                    <a:cubicBezTo>
                      <a:pt x="12963" y="19789"/>
                      <a:pt x="12857" y="19982"/>
                      <a:pt x="12751" y="20175"/>
                    </a:cubicBezTo>
                    <a:cubicBezTo>
                      <a:pt x="12613" y="20409"/>
                      <a:pt x="12635" y="20533"/>
                      <a:pt x="12868" y="20574"/>
                    </a:cubicBezTo>
                    <a:cubicBezTo>
                      <a:pt x="12910" y="20588"/>
                      <a:pt x="12963" y="20588"/>
                      <a:pt x="13016" y="20588"/>
                    </a:cubicBezTo>
                    <a:cubicBezTo>
                      <a:pt x="14045" y="20547"/>
                      <a:pt x="15010" y="19665"/>
                      <a:pt x="15381" y="18425"/>
                    </a:cubicBezTo>
                    <a:close/>
                    <a:moveTo>
                      <a:pt x="20206" y="9692"/>
                    </a:moveTo>
                    <a:cubicBezTo>
                      <a:pt x="20365" y="10353"/>
                      <a:pt x="20238" y="10931"/>
                      <a:pt x="20025" y="11496"/>
                    </a:cubicBezTo>
                    <a:cubicBezTo>
                      <a:pt x="19983" y="11606"/>
                      <a:pt x="20036" y="11868"/>
                      <a:pt x="20110" y="11951"/>
                    </a:cubicBezTo>
                    <a:cubicBezTo>
                      <a:pt x="20291" y="12157"/>
                      <a:pt x="20407" y="12378"/>
                      <a:pt x="20481" y="12667"/>
                    </a:cubicBezTo>
                    <a:cubicBezTo>
                      <a:pt x="20492" y="12750"/>
                      <a:pt x="20566" y="12819"/>
                      <a:pt x="20619" y="12887"/>
                    </a:cubicBezTo>
                    <a:cubicBezTo>
                      <a:pt x="20672" y="12819"/>
                      <a:pt x="20747" y="12763"/>
                      <a:pt x="20778" y="12681"/>
                    </a:cubicBezTo>
                    <a:cubicBezTo>
                      <a:pt x="21033" y="11937"/>
                      <a:pt x="21075" y="11165"/>
                      <a:pt x="20884" y="10380"/>
                    </a:cubicBezTo>
                    <a:cubicBezTo>
                      <a:pt x="20789" y="9995"/>
                      <a:pt x="20587" y="9733"/>
                      <a:pt x="20206" y="9692"/>
                    </a:cubicBezTo>
                    <a:close/>
                    <a:moveTo>
                      <a:pt x="20206" y="7157"/>
                    </a:moveTo>
                    <a:cubicBezTo>
                      <a:pt x="20195" y="7322"/>
                      <a:pt x="20195" y="7405"/>
                      <a:pt x="20185" y="7487"/>
                    </a:cubicBezTo>
                    <a:cubicBezTo>
                      <a:pt x="20131" y="7846"/>
                      <a:pt x="20100" y="8218"/>
                      <a:pt x="20015" y="8562"/>
                    </a:cubicBezTo>
                    <a:cubicBezTo>
                      <a:pt x="19856" y="9182"/>
                      <a:pt x="19845" y="9196"/>
                      <a:pt x="20344" y="9320"/>
                    </a:cubicBezTo>
                    <a:cubicBezTo>
                      <a:pt x="20428" y="9333"/>
                      <a:pt x="20513" y="9416"/>
                      <a:pt x="20587" y="9471"/>
                    </a:cubicBezTo>
                    <a:cubicBezTo>
                      <a:pt x="20619" y="9485"/>
                      <a:pt x="20662" y="9485"/>
                      <a:pt x="20725" y="9512"/>
                    </a:cubicBezTo>
                    <a:cubicBezTo>
                      <a:pt x="20800" y="8645"/>
                      <a:pt x="20587" y="7914"/>
                      <a:pt x="20206" y="7157"/>
                    </a:cubicBezTo>
                    <a:close/>
                    <a:moveTo>
                      <a:pt x="5106" y="18632"/>
                    </a:moveTo>
                    <a:cubicBezTo>
                      <a:pt x="5095" y="18659"/>
                      <a:pt x="5095" y="18701"/>
                      <a:pt x="5085" y="18742"/>
                    </a:cubicBezTo>
                    <a:cubicBezTo>
                      <a:pt x="5594" y="19238"/>
                      <a:pt x="6166" y="19527"/>
                      <a:pt x="6824" y="19403"/>
                    </a:cubicBezTo>
                    <a:cubicBezTo>
                      <a:pt x="7174" y="19334"/>
                      <a:pt x="7502" y="19197"/>
                      <a:pt x="7757" y="18866"/>
                    </a:cubicBezTo>
                    <a:cubicBezTo>
                      <a:pt x="7789" y="18825"/>
                      <a:pt x="7789" y="18728"/>
                      <a:pt x="7810" y="18659"/>
                    </a:cubicBezTo>
                    <a:cubicBezTo>
                      <a:pt x="7757" y="18659"/>
                      <a:pt x="7693" y="18646"/>
                      <a:pt x="7651" y="18659"/>
                    </a:cubicBezTo>
                    <a:cubicBezTo>
                      <a:pt x="6898" y="19128"/>
                      <a:pt x="6156" y="19086"/>
                      <a:pt x="5403" y="18687"/>
                    </a:cubicBezTo>
                    <a:cubicBezTo>
                      <a:pt x="5307" y="18632"/>
                      <a:pt x="5201" y="18646"/>
                      <a:pt x="5106" y="18632"/>
                    </a:cubicBezTo>
                    <a:close/>
                    <a:moveTo>
                      <a:pt x="15678" y="19486"/>
                    </a:moveTo>
                    <a:cubicBezTo>
                      <a:pt x="16070" y="19761"/>
                      <a:pt x="16473" y="19940"/>
                      <a:pt x="16897" y="20023"/>
                    </a:cubicBezTo>
                    <a:cubicBezTo>
                      <a:pt x="16972" y="20037"/>
                      <a:pt x="17056" y="19913"/>
                      <a:pt x="17162" y="19844"/>
                    </a:cubicBezTo>
                    <a:cubicBezTo>
                      <a:pt x="16887" y="19693"/>
                      <a:pt x="16643" y="19610"/>
                      <a:pt x="16441" y="19431"/>
                    </a:cubicBezTo>
                    <a:cubicBezTo>
                      <a:pt x="16166" y="19183"/>
                      <a:pt x="15943" y="19265"/>
                      <a:pt x="15678" y="19486"/>
                    </a:cubicBezTo>
                    <a:close/>
                    <a:moveTo>
                      <a:pt x="16526" y="20271"/>
                    </a:moveTo>
                    <a:cubicBezTo>
                      <a:pt x="16166" y="20064"/>
                      <a:pt x="15816" y="19858"/>
                      <a:pt x="15476" y="19665"/>
                    </a:cubicBezTo>
                    <a:cubicBezTo>
                      <a:pt x="15423" y="19637"/>
                      <a:pt x="15360" y="19637"/>
                      <a:pt x="15317" y="19665"/>
                    </a:cubicBezTo>
                    <a:cubicBezTo>
                      <a:pt x="15179" y="19748"/>
                      <a:pt x="15179" y="19913"/>
                      <a:pt x="15339" y="20037"/>
                    </a:cubicBezTo>
                    <a:cubicBezTo>
                      <a:pt x="15699" y="20340"/>
                      <a:pt x="16102" y="20354"/>
                      <a:pt x="16526" y="20271"/>
                    </a:cubicBezTo>
                    <a:close/>
                    <a:moveTo>
                      <a:pt x="17374" y="18122"/>
                    </a:moveTo>
                    <a:cubicBezTo>
                      <a:pt x="17279" y="18274"/>
                      <a:pt x="17131" y="18411"/>
                      <a:pt x="17141" y="18535"/>
                    </a:cubicBezTo>
                    <a:cubicBezTo>
                      <a:pt x="17162" y="18866"/>
                      <a:pt x="17247" y="19197"/>
                      <a:pt x="17300" y="19527"/>
                    </a:cubicBezTo>
                    <a:cubicBezTo>
                      <a:pt x="17608" y="19362"/>
                      <a:pt x="17650" y="18783"/>
                      <a:pt x="17374" y="18122"/>
                    </a:cubicBezTo>
                    <a:close/>
                    <a:moveTo>
                      <a:pt x="17820" y="19128"/>
                    </a:moveTo>
                    <a:cubicBezTo>
                      <a:pt x="18053" y="18949"/>
                      <a:pt x="18032" y="18150"/>
                      <a:pt x="17714" y="17599"/>
                    </a:cubicBezTo>
                    <a:cubicBezTo>
                      <a:pt x="17661" y="17750"/>
                      <a:pt x="17565" y="17902"/>
                      <a:pt x="17587" y="18012"/>
                    </a:cubicBezTo>
                    <a:cubicBezTo>
                      <a:pt x="17640" y="18384"/>
                      <a:pt x="17735" y="18756"/>
                      <a:pt x="17820" y="19128"/>
                    </a:cubicBezTo>
                    <a:close/>
                    <a:moveTo>
                      <a:pt x="17926" y="17309"/>
                    </a:moveTo>
                    <a:cubicBezTo>
                      <a:pt x="18043" y="17792"/>
                      <a:pt x="18138" y="18219"/>
                      <a:pt x="18223" y="18618"/>
                    </a:cubicBezTo>
                    <a:cubicBezTo>
                      <a:pt x="18414" y="18384"/>
                      <a:pt x="18339" y="17447"/>
                      <a:pt x="18085" y="17061"/>
                    </a:cubicBezTo>
                    <a:cubicBezTo>
                      <a:pt x="18021" y="17172"/>
                      <a:pt x="17958" y="17268"/>
                      <a:pt x="17926" y="17309"/>
                    </a:cubicBezTo>
                    <a:close/>
                    <a:moveTo>
                      <a:pt x="16367" y="19100"/>
                    </a:moveTo>
                    <a:cubicBezTo>
                      <a:pt x="16600" y="19238"/>
                      <a:pt x="16812" y="19348"/>
                      <a:pt x="17078" y="19513"/>
                    </a:cubicBezTo>
                    <a:cubicBezTo>
                      <a:pt x="17035" y="19169"/>
                      <a:pt x="16993" y="18921"/>
                      <a:pt x="16950" y="18632"/>
                    </a:cubicBezTo>
                    <a:cubicBezTo>
                      <a:pt x="16738" y="18811"/>
                      <a:pt x="16579" y="18935"/>
                      <a:pt x="16367" y="19100"/>
                    </a:cubicBezTo>
                    <a:close/>
                    <a:moveTo>
                      <a:pt x="18541" y="17750"/>
                    </a:moveTo>
                    <a:cubicBezTo>
                      <a:pt x="18668" y="17103"/>
                      <a:pt x="18573" y="16786"/>
                      <a:pt x="18308" y="16869"/>
                    </a:cubicBezTo>
                    <a:cubicBezTo>
                      <a:pt x="18382" y="17158"/>
                      <a:pt x="18456" y="17433"/>
                      <a:pt x="18541" y="17750"/>
                    </a:cubicBezTo>
                    <a:close/>
                  </a:path>
                </a:pathLst>
              </a:custGeom>
              <a:solidFill>
                <a:srgbClr val="E64A0E"/>
              </a:solidFill>
              <a:ln w="12700" cap="flat">
                <a:noFill/>
                <a:miter lim="400000"/>
              </a:ln>
              <a:effectLst/>
            </p:spPr>
            <p:txBody>
              <a:bodyPr wrap="square" lIns="26999" tIns="26999" rIns="26999" bIns="26999" numCol="1" anchor="t">
                <a:noAutofit/>
              </a:bodyPr>
              <a:lstStyle/>
              <a:p>
                <a:pPr>
                  <a:defRPr sz="2400">
                    <a:latin typeface="Apis For Office"/>
                    <a:ea typeface="Apis For Office"/>
                    <a:cs typeface="Apis For Office"/>
                    <a:sym typeface="Apis For Office"/>
                  </a:defRPr>
                </a:pPr>
              </a:p>
            </p:txBody>
          </p:sp>
          <p:sp>
            <p:nvSpPr>
              <p:cNvPr id="293" name="Freeform 271"/>
              <p:cNvSpPr/>
              <p:nvPr/>
            </p:nvSpPr>
            <p:spPr>
              <a:xfrm>
                <a:off x="173430" y="114908"/>
                <a:ext cx="116768" cy="102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787" y="21600"/>
                    </a:moveTo>
                    <a:cubicBezTo>
                      <a:pt x="6031" y="20360"/>
                      <a:pt x="6672" y="18777"/>
                      <a:pt x="6785" y="16895"/>
                    </a:cubicBezTo>
                    <a:cubicBezTo>
                      <a:pt x="6823" y="15697"/>
                      <a:pt x="6446" y="14842"/>
                      <a:pt x="5579" y="14243"/>
                    </a:cubicBezTo>
                    <a:cubicBezTo>
                      <a:pt x="5164" y="13944"/>
                      <a:pt x="4712" y="13602"/>
                      <a:pt x="4260" y="13473"/>
                    </a:cubicBezTo>
                    <a:cubicBezTo>
                      <a:pt x="3129" y="13088"/>
                      <a:pt x="2375" y="12233"/>
                      <a:pt x="1734" y="11164"/>
                    </a:cubicBezTo>
                    <a:cubicBezTo>
                      <a:pt x="1206" y="10308"/>
                      <a:pt x="603" y="9495"/>
                      <a:pt x="0" y="8683"/>
                    </a:cubicBezTo>
                    <a:cubicBezTo>
                      <a:pt x="1169" y="8897"/>
                      <a:pt x="1998" y="9752"/>
                      <a:pt x="2714" y="10736"/>
                    </a:cubicBezTo>
                    <a:cubicBezTo>
                      <a:pt x="3506" y="11891"/>
                      <a:pt x="4524" y="12575"/>
                      <a:pt x="5654" y="13217"/>
                    </a:cubicBezTo>
                    <a:cubicBezTo>
                      <a:pt x="6597" y="13730"/>
                      <a:pt x="6672" y="13602"/>
                      <a:pt x="7275" y="12661"/>
                    </a:cubicBezTo>
                    <a:cubicBezTo>
                      <a:pt x="7690" y="11891"/>
                      <a:pt x="8255" y="11164"/>
                      <a:pt x="8821" y="10522"/>
                    </a:cubicBezTo>
                    <a:cubicBezTo>
                      <a:pt x="9236" y="10009"/>
                      <a:pt x="9462" y="9453"/>
                      <a:pt x="9198" y="8811"/>
                    </a:cubicBezTo>
                    <a:cubicBezTo>
                      <a:pt x="8972" y="8127"/>
                      <a:pt x="8708" y="7442"/>
                      <a:pt x="8369" y="6844"/>
                    </a:cubicBezTo>
                    <a:cubicBezTo>
                      <a:pt x="8029" y="6245"/>
                      <a:pt x="7577" y="5689"/>
                      <a:pt x="7087" y="5004"/>
                    </a:cubicBezTo>
                    <a:cubicBezTo>
                      <a:pt x="8331" y="5518"/>
                      <a:pt x="9198" y="6288"/>
                      <a:pt x="9650" y="7485"/>
                    </a:cubicBezTo>
                    <a:cubicBezTo>
                      <a:pt x="10630" y="9923"/>
                      <a:pt x="10480" y="9495"/>
                      <a:pt x="12892" y="9453"/>
                    </a:cubicBezTo>
                    <a:cubicBezTo>
                      <a:pt x="13231" y="9453"/>
                      <a:pt x="13721" y="9068"/>
                      <a:pt x="13872" y="8683"/>
                    </a:cubicBezTo>
                    <a:cubicBezTo>
                      <a:pt x="15003" y="6074"/>
                      <a:pt x="14777" y="4277"/>
                      <a:pt x="12591" y="3122"/>
                    </a:cubicBezTo>
                    <a:cubicBezTo>
                      <a:pt x="11309" y="2438"/>
                      <a:pt x="9990" y="1925"/>
                      <a:pt x="8708" y="1240"/>
                    </a:cubicBezTo>
                    <a:cubicBezTo>
                      <a:pt x="8105" y="941"/>
                      <a:pt x="7502" y="513"/>
                      <a:pt x="6974" y="0"/>
                    </a:cubicBezTo>
                    <a:cubicBezTo>
                      <a:pt x="8934" y="599"/>
                      <a:pt x="10932" y="1112"/>
                      <a:pt x="12854" y="1882"/>
                    </a:cubicBezTo>
                    <a:cubicBezTo>
                      <a:pt x="15719" y="2951"/>
                      <a:pt x="16549" y="5817"/>
                      <a:pt x="15003" y="8768"/>
                    </a:cubicBezTo>
                    <a:cubicBezTo>
                      <a:pt x="14777" y="9239"/>
                      <a:pt x="14890" y="9538"/>
                      <a:pt x="15154" y="9795"/>
                    </a:cubicBezTo>
                    <a:cubicBezTo>
                      <a:pt x="15644" y="10308"/>
                      <a:pt x="16172" y="10821"/>
                      <a:pt x="16699" y="11335"/>
                    </a:cubicBezTo>
                    <a:cubicBezTo>
                      <a:pt x="18057" y="12703"/>
                      <a:pt x="19037" y="14329"/>
                      <a:pt x="19640" y="16296"/>
                    </a:cubicBezTo>
                    <a:cubicBezTo>
                      <a:pt x="19791" y="16852"/>
                      <a:pt x="20318" y="17280"/>
                      <a:pt x="20695" y="17750"/>
                    </a:cubicBezTo>
                    <a:cubicBezTo>
                      <a:pt x="20997" y="18050"/>
                      <a:pt x="21336" y="18349"/>
                      <a:pt x="21600" y="18734"/>
                    </a:cubicBezTo>
                    <a:cubicBezTo>
                      <a:pt x="20205" y="18264"/>
                      <a:pt x="19187" y="19034"/>
                      <a:pt x="18170" y="19846"/>
                    </a:cubicBezTo>
                    <a:cubicBezTo>
                      <a:pt x="18132" y="19804"/>
                      <a:pt x="18057" y="19718"/>
                      <a:pt x="18019" y="19675"/>
                    </a:cubicBezTo>
                    <a:cubicBezTo>
                      <a:pt x="18283" y="19205"/>
                      <a:pt x="18584" y="18734"/>
                      <a:pt x="18810" y="18264"/>
                    </a:cubicBezTo>
                    <a:cubicBezTo>
                      <a:pt x="18961" y="17964"/>
                      <a:pt x="19074" y="17537"/>
                      <a:pt x="18999" y="17280"/>
                    </a:cubicBezTo>
                    <a:cubicBezTo>
                      <a:pt x="18283" y="15141"/>
                      <a:pt x="17190" y="13217"/>
                      <a:pt x="15606" y="11720"/>
                    </a:cubicBezTo>
                    <a:cubicBezTo>
                      <a:pt x="13231" y="9538"/>
                      <a:pt x="9914" y="10009"/>
                      <a:pt x="8218" y="12703"/>
                    </a:cubicBezTo>
                    <a:cubicBezTo>
                      <a:pt x="7690" y="13602"/>
                      <a:pt x="7426" y="14543"/>
                      <a:pt x="7615" y="15697"/>
                    </a:cubicBezTo>
                    <a:cubicBezTo>
                      <a:pt x="7992" y="18307"/>
                      <a:pt x="6861" y="20659"/>
                      <a:pt x="4787" y="21600"/>
                    </a:cubicBezTo>
                    <a:close/>
                  </a:path>
                </a:pathLst>
              </a:custGeom>
              <a:solidFill>
                <a:srgbClr val="E64A0E"/>
              </a:solidFill>
              <a:ln w="12700" cap="flat">
                <a:noFill/>
                <a:miter lim="400000"/>
              </a:ln>
              <a:effectLst/>
            </p:spPr>
            <p:txBody>
              <a:bodyPr wrap="square" lIns="26999" tIns="26999" rIns="26999" bIns="26999" numCol="1" anchor="t">
                <a:noAutofit/>
              </a:bodyPr>
              <a:lstStyle/>
              <a:p>
                <a:pPr>
                  <a:defRPr sz="2400">
                    <a:latin typeface="Apis For Office"/>
                    <a:ea typeface="Apis For Office"/>
                    <a:cs typeface="Apis For Office"/>
                    <a:sym typeface="Apis For Office"/>
                  </a:defRPr>
                </a:pPr>
              </a:p>
            </p:txBody>
          </p:sp>
        </p:grpSp>
        <p:grpSp>
          <p:nvGrpSpPr>
            <p:cNvPr id="297" name="Group 134"/>
            <p:cNvGrpSpPr/>
            <p:nvPr/>
          </p:nvGrpSpPr>
          <p:grpSpPr>
            <a:xfrm>
              <a:off x="4282309" y="2292150"/>
              <a:ext cx="407890" cy="348601"/>
              <a:chOff x="0" y="0"/>
              <a:chExt cx="407888" cy="348600"/>
            </a:xfrm>
          </p:grpSpPr>
          <p:sp>
            <p:nvSpPr>
              <p:cNvPr id="295" name="Freeform 135"/>
              <p:cNvSpPr/>
              <p:nvPr/>
            </p:nvSpPr>
            <p:spPr>
              <a:xfrm>
                <a:off x="0" y="-1"/>
                <a:ext cx="189963" cy="348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11" y="21600"/>
                    </a:moveTo>
                    <a:cubicBezTo>
                      <a:pt x="19366" y="21399"/>
                      <a:pt x="19205" y="21098"/>
                      <a:pt x="19205" y="20696"/>
                    </a:cubicBezTo>
                    <a:cubicBezTo>
                      <a:pt x="19228" y="17129"/>
                      <a:pt x="19205" y="13563"/>
                      <a:pt x="19205" y="9984"/>
                    </a:cubicBezTo>
                    <a:cubicBezTo>
                      <a:pt x="19205" y="9431"/>
                      <a:pt x="19113" y="9368"/>
                      <a:pt x="18077" y="9368"/>
                    </a:cubicBezTo>
                    <a:cubicBezTo>
                      <a:pt x="17455" y="9368"/>
                      <a:pt x="16810" y="9381"/>
                      <a:pt x="16188" y="9368"/>
                    </a:cubicBezTo>
                    <a:cubicBezTo>
                      <a:pt x="15797" y="9356"/>
                      <a:pt x="15636" y="9431"/>
                      <a:pt x="15636" y="9645"/>
                    </a:cubicBezTo>
                    <a:cubicBezTo>
                      <a:pt x="15590" y="10222"/>
                      <a:pt x="15567" y="10800"/>
                      <a:pt x="15498" y="11365"/>
                    </a:cubicBezTo>
                    <a:cubicBezTo>
                      <a:pt x="15429" y="11968"/>
                      <a:pt x="15452" y="12583"/>
                      <a:pt x="15198" y="13161"/>
                    </a:cubicBezTo>
                    <a:cubicBezTo>
                      <a:pt x="14323" y="15321"/>
                      <a:pt x="10800" y="16376"/>
                      <a:pt x="6977" y="15610"/>
                    </a:cubicBezTo>
                    <a:cubicBezTo>
                      <a:pt x="3707" y="14957"/>
                      <a:pt x="1681" y="13626"/>
                      <a:pt x="737" y="11817"/>
                    </a:cubicBezTo>
                    <a:cubicBezTo>
                      <a:pt x="414" y="11202"/>
                      <a:pt x="253" y="10549"/>
                      <a:pt x="0" y="9921"/>
                    </a:cubicBezTo>
                    <a:cubicBezTo>
                      <a:pt x="0" y="9255"/>
                      <a:pt x="0" y="8577"/>
                      <a:pt x="0" y="7912"/>
                    </a:cubicBezTo>
                    <a:cubicBezTo>
                      <a:pt x="46" y="7799"/>
                      <a:pt x="115" y="7673"/>
                      <a:pt x="138" y="7547"/>
                    </a:cubicBezTo>
                    <a:cubicBezTo>
                      <a:pt x="368" y="6405"/>
                      <a:pt x="875" y="5300"/>
                      <a:pt x="1773" y="4257"/>
                    </a:cubicBezTo>
                    <a:cubicBezTo>
                      <a:pt x="3477" y="2248"/>
                      <a:pt x="6125" y="829"/>
                      <a:pt x="10155" y="264"/>
                    </a:cubicBezTo>
                    <a:cubicBezTo>
                      <a:pt x="10892" y="163"/>
                      <a:pt x="11652" y="88"/>
                      <a:pt x="12412" y="0"/>
                    </a:cubicBezTo>
                    <a:cubicBezTo>
                      <a:pt x="13310" y="0"/>
                      <a:pt x="14185" y="0"/>
                      <a:pt x="15083" y="0"/>
                    </a:cubicBezTo>
                    <a:cubicBezTo>
                      <a:pt x="15290" y="25"/>
                      <a:pt x="15498" y="63"/>
                      <a:pt x="15682" y="88"/>
                    </a:cubicBezTo>
                    <a:cubicBezTo>
                      <a:pt x="19412" y="440"/>
                      <a:pt x="21485" y="2160"/>
                      <a:pt x="20564" y="4169"/>
                    </a:cubicBezTo>
                    <a:cubicBezTo>
                      <a:pt x="20241" y="4923"/>
                      <a:pt x="19504" y="5551"/>
                      <a:pt x="18537" y="6116"/>
                    </a:cubicBezTo>
                    <a:cubicBezTo>
                      <a:pt x="17570" y="6681"/>
                      <a:pt x="16879" y="7321"/>
                      <a:pt x="16373" y="8087"/>
                    </a:cubicBezTo>
                    <a:cubicBezTo>
                      <a:pt x="17064" y="8087"/>
                      <a:pt x="17639" y="8087"/>
                      <a:pt x="18238" y="8087"/>
                    </a:cubicBezTo>
                    <a:cubicBezTo>
                      <a:pt x="20403" y="8087"/>
                      <a:pt x="21577" y="8728"/>
                      <a:pt x="21577" y="9921"/>
                    </a:cubicBezTo>
                    <a:cubicBezTo>
                      <a:pt x="21577" y="13513"/>
                      <a:pt x="21577" y="17117"/>
                      <a:pt x="21600" y="20708"/>
                    </a:cubicBezTo>
                    <a:cubicBezTo>
                      <a:pt x="21600" y="21085"/>
                      <a:pt x="21439" y="21387"/>
                      <a:pt x="20863" y="21600"/>
                    </a:cubicBezTo>
                    <a:cubicBezTo>
                      <a:pt x="20587" y="21600"/>
                      <a:pt x="20310" y="21600"/>
                      <a:pt x="20011" y="21600"/>
                    </a:cubicBezTo>
                    <a:close/>
                    <a:moveTo>
                      <a:pt x="13794" y="1243"/>
                    </a:moveTo>
                    <a:cubicBezTo>
                      <a:pt x="9418" y="1293"/>
                      <a:pt x="6125" y="2399"/>
                      <a:pt x="4168" y="4521"/>
                    </a:cubicBezTo>
                    <a:cubicBezTo>
                      <a:pt x="3178" y="5588"/>
                      <a:pt x="2625" y="6719"/>
                      <a:pt x="2441" y="7899"/>
                    </a:cubicBezTo>
                    <a:cubicBezTo>
                      <a:pt x="2211" y="9368"/>
                      <a:pt x="2349" y="10825"/>
                      <a:pt x="3500" y="12194"/>
                    </a:cubicBezTo>
                    <a:cubicBezTo>
                      <a:pt x="4375" y="13261"/>
                      <a:pt x="5849" y="14040"/>
                      <a:pt x="7899" y="14417"/>
                    </a:cubicBezTo>
                    <a:cubicBezTo>
                      <a:pt x="10247" y="14856"/>
                      <a:pt x="12228" y="14291"/>
                      <a:pt x="12849" y="12985"/>
                    </a:cubicBezTo>
                    <a:cubicBezTo>
                      <a:pt x="13103" y="12433"/>
                      <a:pt x="13149" y="11842"/>
                      <a:pt x="13126" y="11277"/>
                    </a:cubicBezTo>
                    <a:cubicBezTo>
                      <a:pt x="13011" y="8929"/>
                      <a:pt x="14070" y="6832"/>
                      <a:pt x="17064" y="5061"/>
                    </a:cubicBezTo>
                    <a:cubicBezTo>
                      <a:pt x="17593" y="4734"/>
                      <a:pt x="18008" y="4295"/>
                      <a:pt x="18238" y="3868"/>
                    </a:cubicBezTo>
                    <a:cubicBezTo>
                      <a:pt x="18906" y="2738"/>
                      <a:pt x="17916" y="1783"/>
                      <a:pt x="15843" y="1444"/>
                    </a:cubicBezTo>
                    <a:cubicBezTo>
                      <a:pt x="15175" y="1331"/>
                      <a:pt x="14484" y="1306"/>
                      <a:pt x="13794" y="1243"/>
                    </a:cubicBezTo>
                    <a:close/>
                  </a:path>
                </a:pathLst>
              </a:custGeom>
              <a:solidFill>
                <a:srgbClr val="AEA79F"/>
              </a:solidFill>
              <a:ln w="12700" cap="flat">
                <a:noFill/>
                <a:miter lim="400000"/>
              </a:ln>
              <a:effectLst/>
            </p:spPr>
            <p:txBody>
              <a:bodyPr wrap="square" lIns="26999" tIns="26999" rIns="26999" bIns="26999" numCol="1" anchor="t">
                <a:noAutofit/>
              </a:bodyPr>
              <a:lstStyle/>
              <a:p>
                <a:pPr>
                  <a:defRPr sz="2400">
                    <a:latin typeface="Apis For Office"/>
                    <a:ea typeface="Apis For Office"/>
                    <a:cs typeface="Apis For Office"/>
                    <a:sym typeface="Apis For Office"/>
                  </a:defRPr>
                </a:pPr>
              </a:p>
            </p:txBody>
          </p:sp>
          <p:sp>
            <p:nvSpPr>
              <p:cNvPr id="296" name="Freeform 136"/>
              <p:cNvSpPr/>
              <p:nvPr/>
            </p:nvSpPr>
            <p:spPr>
              <a:xfrm>
                <a:off x="218201" y="-1"/>
                <a:ext cx="189688" cy="348602"/>
              </a:xfrm>
              <a:custGeom>
                <a:avLst/>
                <a:gdLst/>
                <a:ahLst/>
                <a:cxnLst>
                  <a:cxn ang="0">
                    <a:pos x="wd2" y="hd2"/>
                  </a:cxn>
                  <a:cxn ang="5400000">
                    <a:pos x="wd2" y="hd2"/>
                  </a:cxn>
                  <a:cxn ang="10800000">
                    <a:pos x="wd2" y="hd2"/>
                  </a:cxn>
                  <a:cxn ang="16200000">
                    <a:pos x="wd2" y="hd2"/>
                  </a:cxn>
                </a:cxnLst>
                <a:rect l="0" t="0" r="r" b="b"/>
                <a:pathLst>
                  <a:path w="21417" h="21600" fill="norm" stroke="1" extrusionOk="0">
                    <a:moveTo>
                      <a:pt x="21417" y="9921"/>
                    </a:moveTo>
                    <a:cubicBezTo>
                      <a:pt x="21234" y="10461"/>
                      <a:pt x="21074" y="11026"/>
                      <a:pt x="20823" y="11566"/>
                    </a:cubicBezTo>
                    <a:cubicBezTo>
                      <a:pt x="19977" y="13400"/>
                      <a:pt x="18080" y="14806"/>
                      <a:pt x="14834" y="15534"/>
                    </a:cubicBezTo>
                    <a:cubicBezTo>
                      <a:pt x="10697" y="16464"/>
                      <a:pt x="6834" y="15246"/>
                      <a:pt x="6194" y="12822"/>
                    </a:cubicBezTo>
                    <a:cubicBezTo>
                      <a:pt x="6011" y="12144"/>
                      <a:pt x="6080" y="11440"/>
                      <a:pt x="6034" y="10762"/>
                    </a:cubicBezTo>
                    <a:cubicBezTo>
                      <a:pt x="6011" y="10436"/>
                      <a:pt x="5943" y="10122"/>
                      <a:pt x="5943" y="9795"/>
                    </a:cubicBezTo>
                    <a:cubicBezTo>
                      <a:pt x="5966" y="9456"/>
                      <a:pt x="5714" y="9331"/>
                      <a:pt x="5074" y="9368"/>
                    </a:cubicBezTo>
                    <a:cubicBezTo>
                      <a:pt x="4480" y="9393"/>
                      <a:pt x="3863" y="9381"/>
                      <a:pt x="3268" y="9368"/>
                    </a:cubicBezTo>
                    <a:cubicBezTo>
                      <a:pt x="2606" y="9356"/>
                      <a:pt x="2354" y="9519"/>
                      <a:pt x="2354" y="9871"/>
                    </a:cubicBezTo>
                    <a:cubicBezTo>
                      <a:pt x="2354" y="11302"/>
                      <a:pt x="2354" y="12734"/>
                      <a:pt x="2354" y="14178"/>
                    </a:cubicBezTo>
                    <a:cubicBezTo>
                      <a:pt x="2354" y="16351"/>
                      <a:pt x="2354" y="18523"/>
                      <a:pt x="2354" y="20696"/>
                    </a:cubicBezTo>
                    <a:cubicBezTo>
                      <a:pt x="2377" y="21098"/>
                      <a:pt x="2194" y="21399"/>
                      <a:pt x="1554" y="21600"/>
                    </a:cubicBezTo>
                    <a:cubicBezTo>
                      <a:pt x="1280" y="21600"/>
                      <a:pt x="983" y="21600"/>
                      <a:pt x="708" y="21600"/>
                    </a:cubicBezTo>
                    <a:cubicBezTo>
                      <a:pt x="251" y="21399"/>
                      <a:pt x="0" y="21173"/>
                      <a:pt x="0" y="20821"/>
                    </a:cubicBezTo>
                    <a:cubicBezTo>
                      <a:pt x="23" y="17154"/>
                      <a:pt x="0" y="13475"/>
                      <a:pt x="0" y="9795"/>
                    </a:cubicBezTo>
                    <a:cubicBezTo>
                      <a:pt x="0" y="8753"/>
                      <a:pt x="1257" y="8087"/>
                      <a:pt x="3200" y="8087"/>
                    </a:cubicBezTo>
                    <a:cubicBezTo>
                      <a:pt x="3817" y="8087"/>
                      <a:pt x="4457" y="8087"/>
                      <a:pt x="5188" y="8087"/>
                    </a:cubicBezTo>
                    <a:cubicBezTo>
                      <a:pt x="4663" y="7309"/>
                      <a:pt x="3908" y="6693"/>
                      <a:pt x="3040" y="6103"/>
                    </a:cubicBezTo>
                    <a:cubicBezTo>
                      <a:pt x="2354" y="5626"/>
                      <a:pt x="1668" y="5124"/>
                      <a:pt x="1257" y="4559"/>
                    </a:cubicBezTo>
                    <a:cubicBezTo>
                      <a:pt x="-183" y="2549"/>
                      <a:pt x="1623" y="678"/>
                      <a:pt x="5440" y="138"/>
                    </a:cubicBezTo>
                    <a:cubicBezTo>
                      <a:pt x="5783" y="88"/>
                      <a:pt x="6103" y="50"/>
                      <a:pt x="6446" y="0"/>
                    </a:cubicBezTo>
                    <a:cubicBezTo>
                      <a:pt x="7337" y="0"/>
                      <a:pt x="8228" y="0"/>
                      <a:pt x="9097" y="0"/>
                    </a:cubicBezTo>
                    <a:cubicBezTo>
                      <a:pt x="9303" y="25"/>
                      <a:pt x="9508" y="63"/>
                      <a:pt x="9714" y="88"/>
                    </a:cubicBezTo>
                    <a:cubicBezTo>
                      <a:pt x="11703" y="251"/>
                      <a:pt x="13600" y="578"/>
                      <a:pt x="15268" y="1243"/>
                    </a:cubicBezTo>
                    <a:cubicBezTo>
                      <a:pt x="18331" y="2461"/>
                      <a:pt x="19954" y="4182"/>
                      <a:pt x="20823" y="6153"/>
                    </a:cubicBezTo>
                    <a:cubicBezTo>
                      <a:pt x="21097" y="6731"/>
                      <a:pt x="21234" y="7321"/>
                      <a:pt x="21417" y="7912"/>
                    </a:cubicBezTo>
                    <a:cubicBezTo>
                      <a:pt x="21417" y="8577"/>
                      <a:pt x="21417" y="9255"/>
                      <a:pt x="21417" y="9921"/>
                    </a:cubicBezTo>
                    <a:close/>
                    <a:moveTo>
                      <a:pt x="8251" y="11164"/>
                    </a:moveTo>
                    <a:cubicBezTo>
                      <a:pt x="8388" y="11780"/>
                      <a:pt x="8411" y="12395"/>
                      <a:pt x="8686" y="12985"/>
                    </a:cubicBezTo>
                    <a:cubicBezTo>
                      <a:pt x="9303" y="14316"/>
                      <a:pt x="11314" y="14869"/>
                      <a:pt x="13646" y="14404"/>
                    </a:cubicBezTo>
                    <a:cubicBezTo>
                      <a:pt x="15908" y="13952"/>
                      <a:pt x="17463" y="13060"/>
                      <a:pt x="18217" y="11817"/>
                    </a:cubicBezTo>
                    <a:cubicBezTo>
                      <a:pt x="19703" y="9343"/>
                      <a:pt x="19337" y="6920"/>
                      <a:pt x="17326" y="4584"/>
                    </a:cubicBezTo>
                    <a:cubicBezTo>
                      <a:pt x="15337" y="2248"/>
                      <a:pt x="11703" y="1193"/>
                      <a:pt x="6926" y="1306"/>
                    </a:cubicBezTo>
                    <a:cubicBezTo>
                      <a:pt x="4754" y="1356"/>
                      <a:pt x="3246" y="2072"/>
                      <a:pt x="3131" y="3102"/>
                    </a:cubicBezTo>
                    <a:cubicBezTo>
                      <a:pt x="3040" y="3868"/>
                      <a:pt x="3566" y="4546"/>
                      <a:pt x="4526" y="5099"/>
                    </a:cubicBezTo>
                    <a:cubicBezTo>
                      <a:pt x="7428" y="6807"/>
                      <a:pt x="8480" y="8879"/>
                      <a:pt x="8251" y="11164"/>
                    </a:cubicBezTo>
                    <a:close/>
                  </a:path>
                </a:pathLst>
              </a:custGeom>
              <a:solidFill>
                <a:srgbClr val="AEA79F"/>
              </a:solidFill>
              <a:ln w="12700" cap="flat">
                <a:noFill/>
                <a:miter lim="400000"/>
              </a:ln>
              <a:effectLst/>
            </p:spPr>
            <p:txBody>
              <a:bodyPr wrap="square" lIns="26999" tIns="26999" rIns="26999" bIns="26999" numCol="1" anchor="t">
                <a:noAutofit/>
              </a:bodyPr>
              <a:lstStyle/>
              <a:p>
                <a:pPr>
                  <a:defRPr sz="2400">
                    <a:latin typeface="Apis For Office"/>
                    <a:ea typeface="Apis For Office"/>
                    <a:cs typeface="Apis For Office"/>
                    <a:sym typeface="Apis For Office"/>
                  </a:defRPr>
                </a:pPr>
              </a:p>
            </p:txBody>
          </p:sp>
        </p:grpSp>
        <p:grpSp>
          <p:nvGrpSpPr>
            <p:cNvPr id="300" name="Group 154"/>
            <p:cNvGrpSpPr/>
            <p:nvPr/>
          </p:nvGrpSpPr>
          <p:grpSpPr>
            <a:xfrm>
              <a:off x="4154552" y="245393"/>
              <a:ext cx="454674" cy="375628"/>
              <a:chOff x="0" y="0"/>
              <a:chExt cx="454673" cy="375627"/>
            </a:xfrm>
          </p:grpSpPr>
          <p:sp>
            <p:nvSpPr>
              <p:cNvPr id="298" name="Freeform 155"/>
              <p:cNvSpPr/>
              <p:nvPr/>
            </p:nvSpPr>
            <p:spPr>
              <a:xfrm>
                <a:off x="52896" y="1403"/>
                <a:ext cx="401778" cy="239548"/>
              </a:xfrm>
              <a:custGeom>
                <a:avLst/>
                <a:gdLst/>
                <a:ahLst/>
                <a:cxnLst>
                  <a:cxn ang="0">
                    <a:pos x="wd2" y="hd2"/>
                  </a:cxn>
                  <a:cxn ang="5400000">
                    <a:pos x="wd2" y="hd2"/>
                  </a:cxn>
                  <a:cxn ang="10800000">
                    <a:pos x="wd2" y="hd2"/>
                  </a:cxn>
                  <a:cxn ang="16200000">
                    <a:pos x="wd2" y="hd2"/>
                  </a:cxn>
                </a:cxnLst>
                <a:rect l="0" t="0" r="r" b="b"/>
                <a:pathLst>
                  <a:path w="21401" h="21357" fill="norm" stroke="1" extrusionOk="0">
                    <a:moveTo>
                      <a:pt x="21401" y="2248"/>
                    </a:moveTo>
                    <a:cubicBezTo>
                      <a:pt x="21272" y="2701"/>
                      <a:pt x="21156" y="3198"/>
                      <a:pt x="21001" y="3629"/>
                    </a:cubicBezTo>
                    <a:cubicBezTo>
                      <a:pt x="20344" y="5615"/>
                      <a:pt x="19313" y="6909"/>
                      <a:pt x="18076" y="7708"/>
                    </a:cubicBezTo>
                    <a:cubicBezTo>
                      <a:pt x="17432" y="8096"/>
                      <a:pt x="16748" y="8333"/>
                      <a:pt x="16065" y="8592"/>
                    </a:cubicBezTo>
                    <a:cubicBezTo>
                      <a:pt x="15846" y="8657"/>
                      <a:pt x="15730" y="8808"/>
                      <a:pt x="15614" y="9110"/>
                    </a:cubicBezTo>
                    <a:cubicBezTo>
                      <a:pt x="15060" y="10534"/>
                      <a:pt x="14326" y="11657"/>
                      <a:pt x="13295" y="11786"/>
                    </a:cubicBezTo>
                    <a:cubicBezTo>
                      <a:pt x="12676" y="11851"/>
                      <a:pt x="12251" y="12239"/>
                      <a:pt x="11812" y="12865"/>
                    </a:cubicBezTo>
                    <a:cubicBezTo>
                      <a:pt x="11490" y="13318"/>
                      <a:pt x="11052" y="13534"/>
                      <a:pt x="10665" y="13879"/>
                    </a:cubicBezTo>
                    <a:cubicBezTo>
                      <a:pt x="10549" y="13987"/>
                      <a:pt x="10421" y="14181"/>
                      <a:pt x="10395" y="14375"/>
                    </a:cubicBezTo>
                    <a:cubicBezTo>
                      <a:pt x="9841" y="18734"/>
                      <a:pt x="7624" y="21561"/>
                      <a:pt x="4892" y="21345"/>
                    </a:cubicBezTo>
                    <a:cubicBezTo>
                      <a:pt x="2404" y="21129"/>
                      <a:pt x="278" y="17785"/>
                      <a:pt x="33" y="13577"/>
                    </a:cubicBezTo>
                    <a:cubicBezTo>
                      <a:pt x="-199" y="9520"/>
                      <a:pt x="793" y="6435"/>
                      <a:pt x="2843" y="4277"/>
                    </a:cubicBezTo>
                    <a:cubicBezTo>
                      <a:pt x="4492" y="2550"/>
                      <a:pt x="6322" y="1687"/>
                      <a:pt x="8217" y="1148"/>
                    </a:cubicBezTo>
                    <a:cubicBezTo>
                      <a:pt x="10395" y="500"/>
                      <a:pt x="12586" y="457"/>
                      <a:pt x="14790" y="436"/>
                    </a:cubicBezTo>
                    <a:cubicBezTo>
                      <a:pt x="16336" y="436"/>
                      <a:pt x="17883" y="198"/>
                      <a:pt x="19429" y="69"/>
                    </a:cubicBezTo>
                    <a:cubicBezTo>
                      <a:pt x="19610" y="47"/>
                      <a:pt x="19790" y="26"/>
                      <a:pt x="19970" y="4"/>
                    </a:cubicBezTo>
                    <a:cubicBezTo>
                      <a:pt x="20589" y="-39"/>
                      <a:pt x="21092" y="263"/>
                      <a:pt x="21401" y="1234"/>
                    </a:cubicBezTo>
                    <a:cubicBezTo>
                      <a:pt x="21401" y="1558"/>
                      <a:pt x="21401" y="1903"/>
                      <a:pt x="21401" y="2248"/>
                    </a:cubicBezTo>
                    <a:close/>
                    <a:moveTo>
                      <a:pt x="20228" y="1860"/>
                    </a:moveTo>
                    <a:cubicBezTo>
                      <a:pt x="19674" y="1925"/>
                      <a:pt x="19159" y="2011"/>
                      <a:pt x="18656" y="2054"/>
                    </a:cubicBezTo>
                    <a:cubicBezTo>
                      <a:pt x="17457" y="2162"/>
                      <a:pt x="16272" y="2335"/>
                      <a:pt x="15073" y="2335"/>
                    </a:cubicBezTo>
                    <a:cubicBezTo>
                      <a:pt x="12689" y="2313"/>
                      <a:pt x="10317" y="2356"/>
                      <a:pt x="7972" y="3111"/>
                    </a:cubicBezTo>
                    <a:cubicBezTo>
                      <a:pt x="6400" y="3629"/>
                      <a:pt x="4866" y="4385"/>
                      <a:pt x="3500" y="5852"/>
                    </a:cubicBezTo>
                    <a:cubicBezTo>
                      <a:pt x="2366" y="7082"/>
                      <a:pt x="1502" y="8614"/>
                      <a:pt x="1219" y="10988"/>
                    </a:cubicBezTo>
                    <a:cubicBezTo>
                      <a:pt x="600" y="16080"/>
                      <a:pt x="3139" y="20374"/>
                      <a:pt x="6168" y="19317"/>
                    </a:cubicBezTo>
                    <a:cubicBezTo>
                      <a:pt x="7714" y="18777"/>
                      <a:pt x="9067" y="16490"/>
                      <a:pt x="9248" y="14138"/>
                    </a:cubicBezTo>
                    <a:cubicBezTo>
                      <a:pt x="8797" y="13836"/>
                      <a:pt x="8346" y="13555"/>
                      <a:pt x="7907" y="13253"/>
                    </a:cubicBezTo>
                    <a:cubicBezTo>
                      <a:pt x="7637" y="13038"/>
                      <a:pt x="7508" y="12671"/>
                      <a:pt x="7572" y="12153"/>
                    </a:cubicBezTo>
                    <a:cubicBezTo>
                      <a:pt x="7663" y="11505"/>
                      <a:pt x="8036" y="11247"/>
                      <a:pt x="8423" y="11570"/>
                    </a:cubicBezTo>
                    <a:cubicBezTo>
                      <a:pt x="8874" y="11959"/>
                      <a:pt x="9338" y="12261"/>
                      <a:pt x="9866" y="12196"/>
                    </a:cubicBezTo>
                    <a:cubicBezTo>
                      <a:pt x="10730" y="12088"/>
                      <a:pt x="11361" y="11311"/>
                      <a:pt x="11825" y="10124"/>
                    </a:cubicBezTo>
                    <a:cubicBezTo>
                      <a:pt x="11954" y="9801"/>
                      <a:pt x="12070" y="9736"/>
                      <a:pt x="12289" y="9801"/>
                    </a:cubicBezTo>
                    <a:cubicBezTo>
                      <a:pt x="12586" y="9909"/>
                      <a:pt x="12895" y="9995"/>
                      <a:pt x="13179" y="9909"/>
                    </a:cubicBezTo>
                    <a:cubicBezTo>
                      <a:pt x="13887" y="9758"/>
                      <a:pt x="14403" y="9002"/>
                      <a:pt x="14674" y="7967"/>
                    </a:cubicBezTo>
                    <a:cubicBezTo>
                      <a:pt x="14931" y="7039"/>
                      <a:pt x="15305" y="6823"/>
                      <a:pt x="15846" y="6737"/>
                    </a:cubicBezTo>
                    <a:cubicBezTo>
                      <a:pt x="17045" y="6521"/>
                      <a:pt x="18153" y="5873"/>
                      <a:pt x="19094" y="4557"/>
                    </a:cubicBezTo>
                    <a:cubicBezTo>
                      <a:pt x="19597" y="3867"/>
                      <a:pt x="19996" y="3025"/>
                      <a:pt x="20228" y="1860"/>
                    </a:cubicBezTo>
                    <a:close/>
                  </a:path>
                </a:pathLst>
              </a:custGeom>
              <a:solidFill>
                <a:srgbClr val="82786F"/>
              </a:solidFill>
              <a:ln w="12700" cap="flat">
                <a:noFill/>
                <a:miter lim="400000"/>
              </a:ln>
              <a:effectLst/>
            </p:spPr>
            <p:txBody>
              <a:bodyPr wrap="square" lIns="26999" tIns="26999" rIns="26999" bIns="26999" numCol="1" anchor="t">
                <a:noAutofit/>
              </a:bodyPr>
              <a:lstStyle/>
              <a:p>
                <a:pPr>
                  <a:defRPr sz="2400">
                    <a:latin typeface="Apis For Office"/>
                    <a:ea typeface="Apis For Office"/>
                    <a:cs typeface="Apis For Office"/>
                    <a:sym typeface="Apis For Office"/>
                  </a:defRPr>
                </a:pPr>
              </a:p>
            </p:txBody>
          </p:sp>
          <p:sp>
            <p:nvSpPr>
              <p:cNvPr id="299" name="Freeform 156"/>
              <p:cNvSpPr/>
              <p:nvPr/>
            </p:nvSpPr>
            <p:spPr>
              <a:xfrm>
                <a:off x="0" y="-1"/>
                <a:ext cx="285436" cy="375629"/>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20483" y="21600"/>
                    </a:moveTo>
                    <a:cubicBezTo>
                      <a:pt x="20117" y="21405"/>
                      <a:pt x="20007" y="21140"/>
                      <a:pt x="20007" y="20792"/>
                    </a:cubicBezTo>
                    <a:cubicBezTo>
                      <a:pt x="20026" y="18773"/>
                      <a:pt x="20007" y="16740"/>
                      <a:pt x="20007" y="14706"/>
                    </a:cubicBezTo>
                    <a:cubicBezTo>
                      <a:pt x="20007" y="14623"/>
                      <a:pt x="20044" y="14539"/>
                      <a:pt x="20007" y="14456"/>
                    </a:cubicBezTo>
                    <a:cubicBezTo>
                      <a:pt x="19971" y="14372"/>
                      <a:pt x="19916" y="14261"/>
                      <a:pt x="19824" y="14205"/>
                    </a:cubicBezTo>
                    <a:cubicBezTo>
                      <a:pt x="19769" y="14177"/>
                      <a:pt x="19605" y="14261"/>
                      <a:pt x="19513" y="14316"/>
                    </a:cubicBezTo>
                    <a:cubicBezTo>
                      <a:pt x="18946" y="14679"/>
                      <a:pt x="18415" y="15082"/>
                      <a:pt x="17793" y="15403"/>
                    </a:cubicBezTo>
                    <a:cubicBezTo>
                      <a:pt x="13527" y="17673"/>
                      <a:pt x="7468" y="17422"/>
                      <a:pt x="3698" y="14804"/>
                    </a:cubicBezTo>
                    <a:cubicBezTo>
                      <a:pt x="1647" y="13369"/>
                      <a:pt x="513" y="11559"/>
                      <a:pt x="110" y="9470"/>
                    </a:cubicBezTo>
                    <a:cubicBezTo>
                      <a:pt x="92" y="9359"/>
                      <a:pt x="37" y="9247"/>
                      <a:pt x="0" y="9136"/>
                    </a:cubicBezTo>
                    <a:cubicBezTo>
                      <a:pt x="0" y="8453"/>
                      <a:pt x="0" y="7785"/>
                      <a:pt x="0" y="7103"/>
                    </a:cubicBezTo>
                    <a:cubicBezTo>
                      <a:pt x="37" y="6949"/>
                      <a:pt x="92" y="6810"/>
                      <a:pt x="110" y="6657"/>
                    </a:cubicBezTo>
                    <a:cubicBezTo>
                      <a:pt x="439" y="4846"/>
                      <a:pt x="1245" y="3175"/>
                      <a:pt x="2837" y="1810"/>
                    </a:cubicBezTo>
                    <a:cubicBezTo>
                      <a:pt x="3624" y="1142"/>
                      <a:pt x="4631" y="599"/>
                      <a:pt x="5528" y="0"/>
                    </a:cubicBezTo>
                    <a:cubicBezTo>
                      <a:pt x="5748" y="0"/>
                      <a:pt x="5967" y="0"/>
                      <a:pt x="6187" y="0"/>
                    </a:cubicBezTo>
                    <a:cubicBezTo>
                      <a:pt x="6864" y="529"/>
                      <a:pt x="6809" y="836"/>
                      <a:pt x="5986" y="1253"/>
                    </a:cubicBezTo>
                    <a:cubicBezTo>
                      <a:pt x="3441" y="2576"/>
                      <a:pt x="2123" y="4470"/>
                      <a:pt x="1702" y="6754"/>
                    </a:cubicBezTo>
                    <a:cubicBezTo>
                      <a:pt x="1373" y="8579"/>
                      <a:pt x="1666" y="10361"/>
                      <a:pt x="2819" y="12019"/>
                    </a:cubicBezTo>
                    <a:cubicBezTo>
                      <a:pt x="4704" y="14734"/>
                      <a:pt x="8384" y="15932"/>
                      <a:pt x="11990" y="15709"/>
                    </a:cubicBezTo>
                    <a:cubicBezTo>
                      <a:pt x="14534" y="15542"/>
                      <a:pt x="16713" y="14776"/>
                      <a:pt x="18506" y="13356"/>
                    </a:cubicBezTo>
                    <a:cubicBezTo>
                      <a:pt x="19037" y="12938"/>
                      <a:pt x="19715" y="12840"/>
                      <a:pt x="20428" y="13049"/>
                    </a:cubicBezTo>
                    <a:cubicBezTo>
                      <a:pt x="21161" y="13272"/>
                      <a:pt x="21582" y="13704"/>
                      <a:pt x="21582" y="14303"/>
                    </a:cubicBezTo>
                    <a:cubicBezTo>
                      <a:pt x="21600" y="16517"/>
                      <a:pt x="21600" y="18745"/>
                      <a:pt x="21582" y="20959"/>
                    </a:cubicBezTo>
                    <a:cubicBezTo>
                      <a:pt x="21582" y="21182"/>
                      <a:pt x="21289" y="21391"/>
                      <a:pt x="21142" y="21600"/>
                    </a:cubicBezTo>
                    <a:cubicBezTo>
                      <a:pt x="20923" y="21600"/>
                      <a:pt x="20703" y="21600"/>
                      <a:pt x="20483" y="21600"/>
                    </a:cubicBezTo>
                    <a:close/>
                  </a:path>
                </a:pathLst>
              </a:custGeom>
              <a:solidFill>
                <a:srgbClr val="82786F"/>
              </a:solidFill>
              <a:ln w="12700" cap="flat">
                <a:noFill/>
                <a:miter lim="400000"/>
              </a:ln>
              <a:effectLst/>
            </p:spPr>
            <p:txBody>
              <a:bodyPr wrap="square" lIns="26999" tIns="26999" rIns="26999" bIns="26999" numCol="1" anchor="t">
                <a:noAutofit/>
              </a:bodyPr>
              <a:lstStyle/>
              <a:p>
                <a:pPr>
                  <a:defRPr sz="2400">
                    <a:latin typeface="Apis For Office"/>
                    <a:ea typeface="Apis For Office"/>
                    <a:cs typeface="Apis For Office"/>
                    <a:sym typeface="Apis For Office"/>
                  </a:defRPr>
                </a:pPr>
              </a:p>
            </p:txBody>
          </p:sp>
        </p:grpSp>
        <p:grpSp>
          <p:nvGrpSpPr>
            <p:cNvPr id="333" name="Group 89"/>
            <p:cNvGrpSpPr/>
            <p:nvPr/>
          </p:nvGrpSpPr>
          <p:grpSpPr>
            <a:xfrm>
              <a:off x="3542057" y="187231"/>
              <a:ext cx="788121" cy="429817"/>
              <a:chOff x="0" y="0"/>
              <a:chExt cx="788120" cy="429816"/>
            </a:xfrm>
          </p:grpSpPr>
          <p:sp>
            <p:nvSpPr>
              <p:cNvPr id="301" name="Freeform: Shape 195"/>
              <p:cNvSpPr/>
              <p:nvPr/>
            </p:nvSpPr>
            <p:spPr>
              <a:xfrm>
                <a:off x="28854" y="63351"/>
                <a:ext cx="364219" cy="308074"/>
              </a:xfrm>
              <a:custGeom>
                <a:avLst/>
                <a:gdLst/>
                <a:ahLst/>
                <a:cxnLst>
                  <a:cxn ang="0">
                    <a:pos x="wd2" y="hd2"/>
                  </a:cxn>
                  <a:cxn ang="5400000">
                    <a:pos x="wd2" y="hd2"/>
                  </a:cxn>
                  <a:cxn ang="10800000">
                    <a:pos x="wd2" y="hd2"/>
                  </a:cxn>
                  <a:cxn ang="16200000">
                    <a:pos x="wd2" y="hd2"/>
                  </a:cxn>
                </a:cxnLst>
                <a:rect l="0" t="0" r="r" b="b"/>
                <a:pathLst>
                  <a:path w="21458" h="21293" fill="norm" stroke="1" extrusionOk="0">
                    <a:moveTo>
                      <a:pt x="3556" y="4174"/>
                    </a:moveTo>
                    <a:cubicBezTo>
                      <a:pt x="4251" y="3239"/>
                      <a:pt x="4333" y="2232"/>
                      <a:pt x="5150" y="1585"/>
                    </a:cubicBezTo>
                    <a:cubicBezTo>
                      <a:pt x="5968" y="938"/>
                      <a:pt x="7296" y="506"/>
                      <a:pt x="8461" y="290"/>
                    </a:cubicBezTo>
                    <a:cubicBezTo>
                      <a:pt x="9626" y="75"/>
                      <a:pt x="10525" y="-237"/>
                      <a:pt x="12139" y="290"/>
                    </a:cubicBezTo>
                    <a:cubicBezTo>
                      <a:pt x="13753" y="818"/>
                      <a:pt x="16757" y="2544"/>
                      <a:pt x="18147" y="3455"/>
                    </a:cubicBezTo>
                    <a:cubicBezTo>
                      <a:pt x="19537" y="4366"/>
                      <a:pt x="20027" y="4869"/>
                      <a:pt x="20477" y="5756"/>
                    </a:cubicBezTo>
                    <a:cubicBezTo>
                      <a:pt x="20926" y="6643"/>
                      <a:pt x="20681" y="7890"/>
                      <a:pt x="20845" y="8777"/>
                    </a:cubicBezTo>
                    <a:cubicBezTo>
                      <a:pt x="21008" y="9664"/>
                      <a:pt x="21478" y="10072"/>
                      <a:pt x="21458" y="11078"/>
                    </a:cubicBezTo>
                    <a:cubicBezTo>
                      <a:pt x="21437" y="12085"/>
                      <a:pt x="21478" y="13548"/>
                      <a:pt x="20722" y="14818"/>
                    </a:cubicBezTo>
                    <a:cubicBezTo>
                      <a:pt x="19966" y="16089"/>
                      <a:pt x="18576" y="17623"/>
                      <a:pt x="16921" y="18702"/>
                    </a:cubicBezTo>
                    <a:cubicBezTo>
                      <a:pt x="15266" y="19781"/>
                      <a:pt x="12752" y="21363"/>
                      <a:pt x="10790" y="21291"/>
                    </a:cubicBezTo>
                    <a:cubicBezTo>
                      <a:pt x="8829" y="21219"/>
                      <a:pt x="6826" y="19565"/>
                      <a:pt x="5150" y="18270"/>
                    </a:cubicBezTo>
                    <a:cubicBezTo>
                      <a:pt x="3475" y="16976"/>
                      <a:pt x="1595" y="14722"/>
                      <a:pt x="736" y="13524"/>
                    </a:cubicBezTo>
                    <a:cubicBezTo>
                      <a:pt x="-122" y="12325"/>
                      <a:pt x="21" y="11822"/>
                      <a:pt x="1" y="11078"/>
                    </a:cubicBezTo>
                    <a:cubicBezTo>
                      <a:pt x="-20" y="10335"/>
                      <a:pt x="450" y="9712"/>
                      <a:pt x="614" y="9065"/>
                    </a:cubicBezTo>
                    <a:cubicBezTo>
                      <a:pt x="777" y="8417"/>
                      <a:pt x="532" y="7842"/>
                      <a:pt x="981" y="7195"/>
                    </a:cubicBezTo>
                    <a:cubicBezTo>
                      <a:pt x="1431" y="6547"/>
                      <a:pt x="2862" y="5109"/>
                      <a:pt x="3556" y="4174"/>
                    </a:cubicBezTo>
                    <a:close/>
                  </a:path>
                </a:pathLst>
              </a:custGeom>
              <a:solidFill>
                <a:srgbClr val="82786F"/>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02" name="Oval 91"/>
              <p:cNvSpPr/>
              <p:nvPr/>
            </p:nvSpPr>
            <p:spPr>
              <a:xfrm>
                <a:off x="713267" y="154211"/>
                <a:ext cx="74854" cy="74854"/>
              </a:xfrm>
              <a:prstGeom prst="ellipse">
                <a:avLst/>
              </a:prstGeom>
              <a:noFill/>
              <a:ln w="3175" cap="flat">
                <a:solidFill>
                  <a:srgbClr val="FFFFFF"/>
                </a:solidFill>
                <a:prstDash val="solid"/>
                <a:round/>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03" name="Oval 92"/>
              <p:cNvSpPr/>
              <p:nvPr/>
            </p:nvSpPr>
            <p:spPr>
              <a:xfrm>
                <a:off x="0" y="0"/>
                <a:ext cx="429816" cy="429817"/>
              </a:xfrm>
              <a:prstGeom prst="ellipse">
                <a:avLst/>
              </a:prstGeom>
              <a:noFill/>
              <a:ln w="3175" cap="flat">
                <a:solidFill>
                  <a:srgbClr val="FFFFFF"/>
                </a:solidFill>
                <a:prstDash val="solid"/>
                <a:round/>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04" name="Freeform: Shape 198"/>
              <p:cNvSpPr/>
              <p:nvPr/>
            </p:nvSpPr>
            <p:spPr>
              <a:xfrm>
                <a:off x="67724" y="89104"/>
                <a:ext cx="302275" cy="2589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91" y="12505"/>
                    </a:moveTo>
                    <a:lnTo>
                      <a:pt x="9462" y="12815"/>
                    </a:lnTo>
                    <a:lnTo>
                      <a:pt x="9823" y="12732"/>
                    </a:lnTo>
                    <a:lnTo>
                      <a:pt x="9787" y="12526"/>
                    </a:lnTo>
                    <a:close/>
                    <a:moveTo>
                      <a:pt x="7780" y="0"/>
                    </a:moveTo>
                    <a:cubicBezTo>
                      <a:pt x="8755" y="0"/>
                      <a:pt x="9639" y="453"/>
                      <a:pt x="10278" y="1185"/>
                    </a:cubicBezTo>
                    <a:lnTo>
                      <a:pt x="11025" y="2451"/>
                    </a:lnTo>
                    <a:lnTo>
                      <a:pt x="11410" y="1387"/>
                    </a:lnTo>
                    <a:cubicBezTo>
                      <a:pt x="11908" y="817"/>
                      <a:pt x="12596" y="465"/>
                      <a:pt x="13356" y="465"/>
                    </a:cubicBezTo>
                    <a:cubicBezTo>
                      <a:pt x="14876" y="465"/>
                      <a:pt x="16108" y="1875"/>
                      <a:pt x="16108" y="3614"/>
                    </a:cubicBezTo>
                    <a:lnTo>
                      <a:pt x="15628" y="4941"/>
                    </a:lnTo>
                    <a:lnTo>
                      <a:pt x="16115" y="5317"/>
                    </a:lnTo>
                    <a:lnTo>
                      <a:pt x="16930" y="6700"/>
                    </a:lnTo>
                    <a:lnTo>
                      <a:pt x="17650" y="6534"/>
                    </a:lnTo>
                    <a:cubicBezTo>
                      <a:pt x="19831" y="6534"/>
                      <a:pt x="21600" y="8558"/>
                      <a:pt x="21600" y="11054"/>
                    </a:cubicBezTo>
                    <a:cubicBezTo>
                      <a:pt x="21600" y="12303"/>
                      <a:pt x="21158" y="13433"/>
                      <a:pt x="20443" y="14251"/>
                    </a:cubicBezTo>
                    <a:lnTo>
                      <a:pt x="20115" y="14504"/>
                    </a:lnTo>
                    <a:lnTo>
                      <a:pt x="20329" y="15307"/>
                    </a:lnTo>
                    <a:cubicBezTo>
                      <a:pt x="20329" y="17248"/>
                      <a:pt x="18954" y="18822"/>
                      <a:pt x="17257" y="18822"/>
                    </a:cubicBezTo>
                    <a:cubicBezTo>
                      <a:pt x="16409" y="18822"/>
                      <a:pt x="15641" y="18429"/>
                      <a:pt x="15085" y="17793"/>
                    </a:cubicBezTo>
                    <a:lnTo>
                      <a:pt x="14732" y="16817"/>
                    </a:lnTo>
                    <a:lnTo>
                      <a:pt x="14485" y="16874"/>
                    </a:lnTo>
                    <a:lnTo>
                      <a:pt x="14521" y="17080"/>
                    </a:lnTo>
                    <a:cubicBezTo>
                      <a:pt x="14521" y="19576"/>
                      <a:pt x="12752" y="21600"/>
                      <a:pt x="10571" y="21600"/>
                    </a:cubicBezTo>
                    <a:cubicBezTo>
                      <a:pt x="8935" y="21600"/>
                      <a:pt x="7531" y="20462"/>
                      <a:pt x="6931" y="18839"/>
                    </a:cubicBezTo>
                    <a:lnTo>
                      <a:pt x="6830" y="18266"/>
                    </a:lnTo>
                    <a:lnTo>
                      <a:pt x="6638" y="18414"/>
                    </a:lnTo>
                    <a:cubicBezTo>
                      <a:pt x="6215" y="18618"/>
                      <a:pt x="5750" y="18732"/>
                      <a:pt x="5262" y="18732"/>
                    </a:cubicBezTo>
                    <a:cubicBezTo>
                      <a:pt x="3311" y="18732"/>
                      <a:pt x="1729" y="16921"/>
                      <a:pt x="1729" y="14687"/>
                    </a:cubicBezTo>
                    <a:cubicBezTo>
                      <a:pt x="1729" y="13850"/>
                      <a:pt x="1951" y="13072"/>
                      <a:pt x="2332" y="12426"/>
                    </a:cubicBezTo>
                    <a:lnTo>
                      <a:pt x="2418" y="12345"/>
                    </a:lnTo>
                    <a:lnTo>
                      <a:pt x="806" y="11581"/>
                    </a:lnTo>
                    <a:cubicBezTo>
                      <a:pt x="308" y="11011"/>
                      <a:pt x="0" y="10223"/>
                      <a:pt x="0" y="9354"/>
                    </a:cubicBezTo>
                    <a:cubicBezTo>
                      <a:pt x="0" y="7614"/>
                      <a:pt x="1232" y="6204"/>
                      <a:pt x="2752" y="6204"/>
                    </a:cubicBezTo>
                    <a:cubicBezTo>
                      <a:pt x="3512" y="6204"/>
                      <a:pt x="4200" y="6557"/>
                      <a:pt x="4698" y="7127"/>
                    </a:cubicBezTo>
                    <a:lnTo>
                      <a:pt x="4713" y="7168"/>
                    </a:lnTo>
                    <a:lnTo>
                      <a:pt x="4865" y="6910"/>
                    </a:lnTo>
                    <a:lnTo>
                      <a:pt x="5153" y="6687"/>
                    </a:lnTo>
                    <a:lnTo>
                      <a:pt x="4523" y="5618"/>
                    </a:lnTo>
                    <a:cubicBezTo>
                      <a:pt x="4345" y="5134"/>
                      <a:pt x="4246" y="4602"/>
                      <a:pt x="4246" y="4044"/>
                    </a:cubicBezTo>
                    <a:cubicBezTo>
                      <a:pt x="4246" y="1811"/>
                      <a:pt x="5828" y="0"/>
                      <a:pt x="7780" y="0"/>
                    </a:cubicBezTo>
                    <a:close/>
                  </a:path>
                </a:pathLst>
              </a:custGeom>
              <a:solidFill>
                <a:srgbClr val="82786F"/>
              </a:solidFill>
              <a:ln w="3175" cap="flat">
                <a:solidFill>
                  <a:srgbClr val="E8F6E6"/>
                </a:solidFill>
                <a:prstDash val="solid"/>
                <a:round/>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05" name="Oval 94"/>
              <p:cNvSpPr/>
              <p:nvPr/>
            </p:nvSpPr>
            <p:spPr>
              <a:xfrm>
                <a:off x="200811" y="207822"/>
                <a:ext cx="63058" cy="62071"/>
              </a:xfrm>
              <a:prstGeom prst="ellipse">
                <a:avLst/>
              </a:prstGeom>
              <a:noFill/>
              <a:ln w="3175" cap="flat">
                <a:solidFill>
                  <a:srgbClr val="E8F6E6"/>
                </a:solidFill>
                <a:prstDash val="solid"/>
                <a:round/>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06" name="Oval 95"/>
              <p:cNvSpPr/>
              <p:nvPr/>
            </p:nvSpPr>
            <p:spPr>
              <a:xfrm>
                <a:off x="216116" y="123222"/>
                <a:ext cx="45867" cy="45148"/>
              </a:xfrm>
              <a:prstGeom prst="ellipse">
                <a:avLst/>
              </a:prstGeom>
              <a:noFill/>
              <a:ln w="3175" cap="flat">
                <a:solidFill>
                  <a:srgbClr val="E8F6E6"/>
                </a:solidFill>
                <a:prstDash val="solid"/>
                <a:round/>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07" name="Oval 96"/>
              <p:cNvSpPr/>
              <p:nvPr/>
            </p:nvSpPr>
            <p:spPr>
              <a:xfrm>
                <a:off x="285340" y="168357"/>
                <a:ext cx="45866" cy="45148"/>
              </a:xfrm>
              <a:prstGeom prst="ellipse">
                <a:avLst/>
              </a:prstGeom>
              <a:noFill/>
              <a:ln w="3175" cap="flat">
                <a:solidFill>
                  <a:srgbClr val="E8F6E6"/>
                </a:solidFill>
                <a:prstDash val="solid"/>
                <a:round/>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08" name="Oval 97"/>
              <p:cNvSpPr/>
              <p:nvPr/>
            </p:nvSpPr>
            <p:spPr>
              <a:xfrm>
                <a:off x="274323" y="274285"/>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09" name="Oval 98"/>
              <p:cNvSpPr/>
              <p:nvPr/>
            </p:nvSpPr>
            <p:spPr>
              <a:xfrm>
                <a:off x="293976" y="245971"/>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10" name="Oval 99"/>
              <p:cNvSpPr/>
              <p:nvPr/>
            </p:nvSpPr>
            <p:spPr>
              <a:xfrm>
                <a:off x="319226" y="225621"/>
                <a:ext cx="39310" cy="38693"/>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11" name="Oval 100"/>
              <p:cNvSpPr/>
              <p:nvPr/>
            </p:nvSpPr>
            <p:spPr>
              <a:xfrm>
                <a:off x="340494" y="196307"/>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12" name="Oval 101"/>
              <p:cNvSpPr/>
              <p:nvPr/>
            </p:nvSpPr>
            <p:spPr>
              <a:xfrm>
                <a:off x="328385" y="154811"/>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13" name="Oval 102"/>
              <p:cNvSpPr/>
              <p:nvPr/>
            </p:nvSpPr>
            <p:spPr>
              <a:xfrm>
                <a:off x="292129" y="137996"/>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14" name="Oval 103"/>
              <p:cNvSpPr/>
              <p:nvPr/>
            </p:nvSpPr>
            <p:spPr>
              <a:xfrm>
                <a:off x="215642" y="159280"/>
                <a:ext cx="39310" cy="38693"/>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15" name="Oval 104"/>
              <p:cNvSpPr/>
              <p:nvPr/>
            </p:nvSpPr>
            <p:spPr>
              <a:xfrm>
                <a:off x="169647" y="123222"/>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16" name="Oval 105"/>
              <p:cNvSpPr/>
              <p:nvPr/>
            </p:nvSpPr>
            <p:spPr>
              <a:xfrm>
                <a:off x="133397" y="123222"/>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17" name="Oval 106"/>
              <p:cNvSpPr/>
              <p:nvPr/>
            </p:nvSpPr>
            <p:spPr>
              <a:xfrm>
                <a:off x="109626" y="137677"/>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18" name="Oval 107"/>
              <p:cNvSpPr/>
              <p:nvPr/>
            </p:nvSpPr>
            <p:spPr>
              <a:xfrm>
                <a:off x="190462" y="83499"/>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19" name="Oval 108"/>
              <p:cNvSpPr/>
              <p:nvPr/>
            </p:nvSpPr>
            <p:spPr>
              <a:xfrm>
                <a:off x="208955" y="105522"/>
                <a:ext cx="39310" cy="38693"/>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20" name="Oval 109"/>
              <p:cNvSpPr/>
              <p:nvPr/>
            </p:nvSpPr>
            <p:spPr>
              <a:xfrm>
                <a:off x="265425" y="115519"/>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21" name="Oval 110"/>
              <p:cNvSpPr/>
              <p:nvPr/>
            </p:nvSpPr>
            <p:spPr>
              <a:xfrm>
                <a:off x="87106" y="184987"/>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22" name="Oval 111"/>
              <p:cNvSpPr/>
              <p:nvPr/>
            </p:nvSpPr>
            <p:spPr>
              <a:xfrm>
                <a:off x="48107" y="201050"/>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23" name="Oval 112"/>
              <p:cNvSpPr/>
              <p:nvPr/>
            </p:nvSpPr>
            <p:spPr>
              <a:xfrm>
                <a:off x="102584" y="244967"/>
                <a:ext cx="39310" cy="38693"/>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24" name="Oval 113"/>
              <p:cNvSpPr/>
              <p:nvPr/>
            </p:nvSpPr>
            <p:spPr>
              <a:xfrm>
                <a:off x="132693" y="260802"/>
                <a:ext cx="39310" cy="38693"/>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25" name="Oval 114"/>
              <p:cNvSpPr/>
              <p:nvPr/>
            </p:nvSpPr>
            <p:spPr>
              <a:xfrm>
                <a:off x="172986" y="278306"/>
                <a:ext cx="39310" cy="38693"/>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26" name="Oval 115"/>
              <p:cNvSpPr/>
              <p:nvPr/>
            </p:nvSpPr>
            <p:spPr>
              <a:xfrm>
                <a:off x="194705" y="318528"/>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27" name="Oval 116"/>
              <p:cNvSpPr/>
              <p:nvPr/>
            </p:nvSpPr>
            <p:spPr>
              <a:xfrm>
                <a:off x="231555" y="294387"/>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28" name="Oval 117"/>
              <p:cNvSpPr/>
              <p:nvPr/>
            </p:nvSpPr>
            <p:spPr>
              <a:xfrm>
                <a:off x="245770" y="272135"/>
                <a:ext cx="39310" cy="38693"/>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29" name="Oval 118"/>
              <p:cNvSpPr/>
              <p:nvPr/>
            </p:nvSpPr>
            <p:spPr>
              <a:xfrm>
                <a:off x="173154" y="231696"/>
                <a:ext cx="39310" cy="38693"/>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30" name="Oval 119"/>
              <p:cNvSpPr/>
              <p:nvPr/>
            </p:nvSpPr>
            <p:spPr>
              <a:xfrm>
                <a:off x="95250" y="132964"/>
                <a:ext cx="39310" cy="38694"/>
              </a:xfrm>
              <a:prstGeom prst="ellipse">
                <a:avLst/>
              </a:prstGeom>
              <a:solidFill>
                <a:srgbClr val="E8F6E6"/>
              </a:solidFill>
              <a:ln w="12700" cap="flat">
                <a:noFill/>
                <a:miter lim="400000"/>
              </a:ln>
              <a:effectLst/>
            </p:spPr>
            <p:txBody>
              <a:bodyPr wrap="square" lIns="26999" tIns="26999" rIns="26999" bIns="26999" numCol="1" anchor="ctr">
                <a:noAutofit/>
              </a:bodyPr>
              <a:lstStyle/>
              <a:p>
                <a:pPr algn="ctr">
                  <a:defRPr sz="2400">
                    <a:solidFill>
                      <a:srgbClr val="FFFFFF"/>
                    </a:solidFill>
                    <a:latin typeface="Apis For Office"/>
                    <a:ea typeface="Apis For Office"/>
                    <a:cs typeface="Apis For Office"/>
                    <a:sym typeface="Apis For Office"/>
                  </a:defRPr>
                </a:pPr>
              </a:p>
            </p:txBody>
          </p:sp>
          <p:sp>
            <p:nvSpPr>
              <p:cNvPr id="331" name="Freeform: Shape 225"/>
              <p:cNvSpPr/>
              <p:nvPr/>
            </p:nvSpPr>
            <p:spPr>
              <a:xfrm>
                <a:off x="290848" y="14691"/>
                <a:ext cx="449406" cy="141068"/>
              </a:xfrm>
              <a:prstGeom prst="line">
                <a:avLst/>
              </a:prstGeom>
              <a:noFill/>
              <a:ln w="3175" cap="rnd">
                <a:solidFill>
                  <a:srgbClr val="FFFFFF"/>
                </a:solidFill>
                <a:prstDash val="solid"/>
                <a:round/>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32" name="Freeform: Shape 226"/>
              <p:cNvSpPr/>
              <p:nvPr/>
            </p:nvSpPr>
            <p:spPr>
              <a:xfrm flipV="1">
                <a:off x="357352" y="226293"/>
                <a:ext cx="384917" cy="151146"/>
              </a:xfrm>
              <a:prstGeom prst="line">
                <a:avLst/>
              </a:prstGeom>
              <a:noFill/>
              <a:ln w="3175" cap="rnd">
                <a:solidFill>
                  <a:srgbClr val="FFFFFF"/>
                </a:solidFill>
                <a:prstDash val="solid"/>
                <a:round/>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grpSp>
        <p:sp>
          <p:nvSpPr>
            <p:cNvPr id="334" name="Oval 122"/>
            <p:cNvSpPr txBox="1"/>
            <p:nvPr/>
          </p:nvSpPr>
          <p:spPr>
            <a:xfrm>
              <a:off x="3505793" y="1315512"/>
              <a:ext cx="1165149" cy="2425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ctr">
              <a:spAutoFit/>
            </a:bodyPr>
            <a:lstStyle>
              <a:lvl1pPr algn="ctr" defTabSz="1218660">
                <a:defRPr b="1" sz="1200">
                  <a:solidFill>
                    <a:srgbClr val="001965"/>
                  </a:solidFill>
                  <a:latin typeface="Optima"/>
                  <a:ea typeface="Optima"/>
                  <a:cs typeface="Optima"/>
                  <a:sym typeface="Optima"/>
                </a:defRPr>
              </a:lvl1pPr>
            </a:lstStyle>
            <a:p>
              <a:pPr/>
              <a:r>
                <a:t>Hyperglycaemia</a:t>
              </a: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339" name="TextBox 164"/>
          <p:cNvSpPr txBox="1"/>
          <p:nvPr/>
        </p:nvSpPr>
        <p:spPr>
          <a:xfrm>
            <a:off x="771131" y="550445"/>
            <a:ext cx="7619643" cy="659134"/>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4400">
                <a:latin typeface="Optima"/>
                <a:ea typeface="Optima"/>
                <a:cs typeface="Optima"/>
                <a:sym typeface="Optima"/>
              </a:defRPr>
            </a:lvl1pPr>
          </a:lstStyle>
          <a:p>
            <a:pPr/>
            <a:r>
              <a:t>Possibili benefici dei GLP1-RA</a:t>
            </a:r>
          </a:p>
        </p:txBody>
      </p:sp>
      <p:grpSp>
        <p:nvGrpSpPr>
          <p:cNvPr id="419" name="Gruppo"/>
          <p:cNvGrpSpPr/>
          <p:nvPr/>
        </p:nvGrpSpPr>
        <p:grpSpPr>
          <a:xfrm>
            <a:off x="491258" y="2467105"/>
            <a:ext cx="8161484" cy="2832376"/>
            <a:chOff x="0" y="0"/>
            <a:chExt cx="8161482" cy="2832375"/>
          </a:xfrm>
        </p:grpSpPr>
        <p:sp>
          <p:nvSpPr>
            <p:cNvPr id="340" name="Oval 166"/>
            <p:cNvSpPr/>
            <p:nvPr/>
          </p:nvSpPr>
          <p:spPr>
            <a:xfrm>
              <a:off x="365348" y="790450"/>
              <a:ext cx="662398" cy="662086"/>
            </a:xfrm>
            <a:prstGeom prst="ellipse">
              <a:avLst/>
            </a:prstGeom>
            <a:solidFill>
              <a:srgbClr val="E0DED8"/>
            </a:solidFill>
            <a:ln w="3175" cap="flat">
              <a:noFill/>
              <a:miter lim="400000"/>
            </a:ln>
            <a:effectLst>
              <a:outerShdw sx="100000" sy="100000" kx="0" ky="0" algn="b" rotWithShape="0" blurRad="38100" dist="25400" dir="2700000">
                <a:srgbClr val="000000">
                  <a:alpha val="40000"/>
                </a:srgbClr>
              </a:outerShdw>
            </a:effectLst>
          </p:spPr>
          <p:txBody>
            <a:bodyPr wrap="square" lIns="26999" tIns="26999" rIns="26999" bIns="26999" numCol="1" anchor="ctr">
              <a:noAutofit/>
            </a:bodyPr>
            <a:lstStyle/>
            <a:p>
              <a:pPr algn="ctr" defTabSz="914377">
                <a:defRPr sz="1600">
                  <a:solidFill>
                    <a:srgbClr val="FFFFFF"/>
                  </a:solidFill>
                  <a:latin typeface="Apis For Office"/>
                  <a:ea typeface="Apis For Office"/>
                  <a:cs typeface="Apis For Office"/>
                  <a:sym typeface="Apis For Office"/>
                </a:defRPr>
              </a:pPr>
            </a:p>
          </p:txBody>
        </p:sp>
        <p:sp>
          <p:nvSpPr>
            <p:cNvPr id="341" name="Oval 175"/>
            <p:cNvSpPr/>
            <p:nvPr/>
          </p:nvSpPr>
          <p:spPr>
            <a:xfrm>
              <a:off x="2050581" y="790450"/>
              <a:ext cx="662398" cy="662086"/>
            </a:xfrm>
            <a:prstGeom prst="ellipse">
              <a:avLst/>
            </a:prstGeom>
            <a:solidFill>
              <a:srgbClr val="F69069"/>
            </a:solidFill>
            <a:ln w="3175" cap="flat">
              <a:noFill/>
              <a:miter lim="400000"/>
            </a:ln>
            <a:effectLst>
              <a:outerShdw sx="100000" sy="100000" kx="0" ky="0" algn="b" rotWithShape="0" blurRad="38100" dist="25400" dir="2700000">
                <a:srgbClr val="000000">
                  <a:alpha val="40000"/>
                </a:srgbClr>
              </a:outerShdw>
            </a:effectLst>
          </p:spPr>
          <p:txBody>
            <a:bodyPr wrap="square" lIns="26999" tIns="26999" rIns="26999" bIns="26999" numCol="1" anchor="ctr">
              <a:noAutofit/>
            </a:bodyPr>
            <a:lstStyle/>
            <a:p>
              <a:pPr algn="ctr" defTabSz="914377">
                <a:defRPr sz="1600">
                  <a:solidFill>
                    <a:srgbClr val="FFFFFF"/>
                  </a:solidFill>
                  <a:latin typeface="Apis For Office"/>
                  <a:ea typeface="Apis For Office"/>
                  <a:cs typeface="Apis For Office"/>
                  <a:sym typeface="Apis For Office"/>
                </a:defRPr>
              </a:pPr>
            </a:p>
          </p:txBody>
        </p:sp>
        <p:sp>
          <p:nvSpPr>
            <p:cNvPr id="342" name="Oval 180"/>
            <p:cNvSpPr/>
            <p:nvPr/>
          </p:nvSpPr>
          <p:spPr>
            <a:xfrm>
              <a:off x="7111672" y="790450"/>
              <a:ext cx="662398" cy="662086"/>
            </a:xfrm>
            <a:prstGeom prst="ellipse">
              <a:avLst/>
            </a:prstGeom>
            <a:solidFill>
              <a:srgbClr val="B5AEA8"/>
            </a:solidFill>
            <a:ln w="3175" cap="flat">
              <a:noFill/>
              <a:miter lim="400000"/>
            </a:ln>
            <a:effectLst>
              <a:outerShdw sx="100000" sy="100000" kx="0" ky="0" algn="b" rotWithShape="0" blurRad="38100" dist="25400" dir="2700000">
                <a:srgbClr val="000000">
                  <a:alpha val="40000"/>
                </a:srgbClr>
              </a:outerShdw>
            </a:effectLst>
          </p:spPr>
          <p:txBody>
            <a:bodyPr wrap="square" lIns="26999" tIns="26999" rIns="26999" bIns="26999" numCol="1" anchor="ctr">
              <a:noAutofit/>
            </a:bodyPr>
            <a:lstStyle/>
            <a:p>
              <a:pPr algn="ctr" defTabSz="914377">
                <a:defRPr sz="1600">
                  <a:solidFill>
                    <a:srgbClr val="FFFFFF"/>
                  </a:solidFill>
                  <a:latin typeface="Apis For Office"/>
                  <a:ea typeface="Apis For Office"/>
                  <a:cs typeface="Apis For Office"/>
                  <a:sym typeface="Apis For Office"/>
                </a:defRPr>
              </a:pPr>
            </a:p>
          </p:txBody>
        </p:sp>
        <p:sp>
          <p:nvSpPr>
            <p:cNvPr id="343" name="Oval 183"/>
            <p:cNvSpPr/>
            <p:nvPr/>
          </p:nvSpPr>
          <p:spPr>
            <a:xfrm>
              <a:off x="3714208" y="790450"/>
              <a:ext cx="662398" cy="662086"/>
            </a:xfrm>
            <a:prstGeom prst="ellipse">
              <a:avLst/>
            </a:prstGeom>
            <a:solidFill>
              <a:srgbClr val="B5AEA8"/>
            </a:solidFill>
            <a:ln w="3175" cap="flat">
              <a:noFill/>
              <a:miter lim="400000"/>
            </a:ln>
            <a:effectLst>
              <a:outerShdw sx="100000" sy="100000" kx="0" ky="0" algn="b" rotWithShape="0" blurRad="38100" dist="25400" dir="2700000">
                <a:srgbClr val="000000">
                  <a:alpha val="40000"/>
                </a:srgbClr>
              </a:outerShdw>
            </a:effectLst>
          </p:spPr>
          <p:txBody>
            <a:bodyPr wrap="square" lIns="26999" tIns="26999" rIns="26999" bIns="26999" numCol="1" anchor="ctr">
              <a:noAutofit/>
            </a:bodyPr>
            <a:lstStyle/>
            <a:p>
              <a:pPr algn="ctr" defTabSz="914377">
                <a:defRPr sz="1600">
                  <a:solidFill>
                    <a:srgbClr val="FFFFFF"/>
                  </a:solidFill>
                  <a:latin typeface="Apis For Office"/>
                  <a:ea typeface="Apis For Office"/>
                  <a:cs typeface="Apis For Office"/>
                  <a:sym typeface="Apis For Office"/>
                </a:defRPr>
              </a:pPr>
            </a:p>
          </p:txBody>
        </p:sp>
        <p:sp>
          <p:nvSpPr>
            <p:cNvPr id="344" name="Oval 214"/>
            <p:cNvSpPr/>
            <p:nvPr/>
          </p:nvSpPr>
          <p:spPr>
            <a:xfrm>
              <a:off x="5469641" y="790450"/>
              <a:ext cx="662398" cy="662086"/>
            </a:xfrm>
            <a:prstGeom prst="ellipse">
              <a:avLst/>
            </a:prstGeom>
            <a:solidFill>
              <a:srgbClr val="AEA79F"/>
            </a:solidFill>
            <a:ln w="3175" cap="flat">
              <a:noFill/>
              <a:miter lim="400000"/>
            </a:ln>
            <a:effectLst>
              <a:outerShdw sx="100000" sy="100000" kx="0" ky="0" algn="b" rotWithShape="0" blurRad="38100" dist="25400" dir="2700000">
                <a:srgbClr val="000000">
                  <a:alpha val="40000"/>
                </a:srgbClr>
              </a:outerShdw>
            </a:effectLst>
          </p:spPr>
          <p:txBody>
            <a:bodyPr wrap="square" lIns="26999" tIns="26999" rIns="26999" bIns="26999" numCol="1" anchor="ctr">
              <a:noAutofit/>
            </a:bodyPr>
            <a:lstStyle/>
            <a:p>
              <a:pPr algn="ctr" defTabSz="914377">
                <a:defRPr sz="1600">
                  <a:solidFill>
                    <a:srgbClr val="FFFFFF"/>
                  </a:solidFill>
                  <a:latin typeface="Apis For Office"/>
                  <a:ea typeface="Apis For Office"/>
                  <a:cs typeface="Apis For Office"/>
                  <a:sym typeface="Apis For Office"/>
                </a:defRPr>
              </a:pPr>
            </a:p>
          </p:txBody>
        </p:sp>
        <p:sp>
          <p:nvSpPr>
            <p:cNvPr id="345" name="TextBox 228"/>
            <p:cNvSpPr txBox="1"/>
            <p:nvPr/>
          </p:nvSpPr>
          <p:spPr>
            <a:xfrm>
              <a:off x="0" y="495"/>
              <a:ext cx="1393094" cy="718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b">
              <a:spAutoFit/>
            </a:bodyPr>
            <a:lstStyle>
              <a:lvl1pPr algn="ctr" defTabSz="914377">
                <a:defRPr sz="1600">
                  <a:latin typeface="Optima"/>
                  <a:ea typeface="Optima"/>
                  <a:cs typeface="Optima"/>
                  <a:sym typeface="Optima"/>
                </a:defRPr>
              </a:lvl1pPr>
            </a:lstStyle>
            <a:p>
              <a:pPr/>
              <a:r>
                <a:t>Migliora il metabolismo glucidico</a:t>
              </a:r>
            </a:p>
          </p:txBody>
        </p:sp>
        <p:sp>
          <p:nvSpPr>
            <p:cNvPr id="346" name="TextBox 229"/>
            <p:cNvSpPr txBox="1"/>
            <p:nvPr/>
          </p:nvSpPr>
          <p:spPr>
            <a:xfrm>
              <a:off x="1515264" y="241795"/>
              <a:ext cx="1733028" cy="4775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b">
              <a:spAutoFit/>
            </a:bodyPr>
            <a:lstStyle/>
            <a:p>
              <a:pPr algn="ctr" defTabSz="914377">
                <a:defRPr sz="1600">
                  <a:latin typeface="Optima"/>
                  <a:ea typeface="Optima"/>
                  <a:cs typeface="Optima"/>
                  <a:sym typeface="Optima"/>
                </a:defRPr>
              </a:pPr>
              <a:r>
                <a:t>Perdita </a:t>
              </a:r>
            </a:p>
            <a:p>
              <a:pPr algn="ctr" defTabSz="914377">
                <a:defRPr sz="1600">
                  <a:latin typeface="Optima"/>
                  <a:ea typeface="Optima"/>
                  <a:cs typeface="Optima"/>
                  <a:sym typeface="Optima"/>
                </a:defRPr>
              </a:pPr>
              <a:r>
                <a:t>di peso</a:t>
              </a:r>
            </a:p>
          </p:txBody>
        </p:sp>
        <p:sp>
          <p:nvSpPr>
            <p:cNvPr id="347" name="TextBox 230"/>
            <p:cNvSpPr txBox="1"/>
            <p:nvPr/>
          </p:nvSpPr>
          <p:spPr>
            <a:xfrm>
              <a:off x="3348860" y="0"/>
              <a:ext cx="1393094" cy="718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b">
              <a:spAutoFit/>
            </a:bodyPr>
            <a:lstStyle>
              <a:lvl1pPr algn="ctr" defTabSz="914377">
                <a:defRPr sz="1600">
                  <a:latin typeface="Optima"/>
                  <a:ea typeface="Optima"/>
                  <a:cs typeface="Optima"/>
                  <a:sym typeface="Optima"/>
                </a:defRPr>
              </a:lvl1pPr>
            </a:lstStyle>
            <a:p>
              <a:pPr/>
              <a:r>
                <a:t>Si riduce la pressione sanguigna </a:t>
              </a:r>
            </a:p>
          </p:txBody>
        </p:sp>
        <p:sp>
          <p:nvSpPr>
            <p:cNvPr id="348" name="TextBox 231"/>
            <p:cNvSpPr txBox="1"/>
            <p:nvPr/>
          </p:nvSpPr>
          <p:spPr>
            <a:xfrm>
              <a:off x="5104293" y="495"/>
              <a:ext cx="1393094" cy="718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b">
              <a:spAutoFit/>
            </a:bodyPr>
            <a:lstStyle/>
            <a:p>
              <a:pPr algn="ctr" defTabSz="914377">
                <a:defRPr sz="1600">
                  <a:latin typeface="Optima"/>
                  <a:ea typeface="Optima"/>
                  <a:cs typeface="Optima"/>
                  <a:sym typeface="Optima"/>
                </a:defRPr>
              </a:pPr>
              <a:r>
                <a:t>Migliora il profilo </a:t>
              </a:r>
            </a:p>
            <a:p>
              <a:pPr algn="ctr" defTabSz="914377">
                <a:defRPr sz="1600">
                  <a:latin typeface="Optima"/>
                  <a:ea typeface="Optima"/>
                  <a:cs typeface="Optima"/>
                  <a:sym typeface="Optima"/>
                </a:defRPr>
              </a:pPr>
              <a:r>
                <a:t>lipidico</a:t>
              </a:r>
            </a:p>
          </p:txBody>
        </p:sp>
        <p:sp>
          <p:nvSpPr>
            <p:cNvPr id="349" name="TextBox 232"/>
            <p:cNvSpPr txBox="1"/>
            <p:nvPr/>
          </p:nvSpPr>
          <p:spPr>
            <a:xfrm>
              <a:off x="6724259" y="495"/>
              <a:ext cx="1437224" cy="718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b">
              <a:spAutoFit/>
            </a:bodyPr>
            <a:lstStyle>
              <a:lvl1pPr algn="ctr" defTabSz="914377">
                <a:defRPr sz="1600">
                  <a:latin typeface="Optima"/>
                  <a:ea typeface="Optima"/>
                  <a:cs typeface="Optima"/>
                  <a:sym typeface="Optima"/>
                </a:defRPr>
              </a:lvl1pPr>
            </a:lstStyle>
            <a:p>
              <a:pPr/>
              <a:r>
                <a:t>Si riduce lo stato infiammatorio</a:t>
              </a:r>
            </a:p>
          </p:txBody>
        </p:sp>
        <p:sp>
          <p:nvSpPr>
            <p:cNvPr id="350" name="TextBox 241"/>
            <p:cNvSpPr txBox="1"/>
            <p:nvPr/>
          </p:nvSpPr>
          <p:spPr>
            <a:xfrm>
              <a:off x="1724114" y="2596154"/>
              <a:ext cx="4731160" cy="2362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b">
              <a:spAutoFit/>
            </a:bodyPr>
            <a:lstStyle>
              <a:lvl1pPr algn="ctr" defTabSz="914377">
                <a:defRPr sz="1600">
                  <a:solidFill>
                    <a:srgbClr val="005AD2"/>
                  </a:solidFill>
                  <a:latin typeface="Optima"/>
                  <a:ea typeface="Optima"/>
                  <a:cs typeface="Optima"/>
                  <a:sym typeface="Optima"/>
                </a:defRPr>
              </a:lvl1pPr>
            </a:lstStyle>
            <a:p>
              <a:pPr/>
              <a:r>
                <a:t>Riduzione rischio cardiovascolare </a:t>
              </a:r>
            </a:p>
          </p:txBody>
        </p:sp>
        <p:grpSp>
          <p:nvGrpSpPr>
            <p:cNvPr id="357" name="Group 121"/>
            <p:cNvGrpSpPr/>
            <p:nvPr/>
          </p:nvGrpSpPr>
          <p:grpSpPr>
            <a:xfrm>
              <a:off x="544574" y="908116"/>
              <a:ext cx="303946" cy="426757"/>
              <a:chOff x="0" y="0"/>
              <a:chExt cx="303944" cy="426756"/>
            </a:xfrm>
          </p:grpSpPr>
          <p:sp>
            <p:nvSpPr>
              <p:cNvPr id="351" name="Freeform 122"/>
              <p:cNvSpPr/>
              <p:nvPr/>
            </p:nvSpPr>
            <p:spPr>
              <a:xfrm>
                <a:off x="-1" y="-1"/>
                <a:ext cx="303946" cy="341869"/>
              </a:xfrm>
              <a:custGeom>
                <a:avLst/>
                <a:gdLst/>
                <a:ahLst/>
                <a:cxnLst>
                  <a:cxn ang="0">
                    <a:pos x="wd2" y="hd2"/>
                  </a:cxn>
                  <a:cxn ang="5400000">
                    <a:pos x="wd2" y="hd2"/>
                  </a:cxn>
                  <a:cxn ang="10800000">
                    <a:pos x="wd2" y="hd2"/>
                  </a:cxn>
                  <a:cxn ang="16200000">
                    <a:pos x="wd2" y="hd2"/>
                  </a:cxn>
                </a:cxnLst>
                <a:rect l="0" t="0" r="r" b="b"/>
                <a:pathLst>
                  <a:path w="21600" h="21411" fill="norm" stroke="1" extrusionOk="0">
                    <a:moveTo>
                      <a:pt x="21600" y="15882"/>
                    </a:moveTo>
                    <a:cubicBezTo>
                      <a:pt x="21523" y="16180"/>
                      <a:pt x="21446" y="16491"/>
                      <a:pt x="21354" y="16789"/>
                    </a:cubicBezTo>
                    <a:cubicBezTo>
                      <a:pt x="20477" y="19649"/>
                      <a:pt x="17385" y="21600"/>
                      <a:pt x="14015" y="21397"/>
                    </a:cubicBezTo>
                    <a:cubicBezTo>
                      <a:pt x="13985" y="21397"/>
                      <a:pt x="13938" y="21370"/>
                      <a:pt x="13862" y="21356"/>
                    </a:cubicBezTo>
                    <a:cubicBezTo>
                      <a:pt x="13862" y="20448"/>
                      <a:pt x="13862" y="19527"/>
                      <a:pt x="13862" y="18578"/>
                    </a:cubicBezTo>
                    <a:cubicBezTo>
                      <a:pt x="11815" y="18578"/>
                      <a:pt x="9815" y="18578"/>
                      <a:pt x="7754" y="18578"/>
                    </a:cubicBezTo>
                    <a:cubicBezTo>
                      <a:pt x="7754" y="19486"/>
                      <a:pt x="7754" y="20421"/>
                      <a:pt x="7754" y="21383"/>
                    </a:cubicBezTo>
                    <a:cubicBezTo>
                      <a:pt x="6031" y="21464"/>
                      <a:pt x="4508" y="21153"/>
                      <a:pt x="3138" y="20340"/>
                    </a:cubicBezTo>
                    <a:cubicBezTo>
                      <a:pt x="1431" y="19323"/>
                      <a:pt x="400" y="17914"/>
                      <a:pt x="77" y="16112"/>
                    </a:cubicBezTo>
                    <a:cubicBezTo>
                      <a:pt x="62" y="16031"/>
                      <a:pt x="15" y="15963"/>
                      <a:pt x="0" y="15882"/>
                    </a:cubicBezTo>
                    <a:cubicBezTo>
                      <a:pt x="0" y="10773"/>
                      <a:pt x="0" y="5664"/>
                      <a:pt x="0" y="556"/>
                    </a:cubicBezTo>
                    <a:cubicBezTo>
                      <a:pt x="231" y="379"/>
                      <a:pt x="477" y="190"/>
                      <a:pt x="708" y="0"/>
                    </a:cubicBezTo>
                    <a:cubicBezTo>
                      <a:pt x="7431" y="0"/>
                      <a:pt x="14154" y="0"/>
                      <a:pt x="20877" y="0"/>
                    </a:cubicBezTo>
                    <a:cubicBezTo>
                      <a:pt x="21123" y="203"/>
                      <a:pt x="21354" y="420"/>
                      <a:pt x="21600" y="623"/>
                    </a:cubicBezTo>
                    <a:cubicBezTo>
                      <a:pt x="21600" y="5718"/>
                      <a:pt x="21600" y="10800"/>
                      <a:pt x="21600" y="15882"/>
                    </a:cubicBezTo>
                    <a:close/>
                    <a:moveTo>
                      <a:pt x="15200" y="20177"/>
                    </a:moveTo>
                    <a:cubicBezTo>
                      <a:pt x="15385" y="20150"/>
                      <a:pt x="15523" y="20150"/>
                      <a:pt x="15662" y="20123"/>
                    </a:cubicBezTo>
                    <a:cubicBezTo>
                      <a:pt x="18385" y="19608"/>
                      <a:pt x="20262" y="17589"/>
                      <a:pt x="20262" y="15136"/>
                    </a:cubicBezTo>
                    <a:cubicBezTo>
                      <a:pt x="20277" y="10597"/>
                      <a:pt x="20262" y="6044"/>
                      <a:pt x="20262" y="1504"/>
                    </a:cubicBezTo>
                    <a:cubicBezTo>
                      <a:pt x="20262" y="1409"/>
                      <a:pt x="20246" y="1301"/>
                      <a:pt x="20246" y="1206"/>
                    </a:cubicBezTo>
                    <a:cubicBezTo>
                      <a:pt x="13923" y="1206"/>
                      <a:pt x="7631" y="1206"/>
                      <a:pt x="1323" y="1206"/>
                    </a:cubicBezTo>
                    <a:cubicBezTo>
                      <a:pt x="1323" y="1369"/>
                      <a:pt x="1323" y="1504"/>
                      <a:pt x="1323" y="1653"/>
                    </a:cubicBezTo>
                    <a:cubicBezTo>
                      <a:pt x="1323" y="4011"/>
                      <a:pt x="1323" y="6382"/>
                      <a:pt x="1323" y="8740"/>
                    </a:cubicBezTo>
                    <a:cubicBezTo>
                      <a:pt x="1323" y="10963"/>
                      <a:pt x="1292" y="13171"/>
                      <a:pt x="1338" y="15394"/>
                    </a:cubicBezTo>
                    <a:cubicBezTo>
                      <a:pt x="1400" y="17630"/>
                      <a:pt x="3292" y="19594"/>
                      <a:pt x="5769" y="20082"/>
                    </a:cubicBezTo>
                    <a:cubicBezTo>
                      <a:pt x="5969" y="20123"/>
                      <a:pt x="6169" y="20150"/>
                      <a:pt x="6415" y="20177"/>
                    </a:cubicBezTo>
                    <a:cubicBezTo>
                      <a:pt x="6415" y="19554"/>
                      <a:pt x="6415" y="18985"/>
                      <a:pt x="6431" y="18416"/>
                    </a:cubicBezTo>
                    <a:cubicBezTo>
                      <a:pt x="6431" y="17657"/>
                      <a:pt x="6785" y="17345"/>
                      <a:pt x="7631" y="17359"/>
                    </a:cubicBezTo>
                    <a:cubicBezTo>
                      <a:pt x="9754" y="17372"/>
                      <a:pt x="11862" y="17399"/>
                      <a:pt x="13985" y="17413"/>
                    </a:cubicBezTo>
                    <a:cubicBezTo>
                      <a:pt x="14862" y="17426"/>
                      <a:pt x="15185" y="17711"/>
                      <a:pt x="15200" y="18497"/>
                    </a:cubicBezTo>
                    <a:cubicBezTo>
                      <a:pt x="15200" y="19039"/>
                      <a:pt x="15200" y="19581"/>
                      <a:pt x="15200" y="20177"/>
                    </a:cubicBezTo>
                    <a:close/>
                  </a:path>
                </a:pathLst>
              </a:custGeom>
              <a:solidFill>
                <a:srgbClr val="7B7461"/>
              </a:solidFill>
              <a:ln w="12700" cap="flat">
                <a:noFill/>
                <a:miter lim="400000"/>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sp>
            <p:nvSpPr>
              <p:cNvPr id="352" name="Freeform 123"/>
              <p:cNvSpPr/>
              <p:nvPr/>
            </p:nvSpPr>
            <p:spPr>
              <a:xfrm>
                <a:off x="122525" y="315555"/>
                <a:ext cx="52717" cy="111202"/>
              </a:xfrm>
              <a:custGeom>
                <a:avLst/>
                <a:gdLst/>
                <a:ahLst/>
                <a:cxnLst>
                  <a:cxn ang="0">
                    <a:pos x="wd2" y="hd2"/>
                  </a:cxn>
                  <a:cxn ang="5400000">
                    <a:pos x="wd2" y="hd2"/>
                  </a:cxn>
                  <a:cxn ang="10800000">
                    <a:pos x="wd2" y="hd2"/>
                  </a:cxn>
                  <a:cxn ang="16200000">
                    <a:pos x="wd2" y="hd2"/>
                  </a:cxn>
                </a:cxnLst>
                <a:rect l="0" t="0" r="r" b="b"/>
                <a:pathLst>
                  <a:path w="21600" h="21577" fill="norm" stroke="1" extrusionOk="0">
                    <a:moveTo>
                      <a:pt x="3822" y="21577"/>
                    </a:moveTo>
                    <a:cubicBezTo>
                      <a:pt x="800" y="20695"/>
                      <a:pt x="0" y="19392"/>
                      <a:pt x="0" y="17753"/>
                    </a:cubicBezTo>
                    <a:cubicBezTo>
                      <a:pt x="267" y="12878"/>
                      <a:pt x="89" y="8045"/>
                      <a:pt x="89" y="3213"/>
                    </a:cubicBezTo>
                    <a:cubicBezTo>
                      <a:pt x="89" y="1028"/>
                      <a:pt x="2133" y="61"/>
                      <a:pt x="6756" y="19"/>
                    </a:cubicBezTo>
                    <a:cubicBezTo>
                      <a:pt x="9689" y="19"/>
                      <a:pt x="12622" y="-23"/>
                      <a:pt x="15467" y="19"/>
                    </a:cubicBezTo>
                    <a:cubicBezTo>
                      <a:pt x="19378" y="61"/>
                      <a:pt x="21600" y="1154"/>
                      <a:pt x="21600" y="2961"/>
                    </a:cubicBezTo>
                    <a:cubicBezTo>
                      <a:pt x="21600" y="8172"/>
                      <a:pt x="21511" y="13382"/>
                      <a:pt x="21600" y="18593"/>
                    </a:cubicBezTo>
                    <a:cubicBezTo>
                      <a:pt x="21600" y="20022"/>
                      <a:pt x="20089" y="20947"/>
                      <a:pt x="17600" y="21577"/>
                    </a:cubicBezTo>
                    <a:cubicBezTo>
                      <a:pt x="12978" y="21577"/>
                      <a:pt x="8356" y="21577"/>
                      <a:pt x="3822" y="21577"/>
                    </a:cubicBezTo>
                    <a:close/>
                    <a:moveTo>
                      <a:pt x="13778" y="17879"/>
                    </a:moveTo>
                    <a:cubicBezTo>
                      <a:pt x="13778" y="13088"/>
                      <a:pt x="13778" y="8466"/>
                      <a:pt x="13778" y="3759"/>
                    </a:cubicBezTo>
                    <a:cubicBezTo>
                      <a:pt x="11822" y="3759"/>
                      <a:pt x="9956" y="3759"/>
                      <a:pt x="8000" y="3759"/>
                    </a:cubicBezTo>
                    <a:cubicBezTo>
                      <a:pt x="8000" y="8466"/>
                      <a:pt x="8000" y="13172"/>
                      <a:pt x="8000" y="17879"/>
                    </a:cubicBezTo>
                    <a:cubicBezTo>
                      <a:pt x="9956" y="17879"/>
                      <a:pt x="11733" y="17879"/>
                      <a:pt x="13778" y="17879"/>
                    </a:cubicBezTo>
                    <a:close/>
                  </a:path>
                </a:pathLst>
              </a:custGeom>
              <a:solidFill>
                <a:srgbClr val="7B7461"/>
              </a:solidFill>
              <a:ln w="12700" cap="flat">
                <a:noFill/>
                <a:miter lim="400000"/>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sp>
            <p:nvSpPr>
              <p:cNvPr id="353" name="Freeform 124"/>
              <p:cNvSpPr/>
              <p:nvPr/>
            </p:nvSpPr>
            <p:spPr>
              <a:xfrm>
                <a:off x="53147" y="34617"/>
                <a:ext cx="192623" cy="1919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39"/>
                    </a:moveTo>
                    <a:cubicBezTo>
                      <a:pt x="0" y="7817"/>
                      <a:pt x="0" y="4895"/>
                      <a:pt x="0" y="1948"/>
                    </a:cubicBezTo>
                    <a:cubicBezTo>
                      <a:pt x="0" y="536"/>
                      <a:pt x="534" y="0"/>
                      <a:pt x="1917" y="0"/>
                    </a:cubicBezTo>
                    <a:cubicBezTo>
                      <a:pt x="7839" y="0"/>
                      <a:pt x="13737" y="0"/>
                      <a:pt x="19658" y="0"/>
                    </a:cubicBezTo>
                    <a:cubicBezTo>
                      <a:pt x="21042" y="0"/>
                      <a:pt x="21600" y="560"/>
                      <a:pt x="21600" y="1924"/>
                    </a:cubicBezTo>
                    <a:cubicBezTo>
                      <a:pt x="21600" y="7866"/>
                      <a:pt x="21600" y="13783"/>
                      <a:pt x="21600" y="19725"/>
                    </a:cubicBezTo>
                    <a:cubicBezTo>
                      <a:pt x="21600" y="21016"/>
                      <a:pt x="20993" y="21600"/>
                      <a:pt x="19731" y="21600"/>
                    </a:cubicBezTo>
                    <a:cubicBezTo>
                      <a:pt x="13761" y="21600"/>
                      <a:pt x="7791" y="21600"/>
                      <a:pt x="1820" y="21600"/>
                    </a:cubicBezTo>
                    <a:cubicBezTo>
                      <a:pt x="607" y="21600"/>
                      <a:pt x="24" y="21016"/>
                      <a:pt x="0" y="19798"/>
                    </a:cubicBezTo>
                    <a:cubicBezTo>
                      <a:pt x="0" y="16778"/>
                      <a:pt x="0" y="13759"/>
                      <a:pt x="0" y="10739"/>
                    </a:cubicBezTo>
                    <a:close/>
                    <a:moveTo>
                      <a:pt x="2160" y="2143"/>
                    </a:moveTo>
                    <a:cubicBezTo>
                      <a:pt x="2160" y="7939"/>
                      <a:pt x="2160" y="13686"/>
                      <a:pt x="2160" y="19457"/>
                    </a:cubicBezTo>
                    <a:cubicBezTo>
                      <a:pt x="7960" y="19457"/>
                      <a:pt x="13712" y="19457"/>
                      <a:pt x="19440" y="19457"/>
                    </a:cubicBezTo>
                    <a:cubicBezTo>
                      <a:pt x="19440" y="13661"/>
                      <a:pt x="19440" y="7890"/>
                      <a:pt x="19440" y="2143"/>
                    </a:cubicBezTo>
                    <a:cubicBezTo>
                      <a:pt x="13664" y="2143"/>
                      <a:pt x="7936" y="2143"/>
                      <a:pt x="2160" y="2143"/>
                    </a:cubicBezTo>
                    <a:close/>
                  </a:path>
                </a:pathLst>
              </a:custGeom>
              <a:solidFill>
                <a:srgbClr val="7B7461"/>
              </a:solidFill>
              <a:ln w="12700" cap="flat">
                <a:noFill/>
                <a:miter lim="400000"/>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sp>
            <p:nvSpPr>
              <p:cNvPr id="354" name="Freeform 125"/>
              <p:cNvSpPr/>
              <p:nvPr/>
            </p:nvSpPr>
            <p:spPr>
              <a:xfrm>
                <a:off x="153264" y="240221"/>
                <a:ext cx="75348" cy="18764"/>
              </a:xfrm>
              <a:custGeom>
                <a:avLst/>
                <a:gdLst/>
                <a:ahLst/>
                <a:cxnLst>
                  <a:cxn ang="0">
                    <a:pos x="wd2" y="hd2"/>
                  </a:cxn>
                  <a:cxn ang="5400000">
                    <a:pos x="wd2" y="hd2"/>
                  </a:cxn>
                  <a:cxn ang="10800000">
                    <a:pos x="wd2" y="hd2"/>
                  </a:cxn>
                  <a:cxn ang="16200000">
                    <a:pos x="wd2" y="hd2"/>
                  </a:cxn>
                </a:cxnLst>
                <a:rect l="0" t="0" r="r" b="b"/>
                <a:pathLst>
                  <a:path w="21540" h="21538" fill="norm" stroke="1" extrusionOk="0">
                    <a:moveTo>
                      <a:pt x="10769" y="21538"/>
                    </a:moveTo>
                    <a:cubicBezTo>
                      <a:pt x="8232" y="21538"/>
                      <a:pt x="5694" y="21538"/>
                      <a:pt x="3156" y="21538"/>
                    </a:cubicBezTo>
                    <a:cubicBezTo>
                      <a:pt x="1238" y="21538"/>
                      <a:pt x="0" y="17069"/>
                      <a:pt x="0" y="10862"/>
                    </a:cubicBezTo>
                    <a:cubicBezTo>
                      <a:pt x="0" y="4407"/>
                      <a:pt x="1238" y="186"/>
                      <a:pt x="3095" y="186"/>
                    </a:cubicBezTo>
                    <a:cubicBezTo>
                      <a:pt x="8232" y="-62"/>
                      <a:pt x="13368" y="-62"/>
                      <a:pt x="18444" y="186"/>
                    </a:cubicBezTo>
                    <a:cubicBezTo>
                      <a:pt x="20362" y="186"/>
                      <a:pt x="21538" y="4407"/>
                      <a:pt x="21538" y="10862"/>
                    </a:cubicBezTo>
                    <a:cubicBezTo>
                      <a:pt x="21600" y="17069"/>
                      <a:pt x="20362" y="21538"/>
                      <a:pt x="18444" y="21538"/>
                    </a:cubicBezTo>
                    <a:cubicBezTo>
                      <a:pt x="15906" y="21538"/>
                      <a:pt x="13368" y="21538"/>
                      <a:pt x="10769" y="21538"/>
                    </a:cubicBezTo>
                    <a:close/>
                  </a:path>
                </a:pathLst>
              </a:custGeom>
              <a:solidFill>
                <a:srgbClr val="7B7461"/>
              </a:solidFill>
              <a:ln w="12700" cap="flat">
                <a:noFill/>
                <a:miter lim="400000"/>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sp>
            <p:nvSpPr>
              <p:cNvPr id="355" name="Freeform 126"/>
              <p:cNvSpPr/>
              <p:nvPr/>
            </p:nvSpPr>
            <p:spPr>
              <a:xfrm>
                <a:off x="68229" y="240221"/>
                <a:ext cx="75125" cy="18764"/>
              </a:xfrm>
              <a:custGeom>
                <a:avLst/>
                <a:gdLst/>
                <a:ahLst/>
                <a:cxnLst>
                  <a:cxn ang="0">
                    <a:pos x="wd2" y="hd2"/>
                  </a:cxn>
                  <a:cxn ang="5400000">
                    <a:pos x="wd2" y="hd2"/>
                  </a:cxn>
                  <a:cxn ang="10800000">
                    <a:pos x="wd2" y="hd2"/>
                  </a:cxn>
                  <a:cxn ang="16200000">
                    <a:pos x="wd2" y="hd2"/>
                  </a:cxn>
                </a:cxnLst>
                <a:rect l="0" t="0" r="r" b="b"/>
                <a:pathLst>
                  <a:path w="21600" h="21538" fill="norm" stroke="1" extrusionOk="0">
                    <a:moveTo>
                      <a:pt x="10893" y="21538"/>
                    </a:moveTo>
                    <a:cubicBezTo>
                      <a:pt x="8279" y="21538"/>
                      <a:pt x="5665" y="21538"/>
                      <a:pt x="3050" y="21538"/>
                    </a:cubicBezTo>
                    <a:cubicBezTo>
                      <a:pt x="1120" y="21538"/>
                      <a:pt x="0" y="17317"/>
                      <a:pt x="0" y="10614"/>
                    </a:cubicBezTo>
                    <a:cubicBezTo>
                      <a:pt x="0" y="4159"/>
                      <a:pt x="1120" y="186"/>
                      <a:pt x="2988" y="186"/>
                    </a:cubicBezTo>
                    <a:cubicBezTo>
                      <a:pt x="8154" y="-62"/>
                      <a:pt x="13383" y="-62"/>
                      <a:pt x="18550" y="186"/>
                    </a:cubicBezTo>
                    <a:cubicBezTo>
                      <a:pt x="20480" y="186"/>
                      <a:pt x="21600" y="4407"/>
                      <a:pt x="21600" y="11110"/>
                    </a:cubicBezTo>
                    <a:cubicBezTo>
                      <a:pt x="21538" y="17566"/>
                      <a:pt x="20417" y="21538"/>
                      <a:pt x="18612" y="21538"/>
                    </a:cubicBezTo>
                    <a:cubicBezTo>
                      <a:pt x="16060" y="21538"/>
                      <a:pt x="13446" y="21538"/>
                      <a:pt x="10893" y="21538"/>
                    </a:cubicBezTo>
                    <a:close/>
                  </a:path>
                </a:pathLst>
              </a:custGeom>
              <a:solidFill>
                <a:srgbClr val="7B7461"/>
              </a:solidFill>
              <a:ln w="12700" cap="flat">
                <a:noFill/>
                <a:miter lim="400000"/>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sp>
            <p:nvSpPr>
              <p:cNvPr id="356" name="Freeform 127"/>
              <p:cNvSpPr/>
              <p:nvPr/>
            </p:nvSpPr>
            <p:spPr>
              <a:xfrm>
                <a:off x="113356" y="74980"/>
                <a:ext cx="71216" cy="110144"/>
              </a:xfrm>
              <a:custGeom>
                <a:avLst/>
                <a:gdLst/>
                <a:ahLst/>
                <a:cxnLst>
                  <a:cxn ang="0">
                    <a:pos x="wd2" y="hd2"/>
                  </a:cxn>
                  <a:cxn ang="5400000">
                    <a:pos x="wd2" y="hd2"/>
                  </a:cxn>
                  <a:cxn ang="10800000">
                    <a:pos x="wd2" y="hd2"/>
                  </a:cxn>
                  <a:cxn ang="16200000">
                    <a:pos x="wd2" y="hd2"/>
                  </a:cxn>
                </a:cxnLst>
                <a:rect l="0" t="0" r="r" b="b"/>
                <a:pathLst>
                  <a:path w="20244" h="20966" fill="norm" stroke="1" extrusionOk="0">
                    <a:moveTo>
                      <a:pt x="10271" y="0"/>
                    </a:moveTo>
                    <a:cubicBezTo>
                      <a:pt x="14086" y="4287"/>
                      <a:pt x="18025" y="8162"/>
                      <a:pt x="19933" y="12779"/>
                    </a:cubicBezTo>
                    <a:cubicBezTo>
                      <a:pt x="21348" y="16365"/>
                      <a:pt x="17779" y="20034"/>
                      <a:pt x="12302" y="20817"/>
                    </a:cubicBezTo>
                    <a:cubicBezTo>
                      <a:pt x="6702" y="21600"/>
                      <a:pt x="1286" y="19209"/>
                      <a:pt x="179" y="15582"/>
                    </a:cubicBezTo>
                    <a:cubicBezTo>
                      <a:pt x="-252" y="14098"/>
                      <a:pt x="117" y="12696"/>
                      <a:pt x="1040" y="11336"/>
                    </a:cubicBezTo>
                    <a:cubicBezTo>
                      <a:pt x="2148" y="9563"/>
                      <a:pt x="3379" y="7791"/>
                      <a:pt x="4794" y="6101"/>
                    </a:cubicBezTo>
                    <a:cubicBezTo>
                      <a:pt x="6456" y="4081"/>
                      <a:pt x="8302" y="2144"/>
                      <a:pt x="10271" y="0"/>
                    </a:cubicBezTo>
                    <a:close/>
                    <a:moveTo>
                      <a:pt x="10579" y="7049"/>
                    </a:moveTo>
                    <a:cubicBezTo>
                      <a:pt x="10333" y="7090"/>
                      <a:pt x="10086" y="7090"/>
                      <a:pt x="9840" y="7090"/>
                    </a:cubicBezTo>
                    <a:cubicBezTo>
                      <a:pt x="8425" y="9151"/>
                      <a:pt x="6948" y="11212"/>
                      <a:pt x="5594" y="13315"/>
                    </a:cubicBezTo>
                    <a:cubicBezTo>
                      <a:pt x="4856" y="14592"/>
                      <a:pt x="5656" y="15953"/>
                      <a:pt x="7317" y="16777"/>
                    </a:cubicBezTo>
                    <a:cubicBezTo>
                      <a:pt x="8979" y="17602"/>
                      <a:pt x="11071" y="17643"/>
                      <a:pt x="12794" y="16860"/>
                    </a:cubicBezTo>
                    <a:cubicBezTo>
                      <a:pt x="14456" y="16118"/>
                      <a:pt x="15440" y="14716"/>
                      <a:pt x="14702" y="13438"/>
                    </a:cubicBezTo>
                    <a:cubicBezTo>
                      <a:pt x="13471" y="11295"/>
                      <a:pt x="11933" y="9192"/>
                      <a:pt x="10579" y="7049"/>
                    </a:cubicBezTo>
                    <a:close/>
                  </a:path>
                </a:pathLst>
              </a:custGeom>
              <a:solidFill>
                <a:srgbClr val="7B7461"/>
              </a:solidFill>
              <a:ln w="12700" cap="flat">
                <a:noFill/>
                <a:miter lim="400000"/>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grpSp>
        <p:grpSp>
          <p:nvGrpSpPr>
            <p:cNvPr id="360" name="Group 258"/>
            <p:cNvGrpSpPr/>
            <p:nvPr/>
          </p:nvGrpSpPr>
          <p:grpSpPr>
            <a:xfrm>
              <a:off x="2178491" y="946945"/>
              <a:ext cx="406576" cy="349099"/>
              <a:chOff x="0" y="0"/>
              <a:chExt cx="406575" cy="349097"/>
            </a:xfrm>
          </p:grpSpPr>
          <p:sp>
            <p:nvSpPr>
              <p:cNvPr id="358" name="Freeform 259"/>
              <p:cNvSpPr/>
              <p:nvPr/>
            </p:nvSpPr>
            <p:spPr>
              <a:xfrm>
                <a:off x="-1" y="-1"/>
                <a:ext cx="406577" cy="3490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214"/>
                    </a:moveTo>
                    <a:cubicBezTo>
                      <a:pt x="21600" y="2533"/>
                      <a:pt x="21600" y="2834"/>
                      <a:pt x="21600" y="3153"/>
                    </a:cubicBezTo>
                    <a:cubicBezTo>
                      <a:pt x="21568" y="3247"/>
                      <a:pt x="21536" y="3340"/>
                      <a:pt x="21536" y="3453"/>
                    </a:cubicBezTo>
                    <a:cubicBezTo>
                      <a:pt x="21374" y="5086"/>
                      <a:pt x="21230" y="6718"/>
                      <a:pt x="21068" y="8351"/>
                    </a:cubicBezTo>
                    <a:cubicBezTo>
                      <a:pt x="20698" y="12386"/>
                      <a:pt x="20328" y="16439"/>
                      <a:pt x="19957" y="20474"/>
                    </a:cubicBezTo>
                    <a:cubicBezTo>
                      <a:pt x="19925" y="20943"/>
                      <a:pt x="19812" y="21337"/>
                      <a:pt x="19458" y="21600"/>
                    </a:cubicBezTo>
                    <a:cubicBezTo>
                      <a:pt x="13627" y="21600"/>
                      <a:pt x="7796" y="21600"/>
                      <a:pt x="1949" y="21600"/>
                    </a:cubicBezTo>
                    <a:cubicBezTo>
                      <a:pt x="1611" y="21394"/>
                      <a:pt x="1466" y="21056"/>
                      <a:pt x="1434" y="20605"/>
                    </a:cubicBezTo>
                    <a:cubicBezTo>
                      <a:pt x="1272" y="18428"/>
                      <a:pt x="1079" y="16252"/>
                      <a:pt x="902" y="14075"/>
                    </a:cubicBezTo>
                    <a:cubicBezTo>
                      <a:pt x="660" y="11053"/>
                      <a:pt x="419" y="8013"/>
                      <a:pt x="177" y="4992"/>
                    </a:cubicBezTo>
                    <a:cubicBezTo>
                      <a:pt x="113" y="4373"/>
                      <a:pt x="48" y="3772"/>
                      <a:pt x="0" y="3153"/>
                    </a:cubicBezTo>
                    <a:cubicBezTo>
                      <a:pt x="0" y="2815"/>
                      <a:pt x="0" y="2477"/>
                      <a:pt x="0" y="2139"/>
                    </a:cubicBezTo>
                    <a:cubicBezTo>
                      <a:pt x="16" y="2083"/>
                      <a:pt x="48" y="2008"/>
                      <a:pt x="64" y="1933"/>
                    </a:cubicBezTo>
                    <a:cubicBezTo>
                      <a:pt x="306" y="1013"/>
                      <a:pt x="838" y="394"/>
                      <a:pt x="1627" y="94"/>
                    </a:cubicBezTo>
                    <a:cubicBezTo>
                      <a:pt x="1707" y="75"/>
                      <a:pt x="1772" y="19"/>
                      <a:pt x="1836" y="0"/>
                    </a:cubicBezTo>
                    <a:cubicBezTo>
                      <a:pt x="7796" y="0"/>
                      <a:pt x="13740" y="0"/>
                      <a:pt x="19683" y="0"/>
                    </a:cubicBezTo>
                    <a:cubicBezTo>
                      <a:pt x="19764" y="19"/>
                      <a:pt x="19844" y="56"/>
                      <a:pt x="19925" y="94"/>
                    </a:cubicBezTo>
                    <a:cubicBezTo>
                      <a:pt x="20617" y="319"/>
                      <a:pt x="21117" y="826"/>
                      <a:pt x="21407" y="1595"/>
                    </a:cubicBezTo>
                    <a:cubicBezTo>
                      <a:pt x="21487" y="1783"/>
                      <a:pt x="21536" y="2008"/>
                      <a:pt x="21600" y="2214"/>
                    </a:cubicBezTo>
                    <a:close/>
                    <a:moveTo>
                      <a:pt x="2400" y="20474"/>
                    </a:moveTo>
                    <a:cubicBezTo>
                      <a:pt x="2545" y="20474"/>
                      <a:pt x="2674" y="20474"/>
                      <a:pt x="2803" y="20474"/>
                    </a:cubicBezTo>
                    <a:cubicBezTo>
                      <a:pt x="6942" y="20474"/>
                      <a:pt x="11098" y="20474"/>
                      <a:pt x="15238" y="20474"/>
                    </a:cubicBezTo>
                    <a:cubicBezTo>
                      <a:pt x="16397" y="20474"/>
                      <a:pt x="17573" y="20474"/>
                      <a:pt x="18733" y="20474"/>
                    </a:cubicBezTo>
                    <a:cubicBezTo>
                      <a:pt x="18910" y="20474"/>
                      <a:pt x="18991" y="20436"/>
                      <a:pt x="19007" y="20211"/>
                    </a:cubicBezTo>
                    <a:cubicBezTo>
                      <a:pt x="19136" y="18691"/>
                      <a:pt x="19281" y="17190"/>
                      <a:pt x="19409" y="15689"/>
                    </a:cubicBezTo>
                    <a:cubicBezTo>
                      <a:pt x="19812" y="11466"/>
                      <a:pt x="20215" y="7225"/>
                      <a:pt x="20601" y="3003"/>
                    </a:cubicBezTo>
                    <a:cubicBezTo>
                      <a:pt x="20714" y="1877"/>
                      <a:pt x="20166" y="1126"/>
                      <a:pt x="19200" y="1126"/>
                    </a:cubicBezTo>
                    <a:cubicBezTo>
                      <a:pt x="13595" y="1126"/>
                      <a:pt x="7973" y="1126"/>
                      <a:pt x="2368" y="1126"/>
                    </a:cubicBezTo>
                    <a:cubicBezTo>
                      <a:pt x="1466" y="1126"/>
                      <a:pt x="886" y="1820"/>
                      <a:pt x="966" y="2890"/>
                    </a:cubicBezTo>
                    <a:cubicBezTo>
                      <a:pt x="1160" y="5330"/>
                      <a:pt x="1369" y="7769"/>
                      <a:pt x="1562" y="10209"/>
                    </a:cubicBezTo>
                    <a:cubicBezTo>
                      <a:pt x="1788" y="13005"/>
                      <a:pt x="2013" y="15782"/>
                      <a:pt x="2239" y="18579"/>
                    </a:cubicBezTo>
                    <a:cubicBezTo>
                      <a:pt x="2287" y="19198"/>
                      <a:pt x="2352" y="19817"/>
                      <a:pt x="2400" y="20474"/>
                    </a:cubicBezTo>
                    <a:close/>
                  </a:path>
                </a:pathLst>
              </a:custGeom>
              <a:solidFill>
                <a:srgbClr val="001965"/>
              </a:solidFill>
              <a:ln w="12700" cap="flat">
                <a:noFill/>
                <a:miter lim="400000"/>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sp>
            <p:nvSpPr>
              <p:cNvPr id="359" name="Freeform 260"/>
              <p:cNvSpPr/>
              <p:nvPr/>
            </p:nvSpPr>
            <p:spPr>
              <a:xfrm>
                <a:off x="108326" y="40298"/>
                <a:ext cx="198365" cy="88127"/>
              </a:xfrm>
              <a:custGeom>
                <a:avLst/>
                <a:gdLst/>
                <a:ahLst/>
                <a:cxnLst>
                  <a:cxn ang="0">
                    <a:pos x="wd2" y="hd2"/>
                  </a:cxn>
                  <a:cxn ang="5400000">
                    <a:pos x="wd2" y="hd2"/>
                  </a:cxn>
                  <a:cxn ang="10800000">
                    <a:pos x="wd2" y="hd2"/>
                  </a:cxn>
                  <a:cxn ang="16200000">
                    <a:pos x="wd2" y="hd2"/>
                  </a:cxn>
                </a:cxnLst>
                <a:rect l="0" t="0" r="r" b="b"/>
                <a:pathLst>
                  <a:path w="21600" h="21047" fill="norm" stroke="1" extrusionOk="0">
                    <a:moveTo>
                      <a:pt x="21600" y="21047"/>
                    </a:moveTo>
                    <a:cubicBezTo>
                      <a:pt x="14378" y="21047"/>
                      <a:pt x="7189" y="21047"/>
                      <a:pt x="0" y="21047"/>
                    </a:cubicBezTo>
                    <a:cubicBezTo>
                      <a:pt x="693" y="9885"/>
                      <a:pt x="5045" y="607"/>
                      <a:pt x="10190" y="27"/>
                    </a:cubicBezTo>
                    <a:cubicBezTo>
                      <a:pt x="16093" y="-553"/>
                      <a:pt x="20809" y="8145"/>
                      <a:pt x="21600" y="21047"/>
                    </a:cubicBezTo>
                    <a:close/>
                    <a:moveTo>
                      <a:pt x="19061" y="16843"/>
                    </a:moveTo>
                    <a:cubicBezTo>
                      <a:pt x="18203" y="10537"/>
                      <a:pt x="14708" y="3651"/>
                      <a:pt x="10091" y="4376"/>
                    </a:cubicBezTo>
                    <a:cubicBezTo>
                      <a:pt x="6892" y="4956"/>
                      <a:pt x="2836" y="11842"/>
                      <a:pt x="2704" y="16770"/>
                    </a:cubicBezTo>
                    <a:cubicBezTo>
                      <a:pt x="4980" y="16770"/>
                      <a:pt x="7222" y="16770"/>
                      <a:pt x="9563" y="16770"/>
                    </a:cubicBezTo>
                    <a:cubicBezTo>
                      <a:pt x="9069" y="14813"/>
                      <a:pt x="8607" y="13001"/>
                      <a:pt x="8145" y="11189"/>
                    </a:cubicBezTo>
                    <a:cubicBezTo>
                      <a:pt x="7750" y="9740"/>
                      <a:pt x="7849" y="8507"/>
                      <a:pt x="8376" y="7855"/>
                    </a:cubicBezTo>
                    <a:cubicBezTo>
                      <a:pt x="8937" y="7130"/>
                      <a:pt x="9464" y="7565"/>
                      <a:pt x="9860" y="9015"/>
                    </a:cubicBezTo>
                    <a:cubicBezTo>
                      <a:pt x="10454" y="11334"/>
                      <a:pt x="11047" y="13726"/>
                      <a:pt x="11674" y="15973"/>
                    </a:cubicBezTo>
                    <a:cubicBezTo>
                      <a:pt x="11806" y="16336"/>
                      <a:pt x="12037" y="16843"/>
                      <a:pt x="12202" y="16843"/>
                    </a:cubicBezTo>
                    <a:cubicBezTo>
                      <a:pt x="14477" y="16843"/>
                      <a:pt x="16719" y="16843"/>
                      <a:pt x="19061" y="16843"/>
                    </a:cubicBezTo>
                    <a:close/>
                  </a:path>
                </a:pathLst>
              </a:custGeom>
              <a:solidFill>
                <a:srgbClr val="001965"/>
              </a:solidFill>
              <a:ln w="12700" cap="flat">
                <a:noFill/>
                <a:miter lim="400000"/>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grpSp>
        <p:grpSp>
          <p:nvGrpSpPr>
            <p:cNvPr id="389" name="Group 252"/>
            <p:cNvGrpSpPr/>
            <p:nvPr/>
          </p:nvGrpSpPr>
          <p:grpSpPr>
            <a:xfrm>
              <a:off x="3826422" y="882556"/>
              <a:ext cx="447486" cy="447133"/>
              <a:chOff x="0" y="0"/>
              <a:chExt cx="447484" cy="447132"/>
            </a:xfrm>
          </p:grpSpPr>
          <p:sp>
            <p:nvSpPr>
              <p:cNvPr id="361" name="Freeform 1209"/>
              <p:cNvSpPr/>
              <p:nvPr/>
            </p:nvSpPr>
            <p:spPr>
              <a:xfrm>
                <a:off x="334369" y="70684"/>
                <a:ext cx="39771" cy="42726"/>
              </a:xfrm>
              <a:custGeom>
                <a:avLst/>
                <a:gdLst/>
                <a:ahLst/>
                <a:cxnLst>
                  <a:cxn ang="0">
                    <a:pos x="wd2" y="hd2"/>
                  </a:cxn>
                  <a:cxn ang="5400000">
                    <a:pos x="wd2" y="hd2"/>
                  </a:cxn>
                  <a:cxn ang="10800000">
                    <a:pos x="wd2" y="hd2"/>
                  </a:cxn>
                  <a:cxn ang="16200000">
                    <a:pos x="wd2" y="hd2"/>
                  </a:cxn>
                </a:cxnLst>
                <a:rect l="0" t="0" r="r" b="b"/>
                <a:pathLst>
                  <a:path w="20664" h="21031" fill="norm" stroke="1" extrusionOk="0">
                    <a:moveTo>
                      <a:pt x="11407" y="18783"/>
                    </a:moveTo>
                    <a:cubicBezTo>
                      <a:pt x="8321" y="21600"/>
                      <a:pt x="5235" y="21600"/>
                      <a:pt x="2150" y="19722"/>
                    </a:cubicBezTo>
                    <a:cubicBezTo>
                      <a:pt x="93" y="17843"/>
                      <a:pt x="-936" y="14087"/>
                      <a:pt x="1121" y="12209"/>
                    </a:cubicBezTo>
                    <a:cubicBezTo>
                      <a:pt x="3178" y="9391"/>
                      <a:pt x="20664" y="0"/>
                      <a:pt x="20664" y="0"/>
                    </a:cubicBezTo>
                    <a:cubicBezTo>
                      <a:pt x="20664" y="0"/>
                      <a:pt x="13464" y="16904"/>
                      <a:pt x="11407" y="18783"/>
                    </a:cubicBezTo>
                    <a:close/>
                  </a:path>
                </a:pathLst>
              </a:custGeom>
              <a:noFill/>
              <a:ln w="12700" cap="flat">
                <a:solidFill>
                  <a:srgbClr val="625A53"/>
                </a:solidFill>
                <a:prstDash val="solid"/>
                <a:miter lim="800000"/>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sp>
            <p:nvSpPr>
              <p:cNvPr id="362" name="Freeform 1211"/>
              <p:cNvSpPr/>
              <p:nvPr/>
            </p:nvSpPr>
            <p:spPr>
              <a:xfrm>
                <a:off x="246861" y="0"/>
                <a:ext cx="200624" cy="201415"/>
              </a:xfrm>
              <a:custGeom>
                <a:avLst/>
                <a:gdLst/>
                <a:ahLst/>
                <a:cxnLst>
                  <a:cxn ang="0">
                    <a:pos x="wd2" y="hd2"/>
                  </a:cxn>
                  <a:cxn ang="5400000">
                    <a:pos x="wd2" y="hd2"/>
                  </a:cxn>
                  <a:cxn ang="10800000">
                    <a:pos x="wd2" y="hd2"/>
                  </a:cxn>
                  <a:cxn ang="16200000">
                    <a:pos x="wd2" y="hd2"/>
                  </a:cxn>
                </a:cxnLst>
                <a:rect l="0" t="0" r="r" b="b"/>
                <a:pathLst>
                  <a:path w="19344" h="19222" fill="norm" stroke="1" extrusionOk="0">
                    <a:moveTo>
                      <a:pt x="17159" y="15796"/>
                    </a:moveTo>
                    <a:cubicBezTo>
                      <a:pt x="13621" y="19857"/>
                      <a:pt x="7477" y="20411"/>
                      <a:pt x="3380" y="16903"/>
                    </a:cubicBezTo>
                    <a:cubicBezTo>
                      <a:pt x="-717" y="13580"/>
                      <a:pt x="-1089" y="7488"/>
                      <a:pt x="2263" y="3426"/>
                    </a:cubicBezTo>
                    <a:cubicBezTo>
                      <a:pt x="5614" y="-635"/>
                      <a:pt x="11759" y="-1189"/>
                      <a:pt x="15856" y="2319"/>
                    </a:cubicBezTo>
                    <a:cubicBezTo>
                      <a:pt x="19952" y="5642"/>
                      <a:pt x="20511" y="11734"/>
                      <a:pt x="17159" y="15796"/>
                    </a:cubicBezTo>
                    <a:close/>
                  </a:path>
                </a:pathLst>
              </a:custGeom>
              <a:noFill/>
              <a:ln w="12700" cap="flat">
                <a:solidFill>
                  <a:srgbClr val="625A53"/>
                </a:solidFill>
                <a:prstDash val="solid"/>
                <a:miter lim="800000"/>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sp>
            <p:nvSpPr>
              <p:cNvPr id="363" name="Line 1212"/>
              <p:cNvSpPr/>
              <p:nvPr/>
            </p:nvSpPr>
            <p:spPr>
              <a:xfrm flipH="1">
                <a:off x="392615" y="36041"/>
                <a:ext cx="9239" cy="11549"/>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64" name="Line 1213"/>
              <p:cNvSpPr/>
              <p:nvPr/>
            </p:nvSpPr>
            <p:spPr>
              <a:xfrm flipH="1">
                <a:off x="293306" y="153825"/>
                <a:ext cx="11549" cy="11549"/>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65" name="Line 1214"/>
              <p:cNvSpPr/>
              <p:nvPr/>
            </p:nvSpPr>
            <p:spPr>
              <a:xfrm flipH="1">
                <a:off x="371829" y="19874"/>
                <a:ext cx="4620" cy="16168"/>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66" name="Line 1215"/>
              <p:cNvSpPr/>
              <p:nvPr/>
            </p:nvSpPr>
            <p:spPr>
              <a:xfrm flipH="1">
                <a:off x="318711" y="165373"/>
                <a:ext cx="4620" cy="16168"/>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67" name="Line 1216"/>
              <p:cNvSpPr/>
              <p:nvPr/>
            </p:nvSpPr>
            <p:spPr>
              <a:xfrm>
                <a:off x="348734" y="15255"/>
                <a:ext cx="1" cy="13857"/>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68" name="Line 1217"/>
              <p:cNvSpPr/>
              <p:nvPr/>
            </p:nvSpPr>
            <p:spPr>
              <a:xfrm>
                <a:off x="348734" y="169992"/>
                <a:ext cx="1" cy="13857"/>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69" name="Line 1218"/>
              <p:cNvSpPr/>
              <p:nvPr/>
            </p:nvSpPr>
            <p:spPr>
              <a:xfrm>
                <a:off x="318711" y="19874"/>
                <a:ext cx="4619" cy="16168"/>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70" name="Line 1219"/>
              <p:cNvSpPr/>
              <p:nvPr/>
            </p:nvSpPr>
            <p:spPr>
              <a:xfrm>
                <a:off x="371829" y="165373"/>
                <a:ext cx="4619" cy="16168"/>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71" name="Line 1220"/>
              <p:cNvSpPr/>
              <p:nvPr/>
            </p:nvSpPr>
            <p:spPr>
              <a:xfrm>
                <a:off x="293306" y="36041"/>
                <a:ext cx="11548" cy="11549"/>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72" name="Line 1221"/>
              <p:cNvSpPr/>
              <p:nvPr/>
            </p:nvSpPr>
            <p:spPr>
              <a:xfrm>
                <a:off x="392615" y="153825"/>
                <a:ext cx="9239" cy="11549"/>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73" name="Line 1222"/>
              <p:cNvSpPr/>
              <p:nvPr/>
            </p:nvSpPr>
            <p:spPr>
              <a:xfrm>
                <a:off x="274829" y="56826"/>
                <a:ext cx="13858" cy="6930"/>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74" name="Line 1223"/>
              <p:cNvSpPr/>
              <p:nvPr/>
            </p:nvSpPr>
            <p:spPr>
              <a:xfrm>
                <a:off x="408781" y="135349"/>
                <a:ext cx="13858" cy="6930"/>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75" name="Line 1224"/>
              <p:cNvSpPr/>
              <p:nvPr/>
            </p:nvSpPr>
            <p:spPr>
              <a:xfrm>
                <a:off x="263283" y="86850"/>
                <a:ext cx="16168" cy="2311"/>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76" name="Line 1225"/>
              <p:cNvSpPr/>
              <p:nvPr/>
            </p:nvSpPr>
            <p:spPr>
              <a:xfrm>
                <a:off x="415710" y="112254"/>
                <a:ext cx="16168" cy="2311"/>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77" name="Line 1226"/>
              <p:cNvSpPr/>
              <p:nvPr/>
            </p:nvSpPr>
            <p:spPr>
              <a:xfrm flipV="1">
                <a:off x="263283" y="112254"/>
                <a:ext cx="16168" cy="2311"/>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78" name="Line 1227"/>
              <p:cNvSpPr/>
              <p:nvPr/>
            </p:nvSpPr>
            <p:spPr>
              <a:xfrm flipV="1">
                <a:off x="415710" y="86850"/>
                <a:ext cx="16168" cy="2311"/>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79" name="Line 1228"/>
              <p:cNvSpPr/>
              <p:nvPr/>
            </p:nvSpPr>
            <p:spPr>
              <a:xfrm flipV="1">
                <a:off x="274829" y="135350"/>
                <a:ext cx="13858" cy="6929"/>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80" name="Line 1229"/>
              <p:cNvSpPr/>
              <p:nvPr/>
            </p:nvSpPr>
            <p:spPr>
              <a:xfrm flipV="1">
                <a:off x="408781" y="56827"/>
                <a:ext cx="13858" cy="6929"/>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81" name="Freeform 1230"/>
              <p:cNvSpPr/>
              <p:nvPr/>
            </p:nvSpPr>
            <p:spPr>
              <a:xfrm>
                <a:off x="271965" y="200015"/>
                <a:ext cx="152984" cy="240189"/>
              </a:xfrm>
              <a:custGeom>
                <a:avLst/>
                <a:gdLst/>
                <a:ahLst/>
                <a:cxnLst>
                  <a:cxn ang="0">
                    <a:pos x="wd2" y="hd2"/>
                  </a:cxn>
                  <a:cxn ang="5400000">
                    <a:pos x="wd2" y="hd2"/>
                  </a:cxn>
                  <a:cxn ang="10800000">
                    <a:pos x="wd2" y="hd2"/>
                  </a:cxn>
                  <a:cxn ang="16200000">
                    <a:pos x="wd2" y="hd2"/>
                  </a:cxn>
                </a:cxnLst>
                <a:rect l="0" t="0" r="r" b="b"/>
                <a:pathLst>
                  <a:path w="21355" h="21600" fill="norm" stroke="1" extrusionOk="0">
                    <a:moveTo>
                      <a:pt x="7488" y="0"/>
                    </a:moveTo>
                    <a:cubicBezTo>
                      <a:pt x="7488" y="4877"/>
                      <a:pt x="7488" y="4877"/>
                      <a:pt x="7488" y="4877"/>
                    </a:cubicBezTo>
                    <a:cubicBezTo>
                      <a:pt x="7488" y="4877"/>
                      <a:pt x="1888" y="8884"/>
                      <a:pt x="1088" y="9755"/>
                    </a:cubicBezTo>
                    <a:cubicBezTo>
                      <a:pt x="-245" y="11323"/>
                      <a:pt x="22" y="13935"/>
                      <a:pt x="22" y="16026"/>
                    </a:cubicBezTo>
                    <a:cubicBezTo>
                      <a:pt x="22" y="19161"/>
                      <a:pt x="3755" y="21600"/>
                      <a:pt x="8555" y="21600"/>
                    </a:cubicBezTo>
                    <a:cubicBezTo>
                      <a:pt x="12822" y="21600"/>
                      <a:pt x="12822" y="21600"/>
                      <a:pt x="12822" y="21600"/>
                    </a:cubicBezTo>
                    <a:cubicBezTo>
                      <a:pt x="17355" y="21600"/>
                      <a:pt x="21355" y="19161"/>
                      <a:pt x="21355" y="16026"/>
                    </a:cubicBezTo>
                    <a:cubicBezTo>
                      <a:pt x="21355" y="13935"/>
                      <a:pt x="21355" y="11323"/>
                      <a:pt x="20288" y="9755"/>
                    </a:cubicBezTo>
                    <a:cubicBezTo>
                      <a:pt x="19488" y="8884"/>
                      <a:pt x="13888" y="4877"/>
                      <a:pt x="13888" y="4877"/>
                    </a:cubicBezTo>
                    <a:cubicBezTo>
                      <a:pt x="13888" y="0"/>
                      <a:pt x="13888" y="0"/>
                      <a:pt x="13888" y="0"/>
                    </a:cubicBezTo>
                  </a:path>
                </a:pathLst>
              </a:custGeom>
              <a:noFill/>
              <a:ln w="12700" cap="flat">
                <a:solidFill>
                  <a:srgbClr val="625A53"/>
                </a:solidFill>
                <a:prstDash val="solid"/>
                <a:miter lim="800000"/>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sp>
            <p:nvSpPr>
              <p:cNvPr id="382" name="Freeform 1231"/>
              <p:cNvSpPr/>
              <p:nvPr/>
            </p:nvSpPr>
            <p:spPr>
              <a:xfrm>
                <a:off x="0" y="183849"/>
                <a:ext cx="154738" cy="263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550" y="21600"/>
                    </a:moveTo>
                    <a:cubicBezTo>
                      <a:pt x="4050" y="21600"/>
                      <a:pt x="4050" y="21600"/>
                      <a:pt x="4050" y="21600"/>
                    </a:cubicBezTo>
                    <a:cubicBezTo>
                      <a:pt x="1890" y="21600"/>
                      <a:pt x="0" y="20647"/>
                      <a:pt x="0" y="19218"/>
                    </a:cubicBezTo>
                    <a:cubicBezTo>
                      <a:pt x="0" y="2541"/>
                      <a:pt x="0" y="2541"/>
                      <a:pt x="0" y="2541"/>
                    </a:cubicBezTo>
                    <a:cubicBezTo>
                      <a:pt x="0" y="1112"/>
                      <a:pt x="1890" y="0"/>
                      <a:pt x="4050" y="0"/>
                    </a:cubicBezTo>
                    <a:cubicBezTo>
                      <a:pt x="17550" y="0"/>
                      <a:pt x="17550" y="0"/>
                      <a:pt x="17550" y="0"/>
                    </a:cubicBezTo>
                    <a:cubicBezTo>
                      <a:pt x="19710" y="0"/>
                      <a:pt x="21600" y="1112"/>
                      <a:pt x="21600" y="2541"/>
                    </a:cubicBezTo>
                    <a:cubicBezTo>
                      <a:pt x="21600" y="19218"/>
                      <a:pt x="21600" y="19218"/>
                      <a:pt x="21600" y="19218"/>
                    </a:cubicBezTo>
                    <a:cubicBezTo>
                      <a:pt x="21600" y="20647"/>
                      <a:pt x="19710" y="21600"/>
                      <a:pt x="17550" y="21600"/>
                    </a:cubicBezTo>
                    <a:close/>
                  </a:path>
                </a:pathLst>
              </a:custGeom>
              <a:noFill/>
              <a:ln w="12700" cap="flat">
                <a:solidFill>
                  <a:srgbClr val="625A53"/>
                </a:solidFill>
                <a:prstDash val="solid"/>
                <a:miter lim="800000"/>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sp>
            <p:nvSpPr>
              <p:cNvPr id="383" name="Line 1232"/>
              <p:cNvSpPr/>
              <p:nvPr/>
            </p:nvSpPr>
            <p:spPr>
              <a:xfrm>
                <a:off x="270211" y="338585"/>
                <a:ext cx="69285" cy="1"/>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84" name="Line 1233"/>
              <p:cNvSpPr/>
              <p:nvPr/>
            </p:nvSpPr>
            <p:spPr>
              <a:xfrm>
                <a:off x="270211" y="377847"/>
                <a:ext cx="69285" cy="1"/>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85" name="Freeform 1234"/>
              <p:cNvSpPr/>
              <p:nvPr/>
            </p:nvSpPr>
            <p:spPr>
              <a:xfrm>
                <a:off x="78523" y="52207"/>
                <a:ext cx="131643" cy="1316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847"/>
                      <a:pt x="9529" y="0"/>
                      <a:pt x="21600" y="0"/>
                    </a:cubicBezTo>
                  </a:path>
                </a:pathLst>
              </a:custGeom>
              <a:noFill/>
              <a:ln w="12700" cap="flat">
                <a:solidFill>
                  <a:srgbClr val="625A53"/>
                </a:solidFill>
                <a:prstDash val="solid"/>
                <a:miter lim="800000"/>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sp>
            <p:nvSpPr>
              <p:cNvPr id="386" name="Line 1235"/>
              <p:cNvSpPr/>
              <p:nvPr/>
            </p:nvSpPr>
            <p:spPr>
              <a:xfrm>
                <a:off x="210163" y="52207"/>
                <a:ext cx="46191" cy="1"/>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87" name="Line 1236"/>
              <p:cNvSpPr/>
              <p:nvPr/>
            </p:nvSpPr>
            <p:spPr>
              <a:xfrm flipV="1">
                <a:off x="46190" y="308563"/>
                <a:ext cx="1" cy="138570"/>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sp>
            <p:nvSpPr>
              <p:cNvPr id="388" name="Line 1237"/>
              <p:cNvSpPr/>
              <p:nvPr/>
            </p:nvSpPr>
            <p:spPr>
              <a:xfrm flipV="1">
                <a:off x="108545" y="308563"/>
                <a:ext cx="1" cy="138570"/>
              </a:xfrm>
              <a:prstGeom prst="line">
                <a:avLst/>
              </a:prstGeom>
              <a:noFill/>
              <a:ln w="12700" cap="flat">
                <a:solidFill>
                  <a:srgbClr val="625A53"/>
                </a:solidFill>
                <a:prstDash val="solid"/>
                <a:miter lim="800000"/>
              </a:ln>
              <a:effectLst/>
            </p:spPr>
            <p:txBody>
              <a:bodyPr wrap="square" lIns="34289" tIns="34289" rIns="34289" bIns="34289" numCol="1" anchor="t">
                <a:noAutofit/>
              </a:bodyPr>
              <a:lstStyle/>
              <a:p>
                <a:pPr>
                  <a:defRPr>
                    <a:latin typeface="Apis For Office"/>
                    <a:ea typeface="Apis For Office"/>
                    <a:cs typeface="Apis For Office"/>
                    <a:sym typeface="Apis For Office"/>
                  </a:defRPr>
                </a:pPr>
              </a:p>
            </p:txBody>
          </p:sp>
        </p:grpSp>
        <p:pic>
          <p:nvPicPr>
            <p:cNvPr id="390" name="Graphic 281" descr="Graphic 281"/>
            <p:cNvPicPr>
              <a:picLocks noChangeAspect="1"/>
            </p:cNvPicPr>
            <p:nvPr/>
          </p:nvPicPr>
          <p:blipFill>
            <a:blip r:embed="rId3">
              <a:extLst/>
            </a:blip>
            <a:stretch>
              <a:fillRect/>
            </a:stretch>
          </p:blipFill>
          <p:spPr>
            <a:xfrm>
              <a:off x="7219156" y="897778"/>
              <a:ext cx="447430" cy="447430"/>
            </a:xfrm>
            <a:prstGeom prst="rect">
              <a:avLst/>
            </a:prstGeom>
            <a:ln w="12700" cap="flat">
              <a:noFill/>
              <a:miter lim="400000"/>
            </a:ln>
            <a:effectLst/>
          </p:spPr>
        </p:pic>
        <p:grpSp>
          <p:nvGrpSpPr>
            <p:cNvPr id="403" name="Group 282"/>
            <p:cNvGrpSpPr/>
            <p:nvPr/>
          </p:nvGrpSpPr>
          <p:grpSpPr>
            <a:xfrm>
              <a:off x="5580570" y="907431"/>
              <a:ext cx="446608" cy="430576"/>
              <a:chOff x="0" y="0"/>
              <a:chExt cx="446606" cy="430574"/>
            </a:xfrm>
          </p:grpSpPr>
          <p:sp>
            <p:nvSpPr>
              <p:cNvPr id="391" name="Freeform 30"/>
              <p:cNvSpPr/>
              <p:nvPr/>
            </p:nvSpPr>
            <p:spPr>
              <a:xfrm>
                <a:off x="250695" y="109561"/>
                <a:ext cx="195912" cy="196525"/>
              </a:xfrm>
              <a:custGeom>
                <a:avLst/>
                <a:gdLst/>
                <a:ahLst/>
                <a:cxnLst>
                  <a:cxn ang="0">
                    <a:pos x="wd2" y="hd2"/>
                  </a:cxn>
                  <a:cxn ang="5400000">
                    <a:pos x="wd2" y="hd2"/>
                  </a:cxn>
                  <a:cxn ang="10800000">
                    <a:pos x="wd2" y="hd2"/>
                  </a:cxn>
                  <a:cxn ang="16200000">
                    <a:pos x="wd2" y="hd2"/>
                  </a:cxn>
                </a:cxnLst>
                <a:rect l="0" t="0" r="r" b="b"/>
                <a:pathLst>
                  <a:path w="20201" h="20201" fill="norm" stroke="1" extrusionOk="0">
                    <a:moveTo>
                      <a:pt x="11551" y="106"/>
                    </a:moveTo>
                    <a:cubicBezTo>
                      <a:pt x="17031" y="912"/>
                      <a:pt x="20900" y="5909"/>
                      <a:pt x="20094" y="11551"/>
                    </a:cubicBezTo>
                    <a:cubicBezTo>
                      <a:pt x="19288" y="17031"/>
                      <a:pt x="14130" y="20900"/>
                      <a:pt x="8649" y="20094"/>
                    </a:cubicBezTo>
                    <a:cubicBezTo>
                      <a:pt x="3169" y="19288"/>
                      <a:pt x="-700" y="14130"/>
                      <a:pt x="106" y="8649"/>
                    </a:cubicBezTo>
                    <a:cubicBezTo>
                      <a:pt x="912" y="3169"/>
                      <a:pt x="5909" y="-700"/>
                      <a:pt x="11551" y="106"/>
                    </a:cubicBezTo>
                    <a:close/>
                  </a:path>
                </a:pathLst>
              </a:custGeom>
              <a:solidFill>
                <a:srgbClr val="877E72"/>
              </a:solidFill>
              <a:ln w="12700" cap="flat">
                <a:solidFill>
                  <a:srgbClr val="F2F2F2"/>
                </a:solidFill>
                <a:prstDash val="solid"/>
                <a:miter lim="800000"/>
              </a:ln>
              <a:effectLst/>
            </p:spPr>
            <p:txBody>
              <a:bodyPr wrap="square" lIns="26999" tIns="26999" rIns="26999" bIns="26999" numCol="1" anchor="t">
                <a:noAutofit/>
              </a:bodyPr>
              <a:lstStyle/>
              <a:p>
                <a:pPr defTabSz="761962">
                  <a:defRPr sz="1400">
                    <a:solidFill>
                      <a:srgbClr val="001965"/>
                    </a:solidFill>
                    <a:latin typeface="Apis For Office"/>
                    <a:ea typeface="Apis For Office"/>
                    <a:cs typeface="Apis For Office"/>
                    <a:sym typeface="Apis For Office"/>
                  </a:defRPr>
                </a:pPr>
              </a:p>
            </p:txBody>
          </p:sp>
          <p:sp>
            <p:nvSpPr>
              <p:cNvPr id="392" name="Freeform 31"/>
              <p:cNvSpPr/>
              <p:nvPr/>
            </p:nvSpPr>
            <p:spPr>
              <a:xfrm>
                <a:off x="412349" y="198035"/>
                <a:ext cx="13819" cy="36651"/>
              </a:xfrm>
              <a:custGeom>
                <a:avLst/>
                <a:gdLst/>
                <a:ahLst/>
                <a:cxnLst>
                  <a:cxn ang="0">
                    <a:pos x="wd2" y="hd2"/>
                  </a:cxn>
                  <a:cxn ang="5400000">
                    <a:pos x="wd2" y="hd2"/>
                  </a:cxn>
                  <a:cxn ang="10800000">
                    <a:pos x="wd2" y="hd2"/>
                  </a:cxn>
                  <a:cxn ang="16200000">
                    <a:pos x="wd2" y="hd2"/>
                  </a:cxn>
                </a:cxnLst>
                <a:rect l="0" t="0" r="r" b="b"/>
                <a:pathLst>
                  <a:path w="18937" h="20092" fill="norm" stroke="1" extrusionOk="0">
                    <a:moveTo>
                      <a:pt x="13770" y="110"/>
                    </a:moveTo>
                    <a:cubicBezTo>
                      <a:pt x="18090" y="110"/>
                      <a:pt x="20250" y="5294"/>
                      <a:pt x="18090" y="10478"/>
                    </a:cubicBezTo>
                    <a:cubicBezTo>
                      <a:pt x="18090" y="16526"/>
                      <a:pt x="11610" y="20846"/>
                      <a:pt x="7290" y="19982"/>
                    </a:cubicBezTo>
                    <a:cubicBezTo>
                      <a:pt x="810" y="19982"/>
                      <a:pt x="-1350" y="14798"/>
                      <a:pt x="810" y="9614"/>
                    </a:cubicBezTo>
                    <a:cubicBezTo>
                      <a:pt x="2970" y="3566"/>
                      <a:pt x="9450" y="-754"/>
                      <a:pt x="13770" y="110"/>
                    </a:cubicBezTo>
                    <a:close/>
                  </a:path>
                </a:pathLst>
              </a:custGeom>
              <a:solidFill>
                <a:srgbClr val="009FDA"/>
              </a:solidFill>
              <a:ln w="12700" cap="flat">
                <a:solidFill>
                  <a:srgbClr val="FFFFFF"/>
                </a:solidFill>
                <a:prstDash val="solid"/>
                <a:round/>
              </a:ln>
              <a:effectLst/>
            </p:spPr>
            <p:txBody>
              <a:bodyPr wrap="square" lIns="26999" tIns="26999" rIns="26999" bIns="26999" numCol="1" anchor="t">
                <a:noAutofit/>
              </a:bodyPr>
              <a:lstStyle/>
              <a:p>
                <a:pPr defTabSz="761962">
                  <a:defRPr sz="1400">
                    <a:solidFill>
                      <a:srgbClr val="001965"/>
                    </a:solidFill>
                    <a:latin typeface="Apis For Office"/>
                    <a:ea typeface="Apis For Office"/>
                    <a:cs typeface="Apis For Office"/>
                    <a:sym typeface="Apis For Office"/>
                  </a:defRPr>
                </a:pPr>
              </a:p>
            </p:txBody>
          </p:sp>
          <p:sp>
            <p:nvSpPr>
              <p:cNvPr id="393" name="Freeform 32"/>
              <p:cNvSpPr/>
              <p:nvPr/>
            </p:nvSpPr>
            <p:spPr>
              <a:xfrm>
                <a:off x="157736" y="234612"/>
                <a:ext cx="197302" cy="195963"/>
              </a:xfrm>
              <a:custGeom>
                <a:avLst/>
                <a:gdLst/>
                <a:ahLst/>
                <a:cxnLst>
                  <a:cxn ang="0">
                    <a:pos x="wd2" y="hd2"/>
                  </a:cxn>
                  <a:cxn ang="5400000">
                    <a:pos x="wd2" y="hd2"/>
                  </a:cxn>
                  <a:cxn ang="10800000">
                    <a:pos x="wd2" y="hd2"/>
                  </a:cxn>
                  <a:cxn ang="16200000">
                    <a:pos x="wd2" y="hd2"/>
                  </a:cxn>
                </a:cxnLst>
                <a:rect l="0" t="0" r="r" b="b"/>
                <a:pathLst>
                  <a:path w="19430" h="19415" fill="norm" stroke="1" extrusionOk="0">
                    <a:moveTo>
                      <a:pt x="16966" y="3258"/>
                    </a:moveTo>
                    <a:cubicBezTo>
                      <a:pt x="20515" y="7298"/>
                      <a:pt x="20206" y="13359"/>
                      <a:pt x="16195" y="16933"/>
                    </a:cubicBezTo>
                    <a:cubicBezTo>
                      <a:pt x="12184" y="20507"/>
                      <a:pt x="6012" y="20196"/>
                      <a:pt x="2464" y="16156"/>
                    </a:cubicBezTo>
                    <a:cubicBezTo>
                      <a:pt x="-1085" y="12116"/>
                      <a:pt x="-776" y="6055"/>
                      <a:pt x="3235" y="2481"/>
                    </a:cubicBezTo>
                    <a:cubicBezTo>
                      <a:pt x="7246" y="-1093"/>
                      <a:pt x="13418" y="-782"/>
                      <a:pt x="16966" y="3258"/>
                    </a:cubicBezTo>
                    <a:close/>
                  </a:path>
                </a:pathLst>
              </a:custGeom>
              <a:solidFill>
                <a:srgbClr val="877E72"/>
              </a:solidFill>
              <a:ln w="12700" cap="flat">
                <a:solidFill>
                  <a:srgbClr val="F2F2F2"/>
                </a:solidFill>
                <a:prstDash val="solid"/>
                <a:miter lim="800000"/>
              </a:ln>
              <a:effectLst/>
            </p:spPr>
            <p:txBody>
              <a:bodyPr wrap="square" lIns="26999" tIns="26999" rIns="26999" bIns="26999" numCol="1" anchor="t">
                <a:noAutofit/>
              </a:bodyPr>
              <a:lstStyle/>
              <a:p>
                <a:pPr defTabSz="761962">
                  <a:defRPr sz="1400">
                    <a:solidFill>
                      <a:srgbClr val="001965"/>
                    </a:solidFill>
                    <a:latin typeface="Apis For Office"/>
                    <a:ea typeface="Apis For Office"/>
                    <a:cs typeface="Apis For Office"/>
                    <a:sym typeface="Apis For Office"/>
                  </a:defRPr>
                </a:pPr>
              </a:p>
            </p:txBody>
          </p:sp>
          <p:sp>
            <p:nvSpPr>
              <p:cNvPr id="394" name="Freeform 33"/>
              <p:cNvSpPr/>
              <p:nvPr/>
            </p:nvSpPr>
            <p:spPr>
              <a:xfrm>
                <a:off x="290484" y="371866"/>
                <a:ext cx="29424" cy="27062"/>
              </a:xfrm>
              <a:custGeom>
                <a:avLst/>
                <a:gdLst/>
                <a:ahLst/>
                <a:cxnLst>
                  <a:cxn ang="0">
                    <a:pos x="wd2" y="hd2"/>
                  </a:cxn>
                  <a:cxn ang="5400000">
                    <a:pos x="wd2" y="hd2"/>
                  </a:cxn>
                  <a:cxn ang="10800000">
                    <a:pos x="wd2" y="hd2"/>
                  </a:cxn>
                  <a:cxn ang="16200000">
                    <a:pos x="wd2" y="hd2"/>
                  </a:cxn>
                </a:cxnLst>
                <a:rect l="0" t="0" r="r" b="b"/>
                <a:pathLst>
                  <a:path w="19356" h="19350" fill="norm" stroke="1" extrusionOk="0">
                    <a:moveTo>
                      <a:pt x="18712" y="290"/>
                    </a:moveTo>
                    <a:cubicBezTo>
                      <a:pt x="20769" y="2564"/>
                      <a:pt x="17683" y="8248"/>
                      <a:pt x="12540" y="12795"/>
                    </a:cubicBezTo>
                    <a:cubicBezTo>
                      <a:pt x="7398" y="18479"/>
                      <a:pt x="2255" y="20753"/>
                      <a:pt x="198" y="18479"/>
                    </a:cubicBezTo>
                    <a:cubicBezTo>
                      <a:pt x="-831" y="16206"/>
                      <a:pt x="2255" y="10521"/>
                      <a:pt x="7398" y="5974"/>
                    </a:cubicBezTo>
                    <a:cubicBezTo>
                      <a:pt x="11512" y="1427"/>
                      <a:pt x="17683" y="-847"/>
                      <a:pt x="18712" y="290"/>
                    </a:cubicBezTo>
                    <a:close/>
                  </a:path>
                </a:pathLst>
              </a:custGeom>
              <a:solidFill>
                <a:srgbClr val="009FDA"/>
              </a:solidFill>
              <a:ln w="12700" cap="flat">
                <a:solidFill>
                  <a:srgbClr val="FFFFFF"/>
                </a:solidFill>
                <a:prstDash val="solid"/>
                <a:round/>
              </a:ln>
              <a:effectLst/>
            </p:spPr>
            <p:txBody>
              <a:bodyPr wrap="square" lIns="26999" tIns="26999" rIns="26999" bIns="26999" numCol="1" anchor="t">
                <a:noAutofit/>
              </a:bodyPr>
              <a:lstStyle/>
              <a:p>
                <a:pPr defTabSz="761962">
                  <a:defRPr sz="1400">
                    <a:solidFill>
                      <a:srgbClr val="001965"/>
                    </a:solidFill>
                    <a:latin typeface="Apis For Office"/>
                    <a:ea typeface="Apis For Office"/>
                    <a:cs typeface="Apis For Office"/>
                    <a:sym typeface="Apis For Office"/>
                  </a:defRPr>
                </a:pPr>
              </a:p>
            </p:txBody>
          </p:sp>
          <p:sp>
            <p:nvSpPr>
              <p:cNvPr id="395" name="Freeform 34"/>
              <p:cNvSpPr/>
              <p:nvPr/>
            </p:nvSpPr>
            <p:spPr>
              <a:xfrm>
                <a:off x="143061" y="0"/>
                <a:ext cx="195130" cy="197369"/>
              </a:xfrm>
              <a:custGeom>
                <a:avLst/>
                <a:gdLst/>
                <a:ahLst/>
                <a:cxnLst>
                  <a:cxn ang="0">
                    <a:pos x="wd2" y="hd2"/>
                  </a:cxn>
                  <a:cxn ang="5400000">
                    <a:pos x="wd2" y="hd2"/>
                  </a:cxn>
                  <a:cxn ang="10800000">
                    <a:pos x="wd2" y="hd2"/>
                  </a:cxn>
                  <a:cxn ang="16200000">
                    <a:pos x="wd2" y="hd2"/>
                  </a:cxn>
                </a:cxnLst>
                <a:rect l="0" t="0" r="r" b="b"/>
                <a:pathLst>
                  <a:path w="18989" h="18982" fill="norm" stroke="1" extrusionOk="0">
                    <a:moveTo>
                      <a:pt x="5692" y="819"/>
                    </a:moveTo>
                    <a:cubicBezTo>
                      <a:pt x="10408" y="-1296"/>
                      <a:pt x="16188" y="819"/>
                      <a:pt x="18165" y="5652"/>
                    </a:cubicBezTo>
                    <a:cubicBezTo>
                      <a:pt x="20295" y="10486"/>
                      <a:pt x="18165" y="16075"/>
                      <a:pt x="13298" y="18189"/>
                    </a:cubicBezTo>
                    <a:cubicBezTo>
                      <a:pt x="8582" y="20304"/>
                      <a:pt x="2954" y="18038"/>
                      <a:pt x="825" y="13205"/>
                    </a:cubicBezTo>
                    <a:cubicBezTo>
                      <a:pt x="-1305" y="8522"/>
                      <a:pt x="825" y="2933"/>
                      <a:pt x="5692" y="819"/>
                    </a:cubicBezTo>
                    <a:close/>
                  </a:path>
                </a:pathLst>
              </a:custGeom>
              <a:solidFill>
                <a:srgbClr val="877E72"/>
              </a:solidFill>
              <a:ln w="12700" cap="flat">
                <a:solidFill>
                  <a:srgbClr val="F2F2F2"/>
                </a:solidFill>
                <a:prstDash val="solid"/>
                <a:miter lim="800000"/>
              </a:ln>
              <a:effectLst/>
            </p:spPr>
            <p:txBody>
              <a:bodyPr wrap="square" lIns="26999" tIns="26999" rIns="26999" bIns="26999" numCol="1" anchor="t">
                <a:noAutofit/>
              </a:bodyPr>
              <a:lstStyle/>
              <a:p>
                <a:pPr defTabSz="761962">
                  <a:defRPr sz="1400">
                    <a:solidFill>
                      <a:srgbClr val="001965"/>
                    </a:solidFill>
                    <a:latin typeface="Apis For Office"/>
                    <a:ea typeface="Apis For Office"/>
                    <a:cs typeface="Apis For Office"/>
                    <a:sym typeface="Apis For Office"/>
                  </a:defRPr>
                </a:pPr>
              </a:p>
            </p:txBody>
          </p:sp>
          <p:sp>
            <p:nvSpPr>
              <p:cNvPr id="396" name="Freeform 35"/>
              <p:cNvSpPr/>
              <p:nvPr/>
            </p:nvSpPr>
            <p:spPr>
              <a:xfrm>
                <a:off x="296726" y="50883"/>
                <a:ext cx="18894" cy="34791"/>
              </a:xfrm>
              <a:custGeom>
                <a:avLst/>
                <a:gdLst/>
                <a:ahLst/>
                <a:cxnLst>
                  <a:cxn ang="0">
                    <a:pos x="wd2" y="hd2"/>
                  </a:cxn>
                  <a:cxn ang="5400000">
                    <a:pos x="wd2" y="hd2"/>
                  </a:cxn>
                  <a:cxn ang="10800000">
                    <a:pos x="wd2" y="hd2"/>
                  </a:cxn>
                  <a:cxn ang="16200000">
                    <a:pos x="wd2" y="hd2"/>
                  </a:cxn>
                </a:cxnLst>
                <a:rect l="0" t="0" r="r" b="b"/>
                <a:pathLst>
                  <a:path w="18831" h="20076" fill="norm" stroke="1" extrusionOk="0">
                    <a:moveTo>
                      <a:pt x="2151" y="138"/>
                    </a:moveTo>
                    <a:cubicBezTo>
                      <a:pt x="5236" y="-762"/>
                      <a:pt x="11408" y="2838"/>
                      <a:pt x="14494" y="8238"/>
                    </a:cubicBezTo>
                    <a:cubicBezTo>
                      <a:pt x="19122" y="13638"/>
                      <a:pt x="20665" y="19038"/>
                      <a:pt x="16036" y="19938"/>
                    </a:cubicBezTo>
                    <a:cubicBezTo>
                      <a:pt x="12951" y="20838"/>
                      <a:pt x="8322" y="17238"/>
                      <a:pt x="3694" y="11838"/>
                    </a:cubicBezTo>
                    <a:cubicBezTo>
                      <a:pt x="-935" y="6438"/>
                      <a:pt x="-935" y="1038"/>
                      <a:pt x="2151" y="138"/>
                    </a:cubicBezTo>
                    <a:close/>
                  </a:path>
                </a:pathLst>
              </a:custGeom>
              <a:solidFill>
                <a:srgbClr val="009FDA"/>
              </a:solidFill>
              <a:ln w="12700" cap="flat">
                <a:solidFill>
                  <a:srgbClr val="FFFFFF"/>
                </a:solidFill>
                <a:prstDash val="solid"/>
                <a:round/>
              </a:ln>
              <a:effectLst/>
            </p:spPr>
            <p:txBody>
              <a:bodyPr wrap="square" lIns="26999" tIns="26999" rIns="26999" bIns="26999" numCol="1" anchor="t">
                <a:noAutofit/>
              </a:bodyPr>
              <a:lstStyle/>
              <a:p>
                <a:pPr defTabSz="761962">
                  <a:defRPr sz="1400">
                    <a:solidFill>
                      <a:srgbClr val="001965"/>
                    </a:solidFill>
                    <a:latin typeface="Apis For Office"/>
                    <a:ea typeface="Apis For Office"/>
                    <a:cs typeface="Apis For Office"/>
                    <a:sym typeface="Apis For Office"/>
                  </a:defRPr>
                </a:pPr>
              </a:p>
            </p:txBody>
          </p:sp>
          <p:sp>
            <p:nvSpPr>
              <p:cNvPr id="397" name="Freeform 36"/>
              <p:cNvSpPr/>
              <p:nvPr/>
            </p:nvSpPr>
            <p:spPr>
              <a:xfrm>
                <a:off x="-1" y="49977"/>
                <a:ext cx="196253" cy="196833"/>
              </a:xfrm>
              <a:custGeom>
                <a:avLst/>
                <a:gdLst/>
                <a:ahLst/>
                <a:cxnLst>
                  <a:cxn ang="0">
                    <a:pos x="wd2" y="hd2"/>
                  </a:cxn>
                  <a:cxn ang="5400000">
                    <a:pos x="wd2" y="hd2"/>
                  </a:cxn>
                  <a:cxn ang="10800000">
                    <a:pos x="wd2" y="hd2"/>
                  </a:cxn>
                  <a:cxn ang="16200000">
                    <a:pos x="wd2" y="hd2"/>
                  </a:cxn>
                </a:cxnLst>
                <a:rect l="0" t="0" r="r" b="b"/>
                <a:pathLst>
                  <a:path w="19098" h="19098" fill="norm" stroke="1" extrusionOk="0">
                    <a:moveTo>
                      <a:pt x="17307" y="15177"/>
                    </a:moveTo>
                    <a:cubicBezTo>
                      <a:pt x="14112" y="19436"/>
                      <a:pt x="8180" y="20349"/>
                      <a:pt x="3921" y="17307"/>
                    </a:cubicBezTo>
                    <a:cubicBezTo>
                      <a:pt x="-338" y="14264"/>
                      <a:pt x="-1251" y="8180"/>
                      <a:pt x="1791" y="3921"/>
                    </a:cubicBezTo>
                    <a:cubicBezTo>
                      <a:pt x="4834" y="-338"/>
                      <a:pt x="10918" y="-1251"/>
                      <a:pt x="15177" y="1791"/>
                    </a:cubicBezTo>
                    <a:cubicBezTo>
                      <a:pt x="19436" y="4986"/>
                      <a:pt x="20349" y="10918"/>
                      <a:pt x="17307" y="15177"/>
                    </a:cubicBezTo>
                    <a:close/>
                  </a:path>
                </a:pathLst>
              </a:custGeom>
              <a:solidFill>
                <a:srgbClr val="877E72"/>
              </a:solidFill>
              <a:ln w="12700" cap="flat">
                <a:solidFill>
                  <a:srgbClr val="F2F2F2"/>
                </a:solidFill>
                <a:prstDash val="solid"/>
                <a:miter lim="800000"/>
              </a:ln>
              <a:effectLst/>
            </p:spPr>
            <p:txBody>
              <a:bodyPr wrap="square" lIns="26999" tIns="26999" rIns="26999" bIns="26999" numCol="1" anchor="t">
                <a:noAutofit/>
              </a:bodyPr>
              <a:lstStyle/>
              <a:p>
                <a:pPr defTabSz="761962">
                  <a:defRPr sz="1400">
                    <a:solidFill>
                      <a:srgbClr val="001965"/>
                    </a:solidFill>
                    <a:latin typeface="Apis For Office"/>
                    <a:ea typeface="Apis For Office"/>
                    <a:cs typeface="Apis For Office"/>
                    <a:sym typeface="Apis For Office"/>
                  </a:defRPr>
                </a:pPr>
              </a:p>
            </p:txBody>
          </p:sp>
          <p:sp>
            <p:nvSpPr>
              <p:cNvPr id="398" name="Freeform 37"/>
              <p:cNvSpPr/>
              <p:nvPr/>
            </p:nvSpPr>
            <p:spPr>
              <a:xfrm>
                <a:off x="41592" y="195251"/>
                <a:ext cx="30606" cy="24457"/>
              </a:xfrm>
              <a:custGeom>
                <a:avLst/>
                <a:gdLst/>
                <a:ahLst/>
                <a:cxnLst>
                  <a:cxn ang="0">
                    <a:pos x="wd2" y="hd2"/>
                  </a:cxn>
                  <a:cxn ang="5400000">
                    <a:pos x="wd2" y="hd2"/>
                  </a:cxn>
                  <a:cxn ang="10800000">
                    <a:pos x="wd2" y="hd2"/>
                  </a:cxn>
                  <a:cxn ang="16200000">
                    <a:pos x="wd2" y="hd2"/>
                  </a:cxn>
                </a:cxnLst>
                <a:rect l="0" t="0" r="r" b="b"/>
                <a:pathLst>
                  <a:path w="19359" h="18708" fill="norm" stroke="1" extrusionOk="0">
                    <a:moveTo>
                      <a:pt x="18842" y="17766"/>
                    </a:moveTo>
                    <a:cubicBezTo>
                      <a:pt x="17861" y="20166"/>
                      <a:pt x="12951" y="17766"/>
                      <a:pt x="7061" y="12966"/>
                    </a:cubicBezTo>
                    <a:cubicBezTo>
                      <a:pt x="2151" y="8166"/>
                      <a:pt x="-794" y="3366"/>
                      <a:pt x="188" y="966"/>
                    </a:cubicBezTo>
                    <a:cubicBezTo>
                      <a:pt x="1170" y="-1434"/>
                      <a:pt x="7061" y="966"/>
                      <a:pt x="11970" y="4566"/>
                    </a:cubicBezTo>
                    <a:cubicBezTo>
                      <a:pt x="16879" y="9366"/>
                      <a:pt x="20806" y="15366"/>
                      <a:pt x="18842" y="17766"/>
                    </a:cubicBezTo>
                    <a:close/>
                  </a:path>
                </a:pathLst>
              </a:custGeom>
              <a:solidFill>
                <a:srgbClr val="009FDA"/>
              </a:solidFill>
              <a:ln w="12700" cap="flat">
                <a:solidFill>
                  <a:srgbClr val="FFFFFF"/>
                </a:solidFill>
                <a:prstDash val="solid"/>
                <a:round/>
              </a:ln>
              <a:effectLst/>
            </p:spPr>
            <p:txBody>
              <a:bodyPr wrap="square" lIns="26999" tIns="26999" rIns="26999" bIns="26999" numCol="1" anchor="t">
                <a:noAutofit/>
              </a:bodyPr>
              <a:lstStyle/>
              <a:p>
                <a:pPr defTabSz="761962">
                  <a:defRPr sz="1400">
                    <a:solidFill>
                      <a:srgbClr val="001965"/>
                    </a:solidFill>
                    <a:latin typeface="Apis For Office"/>
                    <a:ea typeface="Apis For Office"/>
                    <a:cs typeface="Apis For Office"/>
                    <a:sym typeface="Apis For Office"/>
                  </a:defRPr>
                </a:pPr>
              </a:p>
            </p:txBody>
          </p:sp>
          <p:sp>
            <p:nvSpPr>
              <p:cNvPr id="399" name="Freeform 38"/>
              <p:cNvSpPr/>
              <p:nvPr/>
            </p:nvSpPr>
            <p:spPr>
              <a:xfrm>
                <a:off x="157736" y="98009"/>
                <a:ext cx="197302" cy="197302"/>
              </a:xfrm>
              <a:custGeom>
                <a:avLst/>
                <a:gdLst/>
                <a:ahLst/>
                <a:cxnLst>
                  <a:cxn ang="0">
                    <a:pos x="wd2" y="hd2"/>
                  </a:cxn>
                  <a:cxn ang="5400000">
                    <a:pos x="wd2" y="hd2"/>
                  </a:cxn>
                  <a:cxn ang="10800000">
                    <a:pos x="wd2" y="hd2"/>
                  </a:cxn>
                  <a:cxn ang="16200000">
                    <a:pos x="wd2" y="hd2"/>
                  </a:cxn>
                </a:cxnLst>
                <a:rect l="0" t="0" r="r" b="b"/>
                <a:pathLst>
                  <a:path w="19430" h="19430" fill="norm" stroke="1" extrusionOk="0">
                    <a:moveTo>
                      <a:pt x="16966" y="3235"/>
                    </a:moveTo>
                    <a:cubicBezTo>
                      <a:pt x="20515" y="7246"/>
                      <a:pt x="20206" y="13418"/>
                      <a:pt x="16195" y="16966"/>
                    </a:cubicBezTo>
                    <a:cubicBezTo>
                      <a:pt x="12184" y="20515"/>
                      <a:pt x="6012" y="20206"/>
                      <a:pt x="2464" y="16195"/>
                    </a:cubicBezTo>
                    <a:cubicBezTo>
                      <a:pt x="-1085" y="12184"/>
                      <a:pt x="-776" y="6012"/>
                      <a:pt x="3235" y="2464"/>
                    </a:cubicBezTo>
                    <a:cubicBezTo>
                      <a:pt x="7246" y="-1085"/>
                      <a:pt x="13418" y="-776"/>
                      <a:pt x="16966" y="3235"/>
                    </a:cubicBezTo>
                    <a:close/>
                  </a:path>
                </a:pathLst>
              </a:custGeom>
              <a:solidFill>
                <a:srgbClr val="877E72"/>
              </a:solidFill>
              <a:ln w="12700" cap="flat">
                <a:solidFill>
                  <a:srgbClr val="F2F2F2"/>
                </a:solidFill>
                <a:prstDash val="solid"/>
                <a:miter lim="800000"/>
              </a:ln>
              <a:effectLst/>
            </p:spPr>
            <p:txBody>
              <a:bodyPr wrap="square" lIns="26999" tIns="26999" rIns="26999" bIns="26999" numCol="1" anchor="t">
                <a:noAutofit/>
              </a:bodyPr>
              <a:lstStyle/>
              <a:p>
                <a:pPr defTabSz="761962">
                  <a:defRPr sz="1400">
                    <a:solidFill>
                      <a:srgbClr val="001965"/>
                    </a:solidFill>
                    <a:latin typeface="Apis For Office"/>
                    <a:ea typeface="Apis For Office"/>
                    <a:cs typeface="Apis For Office"/>
                    <a:sym typeface="Apis For Office"/>
                  </a:defRPr>
                </a:pPr>
              </a:p>
            </p:txBody>
          </p:sp>
          <p:sp>
            <p:nvSpPr>
              <p:cNvPr id="400" name="Freeform 39"/>
              <p:cNvSpPr/>
              <p:nvPr/>
            </p:nvSpPr>
            <p:spPr>
              <a:xfrm>
                <a:off x="290484" y="236023"/>
                <a:ext cx="29424" cy="26344"/>
              </a:xfrm>
              <a:custGeom>
                <a:avLst/>
                <a:gdLst/>
                <a:ahLst/>
                <a:cxnLst>
                  <a:cxn ang="0">
                    <a:pos x="wd2" y="hd2"/>
                  </a:cxn>
                  <a:cxn ang="5400000">
                    <a:pos x="wd2" y="hd2"/>
                  </a:cxn>
                  <a:cxn ang="10800000">
                    <a:pos x="wd2" y="hd2"/>
                  </a:cxn>
                  <a:cxn ang="16200000">
                    <a:pos x="wd2" y="hd2"/>
                  </a:cxn>
                </a:cxnLst>
                <a:rect l="0" t="0" r="r" b="b"/>
                <a:pathLst>
                  <a:path w="19356" h="18837" fill="norm" stroke="1" extrusionOk="0">
                    <a:moveTo>
                      <a:pt x="18712" y="892"/>
                    </a:moveTo>
                    <a:cubicBezTo>
                      <a:pt x="20769" y="2029"/>
                      <a:pt x="17683" y="7713"/>
                      <a:pt x="12540" y="13397"/>
                    </a:cubicBezTo>
                    <a:cubicBezTo>
                      <a:pt x="7398" y="17944"/>
                      <a:pt x="2255" y="20218"/>
                      <a:pt x="198" y="17944"/>
                    </a:cubicBezTo>
                    <a:cubicBezTo>
                      <a:pt x="-831" y="16807"/>
                      <a:pt x="2255" y="11123"/>
                      <a:pt x="7398" y="5439"/>
                    </a:cubicBezTo>
                    <a:cubicBezTo>
                      <a:pt x="11512" y="892"/>
                      <a:pt x="17683" y="-1382"/>
                      <a:pt x="18712" y="892"/>
                    </a:cubicBezTo>
                    <a:close/>
                  </a:path>
                </a:pathLst>
              </a:custGeom>
              <a:solidFill>
                <a:srgbClr val="009FDA"/>
              </a:solidFill>
              <a:ln w="12700" cap="flat">
                <a:solidFill>
                  <a:srgbClr val="FFFFFF"/>
                </a:solidFill>
                <a:prstDash val="solid"/>
                <a:round/>
              </a:ln>
              <a:effectLst/>
            </p:spPr>
            <p:txBody>
              <a:bodyPr wrap="square" lIns="26999" tIns="26999" rIns="26999" bIns="26999" numCol="1" anchor="t">
                <a:noAutofit/>
              </a:bodyPr>
              <a:lstStyle/>
              <a:p>
                <a:pPr defTabSz="761962">
                  <a:defRPr sz="1400">
                    <a:solidFill>
                      <a:srgbClr val="001965"/>
                    </a:solidFill>
                    <a:latin typeface="Apis For Office"/>
                    <a:ea typeface="Apis For Office"/>
                    <a:cs typeface="Apis For Office"/>
                    <a:sym typeface="Apis For Office"/>
                  </a:defRPr>
                </a:pPr>
              </a:p>
            </p:txBody>
          </p:sp>
          <p:sp>
            <p:nvSpPr>
              <p:cNvPr id="401" name="Freeform 40"/>
              <p:cNvSpPr/>
              <p:nvPr/>
            </p:nvSpPr>
            <p:spPr>
              <a:xfrm>
                <a:off x="35706" y="220290"/>
                <a:ext cx="197075" cy="197684"/>
              </a:xfrm>
              <a:custGeom>
                <a:avLst/>
                <a:gdLst/>
                <a:ahLst/>
                <a:cxnLst>
                  <a:cxn ang="0">
                    <a:pos x="wd2" y="hd2"/>
                  </a:cxn>
                  <a:cxn ang="5400000">
                    <a:pos x="wd2" y="hd2"/>
                  </a:cxn>
                  <a:cxn ang="10800000">
                    <a:pos x="wd2" y="hd2"/>
                  </a:cxn>
                  <a:cxn ang="16200000">
                    <a:pos x="wd2" y="hd2"/>
                  </a:cxn>
                </a:cxnLst>
                <a:rect l="0" t="0" r="r" b="b"/>
                <a:pathLst>
                  <a:path w="20007" h="20007" fill="norm" stroke="1" extrusionOk="0">
                    <a:moveTo>
                      <a:pt x="11909" y="19850"/>
                    </a:moveTo>
                    <a:cubicBezTo>
                      <a:pt x="6509" y="20803"/>
                      <a:pt x="1268" y="17309"/>
                      <a:pt x="156" y="11909"/>
                    </a:cubicBezTo>
                    <a:cubicBezTo>
                      <a:pt x="-797" y="6509"/>
                      <a:pt x="2697" y="1268"/>
                      <a:pt x="8097" y="156"/>
                    </a:cubicBezTo>
                    <a:cubicBezTo>
                      <a:pt x="13497" y="-797"/>
                      <a:pt x="18738" y="2697"/>
                      <a:pt x="19850" y="8097"/>
                    </a:cubicBezTo>
                    <a:cubicBezTo>
                      <a:pt x="20803" y="13497"/>
                      <a:pt x="17309" y="18738"/>
                      <a:pt x="11909" y="19850"/>
                    </a:cubicBezTo>
                    <a:close/>
                  </a:path>
                </a:pathLst>
              </a:custGeom>
              <a:solidFill>
                <a:srgbClr val="877E72"/>
              </a:solidFill>
              <a:ln w="12700" cap="flat">
                <a:solidFill>
                  <a:srgbClr val="F2F2F2"/>
                </a:solidFill>
                <a:prstDash val="solid"/>
                <a:miter lim="800000"/>
              </a:ln>
              <a:effectLst/>
            </p:spPr>
            <p:txBody>
              <a:bodyPr wrap="square" lIns="26999" tIns="26999" rIns="26999" bIns="26999" numCol="1" anchor="t">
                <a:noAutofit/>
              </a:bodyPr>
              <a:lstStyle/>
              <a:p>
                <a:pPr defTabSz="761962">
                  <a:defRPr sz="1400">
                    <a:solidFill>
                      <a:srgbClr val="001965"/>
                    </a:solidFill>
                    <a:latin typeface="Apis For Office"/>
                    <a:ea typeface="Apis For Office"/>
                    <a:cs typeface="Apis For Office"/>
                    <a:sym typeface="Apis For Office"/>
                  </a:defRPr>
                </a:pPr>
              </a:p>
            </p:txBody>
          </p:sp>
          <p:sp>
            <p:nvSpPr>
              <p:cNvPr id="402" name="Freeform 41"/>
              <p:cNvSpPr/>
              <p:nvPr/>
            </p:nvSpPr>
            <p:spPr>
              <a:xfrm>
                <a:off x="57041" y="315581"/>
                <a:ext cx="14642" cy="36652"/>
              </a:xfrm>
              <a:custGeom>
                <a:avLst/>
                <a:gdLst/>
                <a:ahLst/>
                <a:cxnLst>
                  <a:cxn ang="0">
                    <a:pos x="wd2" y="hd2"/>
                  </a:cxn>
                  <a:cxn ang="5400000">
                    <a:pos x="wd2" y="hd2"/>
                  </a:cxn>
                  <a:cxn ang="10800000">
                    <a:pos x="wd2" y="hd2"/>
                  </a:cxn>
                  <a:cxn ang="16200000">
                    <a:pos x="wd2" y="hd2"/>
                  </a:cxn>
                </a:cxnLst>
                <a:rect l="0" t="0" r="r" b="b"/>
                <a:pathLst>
                  <a:path w="18523" h="20092" fill="norm" stroke="1" extrusionOk="0">
                    <a:moveTo>
                      <a:pt x="12552" y="19982"/>
                    </a:moveTo>
                    <a:cubicBezTo>
                      <a:pt x="8625" y="20846"/>
                      <a:pt x="2734" y="16526"/>
                      <a:pt x="771" y="10478"/>
                    </a:cubicBezTo>
                    <a:cubicBezTo>
                      <a:pt x="-1193" y="5294"/>
                      <a:pt x="771" y="110"/>
                      <a:pt x="4698" y="110"/>
                    </a:cubicBezTo>
                    <a:cubicBezTo>
                      <a:pt x="8625" y="-754"/>
                      <a:pt x="14516" y="3566"/>
                      <a:pt x="16480" y="9614"/>
                    </a:cubicBezTo>
                    <a:cubicBezTo>
                      <a:pt x="20407" y="14798"/>
                      <a:pt x="18443" y="19982"/>
                      <a:pt x="12552" y="19982"/>
                    </a:cubicBezTo>
                    <a:close/>
                  </a:path>
                </a:pathLst>
              </a:custGeom>
              <a:solidFill>
                <a:srgbClr val="009FDA"/>
              </a:solidFill>
              <a:ln w="12700" cap="flat">
                <a:solidFill>
                  <a:srgbClr val="FFFFFF"/>
                </a:solidFill>
                <a:prstDash val="solid"/>
                <a:round/>
              </a:ln>
              <a:effectLst/>
            </p:spPr>
            <p:txBody>
              <a:bodyPr wrap="square" lIns="26999" tIns="26999" rIns="26999" bIns="26999" numCol="1" anchor="t">
                <a:noAutofit/>
              </a:bodyPr>
              <a:lstStyle/>
              <a:p>
                <a:pPr defTabSz="761962">
                  <a:defRPr sz="1400">
                    <a:solidFill>
                      <a:srgbClr val="001965"/>
                    </a:solidFill>
                    <a:latin typeface="Apis For Office"/>
                    <a:ea typeface="Apis For Office"/>
                    <a:cs typeface="Apis For Office"/>
                    <a:sym typeface="Apis For Office"/>
                  </a:defRPr>
                </a:pPr>
              </a:p>
            </p:txBody>
          </p:sp>
        </p:grpSp>
        <p:grpSp>
          <p:nvGrpSpPr>
            <p:cNvPr id="407" name="Group 4"/>
            <p:cNvGrpSpPr/>
            <p:nvPr/>
          </p:nvGrpSpPr>
          <p:grpSpPr>
            <a:xfrm>
              <a:off x="3615350" y="2065331"/>
              <a:ext cx="389835" cy="463727"/>
              <a:chOff x="0" y="0"/>
              <a:chExt cx="389834" cy="463725"/>
            </a:xfrm>
          </p:grpSpPr>
          <p:sp>
            <p:nvSpPr>
              <p:cNvPr id="404" name="Freeform 5"/>
              <p:cNvSpPr/>
              <p:nvPr/>
            </p:nvSpPr>
            <p:spPr>
              <a:xfrm>
                <a:off x="38476" y="-1"/>
                <a:ext cx="351359" cy="463727"/>
              </a:xfrm>
              <a:custGeom>
                <a:avLst/>
                <a:gdLst/>
                <a:ahLst/>
                <a:cxnLst>
                  <a:cxn ang="0">
                    <a:pos x="wd2" y="hd2"/>
                  </a:cxn>
                  <a:cxn ang="5400000">
                    <a:pos x="wd2" y="hd2"/>
                  </a:cxn>
                  <a:cxn ang="10800000">
                    <a:pos x="wd2" y="hd2"/>
                  </a:cxn>
                  <a:cxn ang="16200000">
                    <a:pos x="wd2" y="hd2"/>
                  </a:cxn>
                </a:cxnLst>
                <a:rect l="0" t="0" r="r" b="b"/>
                <a:pathLst>
                  <a:path w="21493" h="21600" fill="norm" stroke="1" extrusionOk="0">
                    <a:moveTo>
                      <a:pt x="13254" y="21600"/>
                    </a:moveTo>
                    <a:cubicBezTo>
                      <a:pt x="12717" y="21474"/>
                      <a:pt x="12159" y="21380"/>
                      <a:pt x="11643" y="21222"/>
                    </a:cubicBezTo>
                    <a:cubicBezTo>
                      <a:pt x="7368" y="19932"/>
                      <a:pt x="3940" y="17840"/>
                      <a:pt x="1483" y="14867"/>
                    </a:cubicBezTo>
                    <a:cubicBezTo>
                      <a:pt x="471" y="13624"/>
                      <a:pt x="-107" y="12255"/>
                      <a:pt x="17" y="10776"/>
                    </a:cubicBezTo>
                    <a:cubicBezTo>
                      <a:pt x="141" y="9392"/>
                      <a:pt x="760" y="8149"/>
                      <a:pt x="2103" y="7174"/>
                    </a:cubicBezTo>
                    <a:cubicBezTo>
                      <a:pt x="3610" y="6057"/>
                      <a:pt x="5427" y="5899"/>
                      <a:pt x="7410" y="6261"/>
                    </a:cubicBezTo>
                    <a:cubicBezTo>
                      <a:pt x="7843" y="6340"/>
                      <a:pt x="8256" y="6466"/>
                      <a:pt x="8690" y="6592"/>
                    </a:cubicBezTo>
                    <a:cubicBezTo>
                      <a:pt x="8896" y="6655"/>
                      <a:pt x="9020" y="6623"/>
                      <a:pt x="9124" y="6482"/>
                    </a:cubicBezTo>
                    <a:cubicBezTo>
                      <a:pt x="9371" y="6120"/>
                      <a:pt x="9681" y="5789"/>
                      <a:pt x="9867" y="5412"/>
                    </a:cubicBezTo>
                    <a:cubicBezTo>
                      <a:pt x="10858" y="3555"/>
                      <a:pt x="12366" y="1951"/>
                      <a:pt x="14059" y="440"/>
                    </a:cubicBezTo>
                    <a:cubicBezTo>
                      <a:pt x="14204" y="299"/>
                      <a:pt x="14348" y="142"/>
                      <a:pt x="14513" y="0"/>
                    </a:cubicBezTo>
                    <a:cubicBezTo>
                      <a:pt x="14555" y="0"/>
                      <a:pt x="14617" y="0"/>
                      <a:pt x="14658" y="0"/>
                    </a:cubicBezTo>
                    <a:cubicBezTo>
                      <a:pt x="15153" y="330"/>
                      <a:pt x="15670" y="676"/>
                      <a:pt x="16165" y="991"/>
                    </a:cubicBezTo>
                    <a:cubicBezTo>
                      <a:pt x="16558" y="1259"/>
                      <a:pt x="16950" y="1495"/>
                      <a:pt x="17363" y="1762"/>
                    </a:cubicBezTo>
                    <a:cubicBezTo>
                      <a:pt x="16805" y="2250"/>
                      <a:pt x="16269" y="2722"/>
                      <a:pt x="15732" y="3194"/>
                    </a:cubicBezTo>
                    <a:cubicBezTo>
                      <a:pt x="14968" y="3902"/>
                      <a:pt x="14617" y="4720"/>
                      <a:pt x="14637" y="5648"/>
                    </a:cubicBezTo>
                    <a:cubicBezTo>
                      <a:pt x="14658" y="5884"/>
                      <a:pt x="14740" y="5994"/>
                      <a:pt x="15112" y="6010"/>
                    </a:cubicBezTo>
                    <a:cubicBezTo>
                      <a:pt x="15773" y="6010"/>
                      <a:pt x="16454" y="6041"/>
                      <a:pt x="17074" y="6198"/>
                    </a:cubicBezTo>
                    <a:cubicBezTo>
                      <a:pt x="19345" y="6749"/>
                      <a:pt x="20605" y="8023"/>
                      <a:pt x="21163" y="9738"/>
                    </a:cubicBezTo>
                    <a:cubicBezTo>
                      <a:pt x="21307" y="10194"/>
                      <a:pt x="21390" y="10666"/>
                      <a:pt x="21493" y="11123"/>
                    </a:cubicBezTo>
                    <a:cubicBezTo>
                      <a:pt x="21493" y="11720"/>
                      <a:pt x="21493" y="12302"/>
                      <a:pt x="21493" y="12900"/>
                    </a:cubicBezTo>
                    <a:cubicBezTo>
                      <a:pt x="21472" y="12979"/>
                      <a:pt x="21431" y="13073"/>
                      <a:pt x="21431" y="13152"/>
                    </a:cubicBezTo>
                    <a:cubicBezTo>
                      <a:pt x="21266" y="14804"/>
                      <a:pt x="20770" y="16408"/>
                      <a:pt x="20068" y="17966"/>
                    </a:cubicBezTo>
                    <a:cubicBezTo>
                      <a:pt x="19242" y="19807"/>
                      <a:pt x="17735" y="21144"/>
                      <a:pt x="15091" y="21537"/>
                    </a:cubicBezTo>
                    <a:cubicBezTo>
                      <a:pt x="15050" y="21553"/>
                      <a:pt x="15009" y="21584"/>
                      <a:pt x="14968" y="21600"/>
                    </a:cubicBezTo>
                    <a:cubicBezTo>
                      <a:pt x="14410" y="21600"/>
                      <a:pt x="13832" y="21600"/>
                      <a:pt x="13254" y="21600"/>
                    </a:cubicBezTo>
                    <a:close/>
                    <a:moveTo>
                      <a:pt x="14699" y="1369"/>
                    </a:moveTo>
                    <a:cubicBezTo>
                      <a:pt x="13336" y="2690"/>
                      <a:pt x="12097" y="4012"/>
                      <a:pt x="11209" y="5522"/>
                    </a:cubicBezTo>
                    <a:cubicBezTo>
                      <a:pt x="10796" y="6214"/>
                      <a:pt x="10259" y="6859"/>
                      <a:pt x="9743" y="7520"/>
                    </a:cubicBezTo>
                    <a:cubicBezTo>
                      <a:pt x="9660" y="7614"/>
                      <a:pt x="9433" y="7693"/>
                      <a:pt x="9289" y="7693"/>
                    </a:cubicBezTo>
                    <a:cubicBezTo>
                      <a:pt x="8876" y="7646"/>
                      <a:pt x="8463" y="7567"/>
                      <a:pt x="8070" y="7457"/>
                    </a:cubicBezTo>
                    <a:cubicBezTo>
                      <a:pt x="7100" y="7174"/>
                      <a:pt x="6109" y="7001"/>
                      <a:pt x="5076" y="7111"/>
                    </a:cubicBezTo>
                    <a:cubicBezTo>
                      <a:pt x="3651" y="7252"/>
                      <a:pt x="2722" y="7913"/>
                      <a:pt x="2061" y="8841"/>
                    </a:cubicBezTo>
                    <a:cubicBezTo>
                      <a:pt x="946" y="10462"/>
                      <a:pt x="1132" y="12066"/>
                      <a:pt x="2123" y="13671"/>
                    </a:cubicBezTo>
                    <a:cubicBezTo>
                      <a:pt x="3300" y="15527"/>
                      <a:pt x="5138" y="16975"/>
                      <a:pt x="7265" y="18218"/>
                    </a:cubicBezTo>
                    <a:cubicBezTo>
                      <a:pt x="8917" y="19177"/>
                      <a:pt x="10693" y="19995"/>
                      <a:pt x="12696" y="20452"/>
                    </a:cubicBezTo>
                    <a:cubicBezTo>
                      <a:pt x="14431" y="20829"/>
                      <a:pt x="15979" y="20577"/>
                      <a:pt x="17301" y="19618"/>
                    </a:cubicBezTo>
                    <a:cubicBezTo>
                      <a:pt x="18044" y="19067"/>
                      <a:pt x="18519" y="18375"/>
                      <a:pt x="18850" y="17620"/>
                    </a:cubicBezTo>
                    <a:cubicBezTo>
                      <a:pt x="19511" y="16094"/>
                      <a:pt x="19986" y="14521"/>
                      <a:pt x="20151" y="12900"/>
                    </a:cubicBezTo>
                    <a:cubicBezTo>
                      <a:pt x="20254" y="11752"/>
                      <a:pt x="20213" y="10603"/>
                      <a:pt x="19717" y="9502"/>
                    </a:cubicBezTo>
                    <a:cubicBezTo>
                      <a:pt x="19015" y="7929"/>
                      <a:pt x="17280" y="6954"/>
                      <a:pt x="15298" y="6969"/>
                    </a:cubicBezTo>
                    <a:cubicBezTo>
                      <a:pt x="15030" y="6969"/>
                      <a:pt x="14906" y="7001"/>
                      <a:pt x="14947" y="7237"/>
                    </a:cubicBezTo>
                    <a:cubicBezTo>
                      <a:pt x="14988" y="7410"/>
                      <a:pt x="14968" y="7583"/>
                      <a:pt x="14968" y="7772"/>
                    </a:cubicBezTo>
                    <a:cubicBezTo>
                      <a:pt x="15030" y="10037"/>
                      <a:pt x="14121" y="12051"/>
                      <a:pt x="12097" y="13750"/>
                    </a:cubicBezTo>
                    <a:cubicBezTo>
                      <a:pt x="11767" y="14017"/>
                      <a:pt x="11374" y="14064"/>
                      <a:pt x="11085" y="13844"/>
                    </a:cubicBezTo>
                    <a:cubicBezTo>
                      <a:pt x="10796" y="13640"/>
                      <a:pt x="10796" y="13356"/>
                      <a:pt x="11106" y="13089"/>
                    </a:cubicBezTo>
                    <a:cubicBezTo>
                      <a:pt x="12944" y="11547"/>
                      <a:pt x="13770" y="9707"/>
                      <a:pt x="13667" y="7646"/>
                    </a:cubicBezTo>
                    <a:cubicBezTo>
                      <a:pt x="13625" y="7016"/>
                      <a:pt x="13419" y="6419"/>
                      <a:pt x="13357" y="5789"/>
                    </a:cubicBezTo>
                    <a:cubicBezTo>
                      <a:pt x="13254" y="4531"/>
                      <a:pt x="13770" y="3414"/>
                      <a:pt x="14844" y="2438"/>
                    </a:cubicBezTo>
                    <a:cubicBezTo>
                      <a:pt x="15071" y="2265"/>
                      <a:pt x="15277" y="2077"/>
                      <a:pt x="15484" y="1872"/>
                    </a:cubicBezTo>
                    <a:cubicBezTo>
                      <a:pt x="15236" y="1699"/>
                      <a:pt x="14988" y="1557"/>
                      <a:pt x="14699" y="1369"/>
                    </a:cubicBezTo>
                    <a:close/>
                  </a:path>
                </a:pathLst>
              </a:custGeom>
              <a:solidFill>
                <a:srgbClr val="001965"/>
              </a:solidFill>
              <a:ln w="3175" cap="flat">
                <a:solidFill>
                  <a:srgbClr val="001965"/>
                </a:solidFill>
                <a:prstDash val="solid"/>
                <a:round/>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sp>
            <p:nvSpPr>
              <p:cNvPr id="405" name="Freeform 6"/>
              <p:cNvSpPr/>
              <p:nvPr/>
            </p:nvSpPr>
            <p:spPr>
              <a:xfrm>
                <a:off x="0" y="59138"/>
                <a:ext cx="118375" cy="63603"/>
              </a:xfrm>
              <a:custGeom>
                <a:avLst/>
                <a:gdLst/>
                <a:ahLst/>
                <a:cxnLst>
                  <a:cxn ang="0">
                    <a:pos x="wd2" y="hd2"/>
                  </a:cxn>
                  <a:cxn ang="5400000">
                    <a:pos x="wd2" y="hd2"/>
                  </a:cxn>
                  <a:cxn ang="10800000">
                    <a:pos x="wd2" y="hd2"/>
                  </a:cxn>
                  <a:cxn ang="16200000">
                    <a:pos x="wd2" y="hd2"/>
                  </a:cxn>
                </a:cxnLst>
                <a:rect l="0" t="0" r="r" b="b"/>
                <a:pathLst>
                  <a:path w="21344" h="20869" fill="norm" stroke="1" extrusionOk="0">
                    <a:moveTo>
                      <a:pt x="0" y="7267"/>
                    </a:moveTo>
                    <a:cubicBezTo>
                      <a:pt x="548" y="5716"/>
                      <a:pt x="1339" y="5051"/>
                      <a:pt x="2251" y="4719"/>
                    </a:cubicBezTo>
                    <a:cubicBezTo>
                      <a:pt x="6328" y="3279"/>
                      <a:pt x="10405" y="1728"/>
                      <a:pt x="14420" y="67"/>
                    </a:cubicBezTo>
                    <a:cubicBezTo>
                      <a:pt x="15090" y="-155"/>
                      <a:pt x="15394" y="177"/>
                      <a:pt x="15759" y="1063"/>
                    </a:cubicBezTo>
                    <a:cubicBezTo>
                      <a:pt x="17463" y="5716"/>
                      <a:pt x="19166" y="10257"/>
                      <a:pt x="20870" y="14910"/>
                    </a:cubicBezTo>
                    <a:cubicBezTo>
                      <a:pt x="21600" y="16903"/>
                      <a:pt x="21478" y="19008"/>
                      <a:pt x="20566" y="20227"/>
                    </a:cubicBezTo>
                    <a:cubicBezTo>
                      <a:pt x="19592" y="21445"/>
                      <a:pt x="18497" y="20891"/>
                      <a:pt x="17706" y="18897"/>
                    </a:cubicBezTo>
                    <a:cubicBezTo>
                      <a:pt x="16428" y="15574"/>
                      <a:pt x="15211" y="12251"/>
                      <a:pt x="13994" y="8928"/>
                    </a:cubicBezTo>
                    <a:cubicBezTo>
                      <a:pt x="13629" y="7931"/>
                      <a:pt x="13325" y="7599"/>
                      <a:pt x="12717" y="7931"/>
                    </a:cubicBezTo>
                    <a:cubicBezTo>
                      <a:pt x="9492" y="9260"/>
                      <a:pt x="6267" y="10368"/>
                      <a:pt x="3103" y="11587"/>
                    </a:cubicBezTo>
                    <a:cubicBezTo>
                      <a:pt x="1825" y="12140"/>
                      <a:pt x="791" y="11919"/>
                      <a:pt x="0" y="9703"/>
                    </a:cubicBezTo>
                    <a:cubicBezTo>
                      <a:pt x="0" y="8928"/>
                      <a:pt x="0" y="8042"/>
                      <a:pt x="0" y="7267"/>
                    </a:cubicBezTo>
                    <a:close/>
                  </a:path>
                </a:pathLst>
              </a:custGeom>
              <a:solidFill>
                <a:srgbClr val="001965"/>
              </a:solidFill>
              <a:ln w="3175" cap="flat">
                <a:solidFill>
                  <a:srgbClr val="001965"/>
                </a:solidFill>
                <a:prstDash val="solid"/>
                <a:round/>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sp>
            <p:nvSpPr>
              <p:cNvPr id="406" name="Freeform 7"/>
              <p:cNvSpPr/>
              <p:nvPr/>
            </p:nvSpPr>
            <p:spPr>
              <a:xfrm>
                <a:off x="94094" y="5373"/>
                <a:ext cx="111736" cy="104755"/>
              </a:xfrm>
              <a:custGeom>
                <a:avLst/>
                <a:gdLst/>
                <a:ahLst/>
                <a:cxnLst>
                  <a:cxn ang="0">
                    <a:pos x="wd2" y="hd2"/>
                  </a:cxn>
                  <a:cxn ang="5400000">
                    <a:pos x="wd2" y="hd2"/>
                  </a:cxn>
                  <a:cxn ang="10800000">
                    <a:pos x="wd2" y="hd2"/>
                  </a:cxn>
                  <a:cxn ang="16200000">
                    <a:pos x="wd2" y="hd2"/>
                  </a:cxn>
                </a:cxnLst>
                <a:rect l="0" t="0" r="r" b="b"/>
                <a:pathLst>
                  <a:path w="21218" h="21455" fill="norm" stroke="1" extrusionOk="0">
                    <a:moveTo>
                      <a:pt x="16101" y="0"/>
                    </a:moveTo>
                    <a:cubicBezTo>
                      <a:pt x="16999" y="0"/>
                      <a:pt x="17704" y="485"/>
                      <a:pt x="18024" y="1454"/>
                    </a:cubicBezTo>
                    <a:cubicBezTo>
                      <a:pt x="19050" y="4846"/>
                      <a:pt x="20139" y="8308"/>
                      <a:pt x="21165" y="11769"/>
                    </a:cubicBezTo>
                    <a:cubicBezTo>
                      <a:pt x="21293" y="12185"/>
                      <a:pt x="21165" y="12669"/>
                      <a:pt x="21037" y="13015"/>
                    </a:cubicBezTo>
                    <a:cubicBezTo>
                      <a:pt x="19883" y="15577"/>
                      <a:pt x="18665" y="18138"/>
                      <a:pt x="17511" y="20700"/>
                    </a:cubicBezTo>
                    <a:cubicBezTo>
                      <a:pt x="17191" y="21462"/>
                      <a:pt x="16806" y="21600"/>
                      <a:pt x="16101" y="21323"/>
                    </a:cubicBezTo>
                    <a:cubicBezTo>
                      <a:pt x="12897" y="20146"/>
                      <a:pt x="9628" y="19038"/>
                      <a:pt x="6423" y="17862"/>
                    </a:cubicBezTo>
                    <a:cubicBezTo>
                      <a:pt x="6038" y="17654"/>
                      <a:pt x="5590" y="17308"/>
                      <a:pt x="5397" y="16892"/>
                    </a:cubicBezTo>
                    <a:cubicBezTo>
                      <a:pt x="3667" y="13777"/>
                      <a:pt x="2000" y="10592"/>
                      <a:pt x="398" y="7408"/>
                    </a:cubicBezTo>
                    <a:cubicBezTo>
                      <a:pt x="-307" y="6092"/>
                      <a:pt x="-51" y="4777"/>
                      <a:pt x="975" y="4154"/>
                    </a:cubicBezTo>
                    <a:cubicBezTo>
                      <a:pt x="2000" y="3462"/>
                      <a:pt x="3154" y="3877"/>
                      <a:pt x="3859" y="5192"/>
                    </a:cubicBezTo>
                    <a:cubicBezTo>
                      <a:pt x="5269" y="7823"/>
                      <a:pt x="6615" y="10523"/>
                      <a:pt x="8089" y="13085"/>
                    </a:cubicBezTo>
                    <a:cubicBezTo>
                      <a:pt x="8346" y="13638"/>
                      <a:pt x="8859" y="14054"/>
                      <a:pt x="9371" y="14262"/>
                    </a:cubicBezTo>
                    <a:cubicBezTo>
                      <a:pt x="10910" y="14885"/>
                      <a:pt x="12512" y="15369"/>
                      <a:pt x="14050" y="15992"/>
                    </a:cubicBezTo>
                    <a:cubicBezTo>
                      <a:pt x="14819" y="16338"/>
                      <a:pt x="15268" y="16131"/>
                      <a:pt x="15460" y="15300"/>
                    </a:cubicBezTo>
                    <a:cubicBezTo>
                      <a:pt x="15524" y="15231"/>
                      <a:pt x="15524" y="15231"/>
                      <a:pt x="15524" y="15162"/>
                    </a:cubicBezTo>
                    <a:cubicBezTo>
                      <a:pt x="16935" y="13085"/>
                      <a:pt x="16999" y="11008"/>
                      <a:pt x="15973" y="8654"/>
                    </a:cubicBezTo>
                    <a:cubicBezTo>
                      <a:pt x="15204" y="6785"/>
                      <a:pt x="14755" y="4777"/>
                      <a:pt x="14178" y="2838"/>
                    </a:cubicBezTo>
                    <a:cubicBezTo>
                      <a:pt x="13730" y="1315"/>
                      <a:pt x="14627" y="0"/>
                      <a:pt x="16101" y="0"/>
                    </a:cubicBezTo>
                    <a:close/>
                  </a:path>
                </a:pathLst>
              </a:custGeom>
              <a:solidFill>
                <a:srgbClr val="001965"/>
              </a:solidFill>
              <a:ln w="3175" cap="flat">
                <a:solidFill>
                  <a:srgbClr val="001965"/>
                </a:solidFill>
                <a:prstDash val="solid"/>
                <a:round/>
              </a:ln>
              <a:effectLst/>
            </p:spPr>
            <p:txBody>
              <a:bodyPr wrap="square" lIns="26999" tIns="26999" rIns="26999" bIns="26999" numCol="1" anchor="t">
                <a:noAutofit/>
              </a:bodyPr>
              <a:lstStyle/>
              <a:p>
                <a:pPr defTabSz="914377">
                  <a:defRPr sz="1100">
                    <a:latin typeface="Apis For Office"/>
                    <a:ea typeface="Apis For Office"/>
                    <a:cs typeface="Apis For Office"/>
                    <a:sym typeface="Apis For Office"/>
                  </a:defRPr>
                </a:pPr>
              </a:p>
            </p:txBody>
          </p:sp>
        </p:grpSp>
        <p:grpSp>
          <p:nvGrpSpPr>
            <p:cNvPr id="417" name="Group 74"/>
            <p:cNvGrpSpPr/>
            <p:nvPr/>
          </p:nvGrpSpPr>
          <p:grpSpPr>
            <a:xfrm>
              <a:off x="4061980" y="2108399"/>
              <a:ext cx="501710" cy="420661"/>
              <a:chOff x="0" y="0"/>
              <a:chExt cx="501709" cy="420660"/>
            </a:xfrm>
          </p:grpSpPr>
          <p:sp>
            <p:nvSpPr>
              <p:cNvPr id="408" name="Freeform: Shape 75"/>
              <p:cNvSpPr/>
              <p:nvPr/>
            </p:nvSpPr>
            <p:spPr>
              <a:xfrm>
                <a:off x="-1" y="0"/>
                <a:ext cx="501711" cy="420661"/>
              </a:xfrm>
              <a:custGeom>
                <a:avLst/>
                <a:gdLst/>
                <a:ahLst/>
                <a:cxnLst>
                  <a:cxn ang="0">
                    <a:pos x="wd2" y="hd2"/>
                  </a:cxn>
                  <a:cxn ang="5400000">
                    <a:pos x="wd2" y="hd2"/>
                  </a:cxn>
                  <a:cxn ang="10800000">
                    <a:pos x="wd2" y="hd2"/>
                  </a:cxn>
                  <a:cxn ang="16200000">
                    <a:pos x="wd2" y="hd2"/>
                  </a:cxn>
                </a:cxnLst>
                <a:rect l="0" t="0" r="r" b="b"/>
                <a:pathLst>
                  <a:path w="21089" h="20658" fill="norm" stroke="1" extrusionOk="0">
                    <a:moveTo>
                      <a:pt x="7334" y="20658"/>
                    </a:moveTo>
                    <a:lnTo>
                      <a:pt x="4995" y="20658"/>
                    </a:lnTo>
                    <a:lnTo>
                      <a:pt x="5089" y="20051"/>
                    </a:lnTo>
                    <a:cubicBezTo>
                      <a:pt x="5209" y="19272"/>
                      <a:pt x="5482" y="17113"/>
                      <a:pt x="5611" y="16062"/>
                    </a:cubicBezTo>
                    <a:cubicBezTo>
                      <a:pt x="5346" y="16062"/>
                      <a:pt x="5011" y="16062"/>
                      <a:pt x="4716" y="16062"/>
                    </a:cubicBezTo>
                    <a:cubicBezTo>
                      <a:pt x="4716" y="16062"/>
                      <a:pt x="4716" y="16062"/>
                      <a:pt x="4714" y="16062"/>
                    </a:cubicBezTo>
                    <a:cubicBezTo>
                      <a:pt x="3083" y="16062"/>
                      <a:pt x="1659" y="15071"/>
                      <a:pt x="809" y="13344"/>
                    </a:cubicBezTo>
                    <a:cubicBezTo>
                      <a:pt x="-349" y="10991"/>
                      <a:pt x="-258" y="7829"/>
                      <a:pt x="1046" y="5288"/>
                    </a:cubicBezTo>
                    <a:cubicBezTo>
                      <a:pt x="1115" y="5151"/>
                      <a:pt x="1144" y="5089"/>
                      <a:pt x="1164" y="5048"/>
                    </a:cubicBezTo>
                    <a:cubicBezTo>
                      <a:pt x="1209" y="4952"/>
                      <a:pt x="1231" y="4909"/>
                      <a:pt x="1336" y="4736"/>
                    </a:cubicBezTo>
                    <a:cubicBezTo>
                      <a:pt x="3915" y="739"/>
                      <a:pt x="6934" y="971"/>
                      <a:pt x="7773" y="1126"/>
                    </a:cubicBezTo>
                    <a:cubicBezTo>
                      <a:pt x="9005" y="106"/>
                      <a:pt x="11576" y="-942"/>
                      <a:pt x="13687" y="1480"/>
                    </a:cubicBezTo>
                    <a:cubicBezTo>
                      <a:pt x="14247" y="1410"/>
                      <a:pt x="15648" y="1353"/>
                      <a:pt x="16813" y="2301"/>
                    </a:cubicBezTo>
                    <a:cubicBezTo>
                      <a:pt x="17636" y="2970"/>
                      <a:pt x="18167" y="3992"/>
                      <a:pt x="18393" y="5340"/>
                    </a:cubicBezTo>
                    <a:cubicBezTo>
                      <a:pt x="18692" y="5531"/>
                      <a:pt x="19254" y="5939"/>
                      <a:pt x="19789" y="6571"/>
                    </a:cubicBezTo>
                    <a:cubicBezTo>
                      <a:pt x="20820" y="7795"/>
                      <a:pt x="21251" y="9277"/>
                      <a:pt x="21035" y="10857"/>
                    </a:cubicBezTo>
                    <a:cubicBezTo>
                      <a:pt x="20863" y="12109"/>
                      <a:pt x="20189" y="13204"/>
                      <a:pt x="19133" y="13940"/>
                    </a:cubicBezTo>
                    <a:cubicBezTo>
                      <a:pt x="17549" y="15045"/>
                      <a:pt x="15389" y="15187"/>
                      <a:pt x="13015" y="14345"/>
                    </a:cubicBezTo>
                    <a:cubicBezTo>
                      <a:pt x="12412" y="15605"/>
                      <a:pt x="10982" y="16571"/>
                      <a:pt x="9342" y="16240"/>
                    </a:cubicBezTo>
                    <a:lnTo>
                      <a:pt x="7334" y="20658"/>
                    </a:lnTo>
                    <a:close/>
                    <a:moveTo>
                      <a:pt x="6055" y="19625"/>
                    </a:moveTo>
                    <a:lnTo>
                      <a:pt x="6796" y="19625"/>
                    </a:lnTo>
                    <a:lnTo>
                      <a:pt x="8922" y="14949"/>
                    </a:lnTo>
                    <a:lnTo>
                      <a:pt x="9280" y="15174"/>
                    </a:lnTo>
                    <a:cubicBezTo>
                      <a:pt x="10828" y="15618"/>
                      <a:pt x="12058" y="14518"/>
                      <a:pt x="12352" y="13545"/>
                    </a:cubicBezTo>
                    <a:lnTo>
                      <a:pt x="12497" y="13062"/>
                    </a:lnTo>
                    <a:lnTo>
                      <a:pt x="12917" y="13227"/>
                    </a:lnTo>
                    <a:cubicBezTo>
                      <a:pt x="15155" y="14110"/>
                      <a:pt x="17252" y="14048"/>
                      <a:pt x="18671" y="13057"/>
                    </a:cubicBezTo>
                    <a:cubicBezTo>
                      <a:pt x="19497" y="12481"/>
                      <a:pt x="20024" y="11642"/>
                      <a:pt x="20151" y="10697"/>
                    </a:cubicBezTo>
                    <a:cubicBezTo>
                      <a:pt x="20564" y="7674"/>
                      <a:pt x="17915" y="6210"/>
                      <a:pt x="17801" y="6150"/>
                    </a:cubicBezTo>
                    <a:lnTo>
                      <a:pt x="17585" y="6034"/>
                    </a:lnTo>
                    <a:lnTo>
                      <a:pt x="17547" y="5761"/>
                    </a:lnTo>
                    <a:cubicBezTo>
                      <a:pt x="17386" y="4570"/>
                      <a:pt x="16964" y="3690"/>
                      <a:pt x="16297" y="3145"/>
                    </a:cubicBezTo>
                    <a:cubicBezTo>
                      <a:pt x="15144" y="2205"/>
                      <a:pt x="13622" y="2531"/>
                      <a:pt x="13606" y="2536"/>
                    </a:cubicBezTo>
                    <a:lnTo>
                      <a:pt x="13363" y="2590"/>
                    </a:lnTo>
                    <a:lnTo>
                      <a:pt x="13196" y="2381"/>
                    </a:lnTo>
                    <a:cubicBezTo>
                      <a:pt x="10960" y="-413"/>
                      <a:pt x="8271" y="1978"/>
                      <a:pt x="8159" y="2081"/>
                    </a:cubicBezTo>
                    <a:lnTo>
                      <a:pt x="7985" y="2239"/>
                    </a:lnTo>
                    <a:lnTo>
                      <a:pt x="7771" y="2177"/>
                    </a:lnTo>
                    <a:cubicBezTo>
                      <a:pt x="7646" y="2141"/>
                      <a:pt x="4643" y="1338"/>
                      <a:pt x="2059" y="5340"/>
                    </a:cubicBezTo>
                    <a:cubicBezTo>
                      <a:pt x="1981" y="5469"/>
                      <a:pt x="1976" y="5479"/>
                      <a:pt x="1952" y="5528"/>
                    </a:cubicBezTo>
                    <a:cubicBezTo>
                      <a:pt x="1929" y="5577"/>
                      <a:pt x="1896" y="5652"/>
                      <a:pt x="1813" y="5810"/>
                    </a:cubicBezTo>
                    <a:cubicBezTo>
                      <a:pt x="691" y="8004"/>
                      <a:pt x="599" y="10826"/>
                      <a:pt x="1586" y="12830"/>
                    </a:cubicBezTo>
                    <a:cubicBezTo>
                      <a:pt x="2284" y="14247"/>
                      <a:pt x="3395" y="15027"/>
                      <a:pt x="4714" y="15027"/>
                    </a:cubicBezTo>
                    <a:cubicBezTo>
                      <a:pt x="4727" y="15027"/>
                      <a:pt x="4748" y="15027"/>
                      <a:pt x="4765" y="15027"/>
                    </a:cubicBezTo>
                    <a:cubicBezTo>
                      <a:pt x="5390" y="15027"/>
                      <a:pt x="6127" y="15029"/>
                      <a:pt x="6127" y="15029"/>
                    </a:cubicBezTo>
                    <a:lnTo>
                      <a:pt x="6640" y="15032"/>
                    </a:lnTo>
                    <a:lnTo>
                      <a:pt x="6568" y="15618"/>
                    </a:lnTo>
                    <a:cubicBezTo>
                      <a:pt x="6553" y="15742"/>
                      <a:pt x="6247" y="18234"/>
                      <a:pt x="6055" y="19625"/>
                    </a:cubicBezTo>
                    <a:close/>
                  </a:path>
                </a:pathLst>
              </a:custGeom>
              <a:solidFill>
                <a:srgbClr val="001965"/>
              </a:solidFill>
              <a:ln w="12700" cap="flat">
                <a:solidFill>
                  <a:srgbClr val="001965"/>
                </a:solidFill>
                <a:prstDash val="solid"/>
                <a:miter lim="800000"/>
              </a:ln>
              <a:effectLst/>
            </p:spPr>
            <p:txBody>
              <a:bodyPr wrap="square" lIns="26999" tIns="26999" rIns="26999" bIns="26999" numCol="1" anchor="ctr">
                <a:noAutofit/>
              </a:bodyPr>
              <a:lstStyle/>
              <a:p>
                <a:pPr>
                  <a:defRPr sz="3200">
                    <a:latin typeface="Apis For Office"/>
                    <a:ea typeface="Apis For Office"/>
                    <a:cs typeface="Apis For Office"/>
                    <a:sym typeface="Apis For Office"/>
                  </a:defRPr>
                </a:pPr>
              </a:p>
            </p:txBody>
          </p:sp>
          <p:sp>
            <p:nvSpPr>
              <p:cNvPr id="409" name="Freeform: Shape 76"/>
              <p:cNvSpPr/>
              <p:nvPr/>
            </p:nvSpPr>
            <p:spPr>
              <a:xfrm>
                <a:off x="306534" y="144117"/>
                <a:ext cx="112663" cy="106572"/>
              </a:xfrm>
              <a:custGeom>
                <a:avLst/>
                <a:gdLst/>
                <a:ahLst/>
                <a:cxnLst>
                  <a:cxn ang="0">
                    <a:pos x="wd2" y="hd2"/>
                  </a:cxn>
                  <a:cxn ang="5400000">
                    <a:pos x="wd2" y="hd2"/>
                  </a:cxn>
                  <a:cxn ang="10800000">
                    <a:pos x="wd2" y="hd2"/>
                  </a:cxn>
                  <a:cxn ang="16200000">
                    <a:pos x="wd2" y="hd2"/>
                  </a:cxn>
                </a:cxnLst>
                <a:rect l="0" t="0" r="r" b="b"/>
                <a:pathLst>
                  <a:path w="21223" h="21569" fill="norm" stroke="1" extrusionOk="0">
                    <a:moveTo>
                      <a:pt x="19211" y="21569"/>
                    </a:moveTo>
                    <a:cubicBezTo>
                      <a:pt x="18321" y="21569"/>
                      <a:pt x="17511" y="20931"/>
                      <a:pt x="17271" y="19973"/>
                    </a:cubicBezTo>
                    <a:cubicBezTo>
                      <a:pt x="17231" y="19835"/>
                      <a:pt x="16511" y="17089"/>
                      <a:pt x="14361" y="17089"/>
                    </a:cubicBezTo>
                    <a:cubicBezTo>
                      <a:pt x="13941" y="17079"/>
                      <a:pt x="13511" y="17111"/>
                      <a:pt x="13041" y="17132"/>
                    </a:cubicBezTo>
                    <a:cubicBezTo>
                      <a:pt x="10331" y="17260"/>
                      <a:pt x="6231" y="17451"/>
                      <a:pt x="3281" y="14334"/>
                    </a:cubicBezTo>
                    <a:cubicBezTo>
                      <a:pt x="901" y="11822"/>
                      <a:pt x="-169" y="7811"/>
                      <a:pt x="21" y="2054"/>
                    </a:cubicBezTo>
                    <a:cubicBezTo>
                      <a:pt x="61" y="884"/>
                      <a:pt x="1011" y="-31"/>
                      <a:pt x="2091" y="1"/>
                    </a:cubicBezTo>
                    <a:cubicBezTo>
                      <a:pt x="3191" y="43"/>
                      <a:pt x="4061" y="1022"/>
                      <a:pt x="4021" y="2203"/>
                    </a:cubicBezTo>
                    <a:cubicBezTo>
                      <a:pt x="3881" y="6640"/>
                      <a:pt x="4571" y="9705"/>
                      <a:pt x="6101" y="11312"/>
                    </a:cubicBezTo>
                    <a:cubicBezTo>
                      <a:pt x="7811" y="13110"/>
                      <a:pt x="10611" y="12982"/>
                      <a:pt x="12871" y="12876"/>
                    </a:cubicBezTo>
                    <a:cubicBezTo>
                      <a:pt x="13411" y="12854"/>
                      <a:pt x="13921" y="12844"/>
                      <a:pt x="14381" y="12833"/>
                    </a:cubicBezTo>
                    <a:cubicBezTo>
                      <a:pt x="18611" y="12844"/>
                      <a:pt x="20661" y="16823"/>
                      <a:pt x="21161" y="18920"/>
                    </a:cubicBezTo>
                    <a:cubicBezTo>
                      <a:pt x="21431" y="20058"/>
                      <a:pt x="20781" y="21218"/>
                      <a:pt x="19711" y="21505"/>
                    </a:cubicBezTo>
                    <a:cubicBezTo>
                      <a:pt x="19531" y="21548"/>
                      <a:pt x="19371" y="21569"/>
                      <a:pt x="19211" y="21569"/>
                    </a:cubicBezTo>
                    <a:close/>
                  </a:path>
                </a:pathLst>
              </a:custGeom>
              <a:solidFill>
                <a:srgbClr val="001965"/>
              </a:solidFill>
              <a:ln w="12700" cap="flat">
                <a:solidFill>
                  <a:srgbClr val="001965"/>
                </a:solidFill>
                <a:prstDash val="solid"/>
                <a:miter lim="800000"/>
              </a:ln>
              <a:effectLst/>
            </p:spPr>
            <p:txBody>
              <a:bodyPr wrap="square" lIns="26999" tIns="26999" rIns="26999" bIns="26999" numCol="1" anchor="ctr">
                <a:noAutofit/>
              </a:bodyPr>
              <a:lstStyle/>
              <a:p>
                <a:pPr>
                  <a:defRPr sz="3200">
                    <a:latin typeface="Apis For Office"/>
                    <a:ea typeface="Apis For Office"/>
                    <a:cs typeface="Apis For Office"/>
                    <a:sym typeface="Apis For Office"/>
                  </a:defRPr>
                </a:pPr>
              </a:p>
            </p:txBody>
          </p:sp>
          <p:sp>
            <p:nvSpPr>
              <p:cNvPr id="410" name="Freeform: Shape 77"/>
              <p:cNvSpPr/>
              <p:nvPr/>
            </p:nvSpPr>
            <p:spPr>
              <a:xfrm>
                <a:off x="331900" y="168200"/>
                <a:ext cx="73032" cy="50892"/>
              </a:xfrm>
              <a:custGeom>
                <a:avLst/>
                <a:gdLst/>
                <a:ahLst/>
                <a:cxnLst>
                  <a:cxn ang="0">
                    <a:pos x="wd2" y="hd2"/>
                  </a:cxn>
                  <a:cxn ang="5400000">
                    <a:pos x="wd2" y="hd2"/>
                  </a:cxn>
                  <a:cxn ang="10800000">
                    <a:pos x="wd2" y="hd2"/>
                  </a:cxn>
                  <a:cxn ang="16200000">
                    <a:pos x="wd2" y="hd2"/>
                  </a:cxn>
                </a:cxnLst>
                <a:rect l="0" t="0" r="r" b="b"/>
                <a:pathLst>
                  <a:path w="21030" h="20085" fill="norm" stroke="1" extrusionOk="0">
                    <a:moveTo>
                      <a:pt x="3046" y="20085"/>
                    </a:moveTo>
                    <a:cubicBezTo>
                      <a:pt x="2695" y="20085"/>
                      <a:pt x="2328" y="20002"/>
                      <a:pt x="1992" y="19815"/>
                    </a:cubicBezTo>
                    <a:cubicBezTo>
                      <a:pt x="417" y="19027"/>
                      <a:pt x="-393" y="16661"/>
                      <a:pt x="188" y="14524"/>
                    </a:cubicBezTo>
                    <a:cubicBezTo>
                      <a:pt x="1716" y="8818"/>
                      <a:pt x="7480" y="-1515"/>
                      <a:pt x="18318" y="186"/>
                    </a:cubicBezTo>
                    <a:cubicBezTo>
                      <a:pt x="19999" y="456"/>
                      <a:pt x="21207" y="2510"/>
                      <a:pt x="21008" y="4772"/>
                    </a:cubicBezTo>
                    <a:cubicBezTo>
                      <a:pt x="20809" y="7055"/>
                      <a:pt x="19296" y="8694"/>
                      <a:pt x="17630" y="8424"/>
                    </a:cubicBezTo>
                    <a:cubicBezTo>
                      <a:pt x="9069" y="7096"/>
                      <a:pt x="6226" y="16329"/>
                      <a:pt x="5920" y="17388"/>
                    </a:cubicBezTo>
                    <a:cubicBezTo>
                      <a:pt x="5446" y="19068"/>
                      <a:pt x="4285" y="20085"/>
                      <a:pt x="3046" y="20085"/>
                    </a:cubicBezTo>
                    <a:close/>
                  </a:path>
                </a:pathLst>
              </a:custGeom>
              <a:solidFill>
                <a:srgbClr val="001965"/>
              </a:solidFill>
              <a:ln w="12700" cap="flat">
                <a:solidFill>
                  <a:srgbClr val="001965"/>
                </a:solidFill>
                <a:prstDash val="solid"/>
                <a:miter lim="800000"/>
              </a:ln>
              <a:effectLst/>
            </p:spPr>
            <p:txBody>
              <a:bodyPr wrap="square" lIns="26999" tIns="26999" rIns="26999" bIns="26999" numCol="1" anchor="ctr">
                <a:noAutofit/>
              </a:bodyPr>
              <a:lstStyle/>
              <a:p>
                <a:pPr>
                  <a:defRPr sz="3200">
                    <a:latin typeface="Apis For Office"/>
                    <a:ea typeface="Apis For Office"/>
                    <a:cs typeface="Apis For Office"/>
                    <a:sym typeface="Apis For Office"/>
                  </a:defRPr>
                </a:pPr>
              </a:p>
            </p:txBody>
          </p:sp>
          <p:sp>
            <p:nvSpPr>
              <p:cNvPr id="411" name="Freeform: Shape 78"/>
              <p:cNvSpPr/>
              <p:nvPr/>
            </p:nvSpPr>
            <p:spPr>
              <a:xfrm>
                <a:off x="257727" y="114391"/>
                <a:ext cx="113163" cy="49708"/>
              </a:xfrm>
              <a:custGeom>
                <a:avLst/>
                <a:gdLst/>
                <a:ahLst/>
                <a:cxnLst>
                  <a:cxn ang="0">
                    <a:pos x="wd2" y="hd2"/>
                  </a:cxn>
                  <a:cxn ang="5400000">
                    <a:pos x="wd2" y="hd2"/>
                  </a:cxn>
                  <a:cxn ang="10800000">
                    <a:pos x="wd2" y="hd2"/>
                  </a:cxn>
                  <a:cxn ang="16200000">
                    <a:pos x="wd2" y="hd2"/>
                  </a:cxn>
                </a:cxnLst>
                <a:rect l="0" t="0" r="r" b="b"/>
                <a:pathLst>
                  <a:path w="21083" h="20989" fill="norm" stroke="1" extrusionOk="0">
                    <a:moveTo>
                      <a:pt x="9717" y="20989"/>
                    </a:moveTo>
                    <a:cubicBezTo>
                      <a:pt x="6691" y="20989"/>
                      <a:pt x="3665" y="18236"/>
                      <a:pt x="717" y="12775"/>
                    </a:cubicBezTo>
                    <a:cubicBezTo>
                      <a:pt x="-123" y="11221"/>
                      <a:pt x="-242" y="8424"/>
                      <a:pt x="450" y="6515"/>
                    </a:cubicBezTo>
                    <a:cubicBezTo>
                      <a:pt x="1143" y="4606"/>
                      <a:pt x="2389" y="4362"/>
                      <a:pt x="3239" y="5916"/>
                    </a:cubicBezTo>
                    <a:cubicBezTo>
                      <a:pt x="5811" y="10688"/>
                      <a:pt x="8333" y="12709"/>
                      <a:pt x="10756" y="11932"/>
                    </a:cubicBezTo>
                    <a:cubicBezTo>
                      <a:pt x="14791" y="10644"/>
                      <a:pt x="17452" y="2031"/>
                      <a:pt x="17471" y="1942"/>
                    </a:cubicBezTo>
                    <a:cubicBezTo>
                      <a:pt x="18084" y="-78"/>
                      <a:pt x="19311" y="-611"/>
                      <a:pt x="20211" y="765"/>
                    </a:cubicBezTo>
                    <a:cubicBezTo>
                      <a:pt x="21111" y="2142"/>
                      <a:pt x="21358" y="4872"/>
                      <a:pt x="20745" y="6915"/>
                    </a:cubicBezTo>
                    <a:cubicBezTo>
                      <a:pt x="20596" y="7403"/>
                      <a:pt x="17125" y="18836"/>
                      <a:pt x="11339" y="20723"/>
                    </a:cubicBezTo>
                    <a:cubicBezTo>
                      <a:pt x="10805" y="20900"/>
                      <a:pt x="10261" y="20989"/>
                      <a:pt x="9717" y="20989"/>
                    </a:cubicBezTo>
                    <a:close/>
                  </a:path>
                </a:pathLst>
              </a:custGeom>
              <a:solidFill>
                <a:srgbClr val="001965"/>
              </a:solidFill>
              <a:ln w="12700" cap="flat">
                <a:solidFill>
                  <a:srgbClr val="001965"/>
                </a:solidFill>
                <a:prstDash val="solid"/>
                <a:miter lim="800000"/>
              </a:ln>
              <a:effectLst/>
            </p:spPr>
            <p:txBody>
              <a:bodyPr wrap="square" lIns="26999" tIns="26999" rIns="26999" bIns="26999" numCol="1" anchor="ctr">
                <a:noAutofit/>
              </a:bodyPr>
              <a:lstStyle/>
              <a:p>
                <a:pPr>
                  <a:defRPr sz="3200">
                    <a:latin typeface="Apis For Office"/>
                    <a:ea typeface="Apis For Office"/>
                    <a:cs typeface="Apis For Office"/>
                    <a:sym typeface="Apis For Office"/>
                  </a:defRPr>
                </a:pPr>
              </a:p>
            </p:txBody>
          </p:sp>
          <p:sp>
            <p:nvSpPr>
              <p:cNvPr id="412" name="Freeform: Shape 79"/>
              <p:cNvSpPr/>
              <p:nvPr/>
            </p:nvSpPr>
            <p:spPr>
              <a:xfrm>
                <a:off x="222049" y="94269"/>
                <a:ext cx="58713" cy="73564"/>
              </a:xfrm>
              <a:custGeom>
                <a:avLst/>
                <a:gdLst/>
                <a:ahLst/>
                <a:cxnLst>
                  <a:cxn ang="0">
                    <a:pos x="wd2" y="hd2"/>
                  </a:cxn>
                  <a:cxn ang="5400000">
                    <a:pos x="wd2" y="hd2"/>
                  </a:cxn>
                  <a:cxn ang="10800000">
                    <a:pos x="wd2" y="hd2"/>
                  </a:cxn>
                  <a:cxn ang="16200000">
                    <a:pos x="wd2" y="hd2"/>
                  </a:cxn>
                </a:cxnLst>
                <a:rect l="0" t="0" r="r" b="b"/>
                <a:pathLst>
                  <a:path w="20666" h="21435" fill="norm" stroke="1" extrusionOk="0">
                    <a:moveTo>
                      <a:pt x="3730" y="21435"/>
                    </a:moveTo>
                    <a:cubicBezTo>
                      <a:pt x="1880" y="21435"/>
                      <a:pt x="255" y="20301"/>
                      <a:pt x="31" y="18754"/>
                    </a:cubicBezTo>
                    <a:cubicBezTo>
                      <a:pt x="-231" y="17069"/>
                      <a:pt x="1226" y="15537"/>
                      <a:pt x="3282" y="15338"/>
                    </a:cubicBezTo>
                    <a:cubicBezTo>
                      <a:pt x="14213" y="14220"/>
                      <a:pt x="13222" y="4507"/>
                      <a:pt x="13073" y="3404"/>
                    </a:cubicBezTo>
                    <a:cubicBezTo>
                      <a:pt x="12849" y="1734"/>
                      <a:pt x="14306" y="203"/>
                      <a:pt x="16362" y="19"/>
                    </a:cubicBezTo>
                    <a:cubicBezTo>
                      <a:pt x="18398" y="-165"/>
                      <a:pt x="20248" y="1015"/>
                      <a:pt x="20510" y="2700"/>
                    </a:cubicBezTo>
                    <a:cubicBezTo>
                      <a:pt x="21369" y="8521"/>
                      <a:pt x="19052" y="19918"/>
                      <a:pt x="4235" y="21435"/>
                    </a:cubicBezTo>
                    <a:cubicBezTo>
                      <a:pt x="4048" y="21435"/>
                      <a:pt x="3880" y="21435"/>
                      <a:pt x="3730" y="21435"/>
                    </a:cubicBezTo>
                    <a:close/>
                  </a:path>
                </a:pathLst>
              </a:custGeom>
              <a:solidFill>
                <a:srgbClr val="001965"/>
              </a:solidFill>
              <a:ln w="12700" cap="flat">
                <a:solidFill>
                  <a:srgbClr val="001965"/>
                </a:solidFill>
                <a:prstDash val="solid"/>
                <a:miter lim="800000"/>
              </a:ln>
              <a:effectLst/>
            </p:spPr>
            <p:txBody>
              <a:bodyPr wrap="square" lIns="26999" tIns="26999" rIns="26999" bIns="26999" numCol="1" anchor="ctr">
                <a:noAutofit/>
              </a:bodyPr>
              <a:lstStyle/>
              <a:p>
                <a:pPr>
                  <a:defRPr sz="3200">
                    <a:latin typeface="Apis For Office"/>
                    <a:ea typeface="Apis For Office"/>
                    <a:cs typeface="Apis For Office"/>
                    <a:sym typeface="Apis For Office"/>
                  </a:defRPr>
                </a:pPr>
              </a:p>
            </p:txBody>
          </p:sp>
          <p:sp>
            <p:nvSpPr>
              <p:cNvPr id="413" name="Freeform: Shape 80"/>
              <p:cNvSpPr/>
              <p:nvPr/>
            </p:nvSpPr>
            <p:spPr>
              <a:xfrm>
                <a:off x="135342" y="132817"/>
                <a:ext cx="118942" cy="142477"/>
              </a:xfrm>
              <a:custGeom>
                <a:avLst/>
                <a:gdLst/>
                <a:ahLst/>
                <a:cxnLst>
                  <a:cxn ang="0">
                    <a:pos x="wd2" y="hd2"/>
                  </a:cxn>
                  <a:cxn ang="5400000">
                    <a:pos x="wd2" y="hd2"/>
                  </a:cxn>
                  <a:cxn ang="10800000">
                    <a:pos x="wd2" y="hd2"/>
                  </a:cxn>
                  <a:cxn ang="16200000">
                    <a:pos x="wd2" y="hd2"/>
                  </a:cxn>
                </a:cxnLst>
                <a:rect l="0" t="0" r="r" b="b"/>
                <a:pathLst>
                  <a:path w="20437" h="21600" fill="norm" stroke="1" extrusionOk="0">
                    <a:moveTo>
                      <a:pt x="8492" y="21600"/>
                    </a:moveTo>
                    <a:cubicBezTo>
                      <a:pt x="8008" y="21600"/>
                      <a:pt x="7534" y="21433"/>
                      <a:pt x="7178" y="21114"/>
                    </a:cubicBezTo>
                    <a:lnTo>
                      <a:pt x="2754" y="17065"/>
                    </a:lnTo>
                    <a:cubicBezTo>
                      <a:pt x="829" y="14690"/>
                      <a:pt x="-101" y="12211"/>
                      <a:pt x="9" y="9692"/>
                    </a:cubicBezTo>
                    <a:cubicBezTo>
                      <a:pt x="182" y="5755"/>
                      <a:pt x="3657" y="2407"/>
                      <a:pt x="8291" y="1738"/>
                    </a:cubicBezTo>
                    <a:cubicBezTo>
                      <a:pt x="10781" y="1371"/>
                      <a:pt x="12861" y="438"/>
                      <a:pt x="12879" y="430"/>
                    </a:cubicBezTo>
                    <a:lnTo>
                      <a:pt x="13828" y="0"/>
                    </a:lnTo>
                    <a:lnTo>
                      <a:pt x="14722" y="510"/>
                    </a:lnTo>
                    <a:cubicBezTo>
                      <a:pt x="21499" y="4400"/>
                      <a:pt x="20906" y="10115"/>
                      <a:pt x="19647" y="12601"/>
                    </a:cubicBezTo>
                    <a:cubicBezTo>
                      <a:pt x="19237" y="13406"/>
                      <a:pt x="18161" y="13765"/>
                      <a:pt x="17239" y="13414"/>
                    </a:cubicBezTo>
                    <a:cubicBezTo>
                      <a:pt x="16318" y="13056"/>
                      <a:pt x="15907" y="12123"/>
                      <a:pt x="16309" y="11318"/>
                    </a:cubicBezTo>
                    <a:cubicBezTo>
                      <a:pt x="16409" y="11111"/>
                      <a:pt x="18343" y="6958"/>
                      <a:pt x="13527" y="3682"/>
                    </a:cubicBezTo>
                    <a:cubicBezTo>
                      <a:pt x="12496" y="4065"/>
                      <a:pt x="10799" y="4607"/>
                      <a:pt x="8893" y="4886"/>
                    </a:cubicBezTo>
                    <a:cubicBezTo>
                      <a:pt x="5965" y="5308"/>
                      <a:pt x="3767" y="7389"/>
                      <a:pt x="3657" y="9820"/>
                    </a:cubicBezTo>
                    <a:cubicBezTo>
                      <a:pt x="3584" y="11589"/>
                      <a:pt x="4250" y="13374"/>
                      <a:pt x="5655" y="15136"/>
                    </a:cubicBezTo>
                    <a:lnTo>
                      <a:pt x="9814" y="18922"/>
                    </a:lnTo>
                    <a:cubicBezTo>
                      <a:pt x="10517" y="19560"/>
                      <a:pt x="10489" y="20564"/>
                      <a:pt x="9760" y="21178"/>
                    </a:cubicBezTo>
                    <a:cubicBezTo>
                      <a:pt x="9395" y="21457"/>
                      <a:pt x="8939" y="21600"/>
                      <a:pt x="8492" y="21600"/>
                    </a:cubicBezTo>
                    <a:close/>
                  </a:path>
                </a:pathLst>
              </a:custGeom>
              <a:solidFill>
                <a:srgbClr val="001965"/>
              </a:solidFill>
              <a:ln w="12700" cap="flat">
                <a:solidFill>
                  <a:srgbClr val="001965"/>
                </a:solidFill>
                <a:prstDash val="solid"/>
                <a:miter lim="800000"/>
              </a:ln>
              <a:effectLst/>
            </p:spPr>
            <p:txBody>
              <a:bodyPr wrap="square" lIns="26999" tIns="26999" rIns="26999" bIns="26999" numCol="1" anchor="ctr">
                <a:noAutofit/>
              </a:bodyPr>
              <a:lstStyle/>
              <a:p>
                <a:pPr>
                  <a:defRPr sz="3200">
                    <a:latin typeface="Apis For Office"/>
                    <a:ea typeface="Apis For Office"/>
                    <a:cs typeface="Apis For Office"/>
                    <a:sym typeface="Apis For Office"/>
                  </a:defRPr>
                </a:pPr>
              </a:p>
            </p:txBody>
          </p:sp>
          <p:sp>
            <p:nvSpPr>
              <p:cNvPr id="414" name="Freeform: Shape 81"/>
              <p:cNvSpPr/>
              <p:nvPr/>
            </p:nvSpPr>
            <p:spPr>
              <a:xfrm>
                <a:off x="181956" y="78334"/>
                <a:ext cx="46312" cy="77038"/>
              </a:xfrm>
              <a:custGeom>
                <a:avLst/>
                <a:gdLst/>
                <a:ahLst/>
                <a:cxnLst>
                  <a:cxn ang="0">
                    <a:pos x="wd2" y="hd2"/>
                  </a:cxn>
                  <a:cxn ang="5400000">
                    <a:pos x="wd2" y="hd2"/>
                  </a:cxn>
                  <a:cxn ang="10800000">
                    <a:pos x="wd2" y="hd2"/>
                  </a:cxn>
                  <a:cxn ang="16200000">
                    <a:pos x="wd2" y="hd2"/>
                  </a:cxn>
                </a:cxnLst>
                <a:rect l="0" t="0" r="r" b="b"/>
                <a:pathLst>
                  <a:path w="19898" h="21185" fill="norm" stroke="1" extrusionOk="0">
                    <a:moveTo>
                      <a:pt x="14594" y="21185"/>
                    </a:moveTo>
                    <a:cubicBezTo>
                      <a:pt x="14184" y="21185"/>
                      <a:pt x="13773" y="21156"/>
                      <a:pt x="13340" y="21069"/>
                    </a:cubicBezTo>
                    <a:cubicBezTo>
                      <a:pt x="10922" y="20636"/>
                      <a:pt x="9508" y="19045"/>
                      <a:pt x="10192" y="17513"/>
                    </a:cubicBezTo>
                    <a:cubicBezTo>
                      <a:pt x="10352" y="17137"/>
                      <a:pt x="13591" y="9171"/>
                      <a:pt x="2437" y="5455"/>
                    </a:cubicBezTo>
                    <a:cubicBezTo>
                      <a:pt x="202" y="4718"/>
                      <a:pt x="-642" y="2968"/>
                      <a:pt x="521" y="1551"/>
                    </a:cubicBezTo>
                    <a:cubicBezTo>
                      <a:pt x="1684" y="134"/>
                      <a:pt x="4444" y="-415"/>
                      <a:pt x="6679" y="337"/>
                    </a:cubicBezTo>
                    <a:cubicBezTo>
                      <a:pt x="20912" y="5079"/>
                      <a:pt x="20958" y="14665"/>
                      <a:pt x="18974" y="19074"/>
                    </a:cubicBezTo>
                    <a:cubicBezTo>
                      <a:pt x="18426" y="20361"/>
                      <a:pt x="16579" y="21185"/>
                      <a:pt x="14594" y="21185"/>
                    </a:cubicBezTo>
                    <a:close/>
                  </a:path>
                </a:pathLst>
              </a:custGeom>
              <a:solidFill>
                <a:srgbClr val="001965"/>
              </a:solidFill>
              <a:ln w="12700" cap="flat">
                <a:solidFill>
                  <a:srgbClr val="001965"/>
                </a:solidFill>
                <a:prstDash val="solid"/>
                <a:miter lim="800000"/>
              </a:ln>
              <a:effectLst/>
            </p:spPr>
            <p:txBody>
              <a:bodyPr wrap="square" lIns="26999" tIns="26999" rIns="26999" bIns="26999" numCol="1" anchor="ctr">
                <a:noAutofit/>
              </a:bodyPr>
              <a:lstStyle/>
              <a:p>
                <a:pPr>
                  <a:defRPr sz="3200">
                    <a:latin typeface="Apis For Office"/>
                    <a:ea typeface="Apis For Office"/>
                    <a:cs typeface="Apis For Office"/>
                    <a:sym typeface="Apis For Office"/>
                  </a:defRPr>
                </a:pPr>
              </a:p>
            </p:txBody>
          </p:sp>
          <p:sp>
            <p:nvSpPr>
              <p:cNvPr id="415" name="Freeform: Shape 82"/>
              <p:cNvSpPr/>
              <p:nvPr/>
            </p:nvSpPr>
            <p:spPr>
              <a:xfrm>
                <a:off x="82642" y="137198"/>
                <a:ext cx="76004" cy="51874"/>
              </a:xfrm>
              <a:custGeom>
                <a:avLst/>
                <a:gdLst/>
                <a:ahLst/>
                <a:cxnLst>
                  <a:cxn ang="0">
                    <a:pos x="wd2" y="hd2"/>
                  </a:cxn>
                  <a:cxn ang="5400000">
                    <a:pos x="wd2" y="hd2"/>
                  </a:cxn>
                  <a:cxn ang="10800000">
                    <a:pos x="wd2" y="hd2"/>
                  </a:cxn>
                  <a:cxn ang="16200000">
                    <a:pos x="wd2" y="hd2"/>
                  </a:cxn>
                </a:cxnLst>
                <a:rect l="0" t="0" r="r" b="b"/>
                <a:pathLst>
                  <a:path w="21327" h="21227" fill="norm" stroke="1" extrusionOk="0">
                    <a:moveTo>
                      <a:pt x="18333" y="21227"/>
                    </a:moveTo>
                    <a:cubicBezTo>
                      <a:pt x="17052" y="21227"/>
                      <a:pt x="2170" y="20883"/>
                      <a:pt x="55" y="5113"/>
                    </a:cubicBezTo>
                    <a:cubicBezTo>
                      <a:pt x="-258" y="2790"/>
                      <a:pt x="800" y="531"/>
                      <a:pt x="2409" y="79"/>
                    </a:cubicBezTo>
                    <a:cubicBezTo>
                      <a:pt x="4017" y="-373"/>
                      <a:pt x="5582" y="1155"/>
                      <a:pt x="5894" y="3478"/>
                    </a:cubicBezTo>
                    <a:cubicBezTo>
                      <a:pt x="7086" y="12428"/>
                      <a:pt x="18184" y="12622"/>
                      <a:pt x="18333" y="12622"/>
                    </a:cubicBezTo>
                    <a:cubicBezTo>
                      <a:pt x="18333" y="12622"/>
                      <a:pt x="18348" y="12622"/>
                      <a:pt x="18348" y="12622"/>
                    </a:cubicBezTo>
                    <a:cubicBezTo>
                      <a:pt x="19986" y="12622"/>
                      <a:pt x="21312" y="14536"/>
                      <a:pt x="21327" y="16903"/>
                    </a:cubicBezTo>
                    <a:cubicBezTo>
                      <a:pt x="21342" y="19269"/>
                      <a:pt x="20016" y="21206"/>
                      <a:pt x="18378" y="21227"/>
                    </a:cubicBezTo>
                    <a:cubicBezTo>
                      <a:pt x="18392" y="21227"/>
                      <a:pt x="18363" y="21227"/>
                      <a:pt x="18333" y="21227"/>
                    </a:cubicBezTo>
                    <a:close/>
                  </a:path>
                </a:pathLst>
              </a:custGeom>
              <a:solidFill>
                <a:srgbClr val="001965"/>
              </a:solidFill>
              <a:ln w="12700" cap="flat">
                <a:solidFill>
                  <a:srgbClr val="001965"/>
                </a:solidFill>
                <a:prstDash val="solid"/>
                <a:miter lim="800000"/>
              </a:ln>
              <a:effectLst/>
            </p:spPr>
            <p:txBody>
              <a:bodyPr wrap="square" lIns="26999" tIns="26999" rIns="26999" bIns="26999" numCol="1" anchor="ctr">
                <a:noAutofit/>
              </a:bodyPr>
              <a:lstStyle/>
              <a:p>
                <a:pPr>
                  <a:defRPr sz="3200">
                    <a:latin typeface="Apis For Office"/>
                    <a:ea typeface="Apis For Office"/>
                    <a:cs typeface="Apis For Office"/>
                    <a:sym typeface="Apis For Office"/>
                  </a:defRPr>
                </a:pPr>
              </a:p>
            </p:txBody>
          </p:sp>
          <p:sp>
            <p:nvSpPr>
              <p:cNvPr id="416" name="Freeform: Shape 83"/>
              <p:cNvSpPr/>
              <p:nvPr/>
            </p:nvSpPr>
            <p:spPr>
              <a:xfrm>
                <a:off x="97441" y="222509"/>
                <a:ext cx="69852" cy="28496"/>
              </a:xfrm>
              <a:custGeom>
                <a:avLst/>
                <a:gdLst/>
                <a:ahLst/>
                <a:cxnLst>
                  <a:cxn ang="0">
                    <a:pos x="wd2" y="hd2"/>
                  </a:cxn>
                  <a:cxn ang="5400000">
                    <a:pos x="wd2" y="hd2"/>
                  </a:cxn>
                  <a:cxn ang="10800000">
                    <a:pos x="wd2" y="hd2"/>
                  </a:cxn>
                  <a:cxn ang="16200000">
                    <a:pos x="wd2" y="hd2"/>
                  </a:cxn>
                </a:cxnLst>
                <a:rect l="0" t="0" r="r" b="b"/>
                <a:pathLst>
                  <a:path w="20715" h="16443" fill="norm" stroke="1" extrusionOk="0">
                    <a:moveTo>
                      <a:pt x="3147" y="16443"/>
                    </a:moveTo>
                    <a:cubicBezTo>
                      <a:pt x="2045" y="16443"/>
                      <a:pt x="975" y="15351"/>
                      <a:pt x="408" y="13379"/>
                    </a:cubicBezTo>
                    <a:cubicBezTo>
                      <a:pt x="-442" y="10467"/>
                      <a:pt x="78" y="6795"/>
                      <a:pt x="1589" y="5127"/>
                    </a:cubicBezTo>
                    <a:cubicBezTo>
                      <a:pt x="1982" y="4702"/>
                      <a:pt x="11129" y="-5157"/>
                      <a:pt x="19127" y="3641"/>
                    </a:cubicBezTo>
                    <a:cubicBezTo>
                      <a:pt x="20639" y="5309"/>
                      <a:pt x="21158" y="9010"/>
                      <a:pt x="20308" y="11923"/>
                    </a:cubicBezTo>
                    <a:cubicBezTo>
                      <a:pt x="19442" y="14835"/>
                      <a:pt x="17521" y="15836"/>
                      <a:pt x="16010" y="14198"/>
                    </a:cubicBezTo>
                    <a:cubicBezTo>
                      <a:pt x="11145" y="8859"/>
                      <a:pt x="4769" y="15624"/>
                      <a:pt x="4706" y="15684"/>
                    </a:cubicBezTo>
                    <a:cubicBezTo>
                      <a:pt x="4202" y="16200"/>
                      <a:pt x="3667" y="16443"/>
                      <a:pt x="3147" y="16443"/>
                    </a:cubicBezTo>
                    <a:close/>
                  </a:path>
                </a:pathLst>
              </a:custGeom>
              <a:solidFill>
                <a:srgbClr val="001965"/>
              </a:solidFill>
              <a:ln w="12700" cap="flat">
                <a:solidFill>
                  <a:srgbClr val="001965"/>
                </a:solidFill>
                <a:prstDash val="solid"/>
                <a:miter lim="800000"/>
              </a:ln>
              <a:effectLst/>
            </p:spPr>
            <p:txBody>
              <a:bodyPr wrap="square" lIns="26999" tIns="26999" rIns="26999" bIns="26999" numCol="1" anchor="ctr">
                <a:noAutofit/>
              </a:bodyPr>
              <a:lstStyle/>
              <a:p>
                <a:pPr>
                  <a:defRPr sz="3200">
                    <a:latin typeface="Apis For Office"/>
                    <a:ea typeface="Apis For Office"/>
                    <a:cs typeface="Apis For Office"/>
                    <a:sym typeface="Apis For Office"/>
                  </a:defRPr>
                </a:pPr>
              </a:p>
            </p:txBody>
          </p:sp>
        </p:grpSp>
        <p:sp>
          <p:nvSpPr>
            <p:cNvPr id="418" name="Right Brace 92"/>
            <p:cNvSpPr/>
            <p:nvPr/>
          </p:nvSpPr>
          <p:spPr>
            <a:xfrm rot="5400000">
              <a:off x="3881983" y="-1652994"/>
              <a:ext cx="336032" cy="6817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195"/>
                    <a:pt x="10800" y="436"/>
                  </a:cubicBezTo>
                  <a:lnTo>
                    <a:pt x="10800" y="10275"/>
                  </a:lnTo>
                  <a:cubicBezTo>
                    <a:pt x="10800" y="10516"/>
                    <a:pt x="15635" y="10711"/>
                    <a:pt x="21600" y="10711"/>
                  </a:cubicBezTo>
                  <a:cubicBezTo>
                    <a:pt x="15635" y="10711"/>
                    <a:pt x="10800" y="10907"/>
                    <a:pt x="10800" y="11148"/>
                  </a:cubicBezTo>
                  <a:lnTo>
                    <a:pt x="10800" y="21164"/>
                  </a:lnTo>
                  <a:cubicBezTo>
                    <a:pt x="10800" y="21405"/>
                    <a:pt x="5965" y="21600"/>
                    <a:pt x="0" y="21600"/>
                  </a:cubicBezTo>
                </a:path>
              </a:pathLst>
            </a:custGeom>
            <a:noFill/>
            <a:ln w="25400" cap="flat">
              <a:solidFill>
                <a:srgbClr val="CECAC5"/>
              </a:solidFill>
              <a:prstDash val="solid"/>
              <a:round/>
            </a:ln>
            <a:effectLst/>
          </p:spPr>
          <p:txBody>
            <a:bodyPr wrap="square" lIns="26999" tIns="26999" rIns="26999" bIns="26999" numCol="1" anchor="ctr">
              <a:noAutofit/>
            </a:bodyPr>
            <a:lstStyle/>
            <a:p>
              <a:pPr algn="ctr">
                <a:defRPr>
                  <a:latin typeface="Apis For Office"/>
                  <a:ea typeface="Apis For Office"/>
                  <a:cs typeface="Apis For Office"/>
                  <a:sym typeface="Apis For Office"/>
                </a:defRPr>
              </a:pPr>
            </a:p>
          </p:txBody>
        </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423" name="Linee guida SID/AMD"/>
          <p:cNvSpPr txBox="1"/>
          <p:nvPr>
            <p:ph type="title"/>
          </p:nvPr>
        </p:nvSpPr>
        <p:spPr>
          <a:xfrm>
            <a:off x="358588" y="274637"/>
            <a:ext cx="8229601" cy="1143001"/>
          </a:xfrm>
          <a:prstGeom prst="rect">
            <a:avLst/>
          </a:prstGeom>
          <a:solidFill>
            <a:schemeClr val="accent5">
              <a:lumOff val="23235"/>
            </a:schemeClr>
          </a:solidFill>
          <a:ln w="9525">
            <a:solidFill>
              <a:schemeClr val="accent5">
                <a:lumOff val="11617"/>
              </a:schemeClr>
            </a:solidFill>
            <a:round/>
          </a:ln>
          <a:effectLst>
            <a:outerShdw sx="100000" sy="100000" kx="0" ky="0" algn="b" rotWithShape="0" blurRad="38100" dist="23000" dir="5400000">
              <a:srgbClr val="000000">
                <a:alpha val="35000"/>
              </a:srgbClr>
            </a:outerShdw>
          </a:effectLst>
        </p:spPr>
        <p:txBody>
          <a:bodyPr>
            <a:noAutofit/>
          </a:bodyPr>
          <a:lstStyle>
            <a:lvl1pPr>
              <a:defRPr>
                <a:latin typeface="Optima"/>
                <a:ea typeface="Optima"/>
                <a:cs typeface="Optima"/>
                <a:sym typeface="Optima"/>
              </a:defRPr>
            </a:lvl1pPr>
          </a:lstStyle>
          <a:p>
            <a:pPr/>
            <a:r>
              <a:t>Linee guida SID/AMD</a:t>
            </a:r>
          </a:p>
        </p:txBody>
      </p:sp>
      <p:pic>
        <p:nvPicPr>
          <p:cNvPr id="424" name="Picture 10" descr="Picture 10"/>
          <p:cNvPicPr>
            <a:picLocks noChangeAspect="1"/>
          </p:cNvPicPr>
          <p:nvPr/>
        </p:nvPicPr>
        <p:blipFill>
          <a:blip r:embed="rId2">
            <a:extLst/>
          </a:blip>
          <a:srcRect l="21180" t="50772" r="21295" b="23599"/>
          <a:stretch>
            <a:fillRect/>
          </a:stretch>
        </p:blipFill>
        <p:spPr>
          <a:xfrm>
            <a:off x="1907819" y="3453515"/>
            <a:ext cx="5347243" cy="1488961"/>
          </a:xfrm>
          <a:prstGeom prst="rect">
            <a:avLst/>
          </a:prstGeom>
          <a:ln w="12700">
            <a:miter lim="400000"/>
          </a:ln>
        </p:spPr>
      </p:pic>
      <p:sp>
        <p:nvSpPr>
          <p:cNvPr id="425" name="Rectangle 14"/>
          <p:cNvSpPr txBox="1"/>
          <p:nvPr/>
        </p:nvSpPr>
        <p:spPr>
          <a:xfrm>
            <a:off x="1883977" y="2986355"/>
            <a:ext cx="5549393" cy="342268"/>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p>
            <a:pPr>
              <a:defRPr>
                <a:latin typeface="Optima"/>
                <a:ea typeface="Optima"/>
                <a:cs typeface="Optima"/>
                <a:sym typeface="Optima"/>
              </a:defRPr>
            </a:pPr>
            <a:r>
              <a:t>Pazienti con diabete di tipo 2 </a:t>
            </a:r>
            <a:r>
              <a:rPr b="1"/>
              <a:t>con scompenso cardiaco </a:t>
            </a:r>
          </a:p>
        </p:txBody>
      </p:sp>
      <p:sp>
        <p:nvSpPr>
          <p:cNvPr id="426" name="Rounded Rectangle 19"/>
          <p:cNvSpPr/>
          <p:nvPr/>
        </p:nvSpPr>
        <p:spPr>
          <a:xfrm>
            <a:off x="1036442" y="2543169"/>
            <a:ext cx="7071116" cy="2640024"/>
          </a:xfrm>
          <a:prstGeom prst="roundRect">
            <a:avLst>
              <a:gd name="adj" fmla="val 8825"/>
            </a:avLst>
          </a:prstGeom>
          <a:ln w="12700">
            <a:solidFill>
              <a:srgbClr val="000000"/>
            </a:solidFill>
            <a:miter/>
          </a:ln>
        </p:spPr>
        <p:txBody>
          <a:bodyPr lIns="26999" tIns="26999" rIns="26999" bIns="26999" anchor="ctr"/>
          <a:lstStyle/>
          <a:p>
            <a:pPr algn="ctr">
              <a:defRPr sz="1400">
                <a:solidFill>
                  <a:srgbClr val="FFFFFF"/>
                </a:solidFill>
                <a:latin typeface="Apis For Office"/>
                <a:ea typeface="Apis For Office"/>
                <a:cs typeface="Apis For Office"/>
                <a:sym typeface="Apis For Office"/>
              </a:defRPr>
            </a:pPr>
          </a:p>
        </p:txBody>
      </p:sp>
      <p:sp>
        <p:nvSpPr>
          <p:cNvPr id="427" name="SGLT-2 inibitori"/>
          <p:cNvSpPr/>
          <p:nvPr/>
        </p:nvSpPr>
        <p:spPr>
          <a:xfrm>
            <a:off x="1901783" y="3462465"/>
            <a:ext cx="5340434" cy="447685"/>
          </a:xfrm>
          <a:prstGeom prst="roundRect">
            <a:avLst>
              <a:gd name="adj" fmla="val 42552"/>
            </a:avLst>
          </a:prstGeom>
          <a:solidFill>
            <a:srgbClr val="DC3440"/>
          </a:solidFill>
          <a:ln w="25400">
            <a:solidFill>
              <a:schemeClr val="accent1"/>
            </a:solidFill>
          </a:ln>
          <a:extLst>
            <a:ext uri="{C572A759-6A51-4108-AA02-DFA0A04FC94B}">
              <ma14:wrappingTextBoxFlag xmlns:ma14="http://schemas.microsoft.com/office/mac/drawingml/2011/main" val="1"/>
            </a:ext>
          </a:extLst>
        </p:spPr>
        <p:txBody>
          <a:bodyPr lIns="45719" rIns="45719"/>
          <a:lstStyle/>
          <a:p>
            <a:pPr/>
            <a:r>
              <a:t>                         SGLT-2 inibitori</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429" name="Linea"/>
          <p:cNvSpPr/>
          <p:nvPr/>
        </p:nvSpPr>
        <p:spPr>
          <a:xfrm>
            <a:off x="2767012" y="3346450"/>
            <a:ext cx="1354324" cy="708057"/>
          </a:xfrm>
          <a:custGeom>
            <a:avLst/>
            <a:gdLst/>
            <a:ahLst/>
            <a:cxnLst>
              <a:cxn ang="0">
                <a:pos x="wd2" y="hd2"/>
              </a:cxn>
              <a:cxn ang="5400000">
                <a:pos x="wd2" y="hd2"/>
              </a:cxn>
              <a:cxn ang="10800000">
                <a:pos x="wd2" y="hd2"/>
              </a:cxn>
              <a:cxn ang="16200000">
                <a:pos x="wd2" y="hd2"/>
              </a:cxn>
            </a:cxnLst>
            <a:rect l="0" t="0" r="r" b="b"/>
            <a:pathLst>
              <a:path w="21230" h="20944" fill="norm" stroke="1" extrusionOk="0">
                <a:moveTo>
                  <a:pt x="21227" y="0"/>
                </a:moveTo>
                <a:cubicBezTo>
                  <a:pt x="21102" y="1972"/>
                  <a:pt x="21600" y="8499"/>
                  <a:pt x="20430" y="11833"/>
                </a:cubicBezTo>
                <a:cubicBezTo>
                  <a:pt x="19261" y="15167"/>
                  <a:pt x="17668" y="18595"/>
                  <a:pt x="14259" y="20097"/>
                </a:cubicBezTo>
                <a:cubicBezTo>
                  <a:pt x="10850" y="21600"/>
                  <a:pt x="2961" y="20614"/>
                  <a:pt x="0" y="20755"/>
                </a:cubicBezTo>
              </a:path>
            </a:pathLst>
          </a:custGeom>
          <a:ln w="190500">
            <a:solidFill>
              <a:srgbClr val="ECCC75"/>
            </a:solidFill>
          </a:ln>
        </p:spPr>
        <p:txBody>
          <a:bodyPr lIns="45719" rIns="45719"/>
          <a:lstStyle/>
          <a:p>
            <a:pPr/>
          </a:p>
        </p:txBody>
      </p:sp>
      <p:grpSp>
        <p:nvGrpSpPr>
          <p:cNvPr id="432" name="Gruppo"/>
          <p:cNvGrpSpPr/>
          <p:nvPr/>
        </p:nvGrpSpPr>
        <p:grpSpPr>
          <a:xfrm>
            <a:off x="3695700" y="2781300"/>
            <a:ext cx="804863" cy="598488"/>
            <a:chOff x="0" y="0"/>
            <a:chExt cx="804862" cy="598487"/>
          </a:xfrm>
        </p:grpSpPr>
        <p:sp>
          <p:nvSpPr>
            <p:cNvPr id="430" name="Rettangolo"/>
            <p:cNvSpPr/>
            <p:nvPr/>
          </p:nvSpPr>
          <p:spPr>
            <a:xfrm>
              <a:off x="0" y="0"/>
              <a:ext cx="804863" cy="59848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latin typeface="Calibri"/>
                  <a:ea typeface="Calibri"/>
                  <a:cs typeface="Calibri"/>
                  <a:sym typeface="Calibri"/>
                </a:defRPr>
              </a:pPr>
            </a:p>
          </p:txBody>
        </p:sp>
        <p:sp>
          <p:nvSpPr>
            <p:cNvPr id="431" name="SGLT2"/>
            <p:cNvSpPr txBox="1"/>
            <p:nvPr/>
          </p:nvSpPr>
          <p:spPr>
            <a:xfrm>
              <a:off x="0" y="21743"/>
              <a:ext cx="804863" cy="55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800" tIns="10800" rIns="10800" bIns="10800" numCol="1" anchor="ctr">
              <a:spAutoFit/>
            </a:bodyPr>
            <a:lstStyle/>
            <a:p>
              <a:pPr algn="ctr">
                <a:defRPr>
                  <a:latin typeface="Calibri"/>
                  <a:ea typeface="Calibri"/>
                  <a:cs typeface="Calibri"/>
                  <a:sym typeface="Calibri"/>
                </a:defRPr>
              </a:pPr>
              <a:br/>
              <a:r>
                <a:t>SGLT2</a:t>
              </a:r>
            </a:p>
          </p:txBody>
        </p:sp>
      </p:grpSp>
      <p:sp>
        <p:nvSpPr>
          <p:cNvPr id="433" name="Linea"/>
          <p:cNvSpPr/>
          <p:nvPr/>
        </p:nvSpPr>
        <p:spPr>
          <a:xfrm>
            <a:off x="2767012" y="3213099"/>
            <a:ext cx="2020888" cy="1156936"/>
          </a:xfrm>
          <a:custGeom>
            <a:avLst/>
            <a:gdLst/>
            <a:ahLst/>
            <a:cxnLst>
              <a:cxn ang="0">
                <a:pos x="wd2" y="hd2"/>
              </a:cxn>
              <a:cxn ang="5400000">
                <a:pos x="wd2" y="hd2"/>
              </a:cxn>
              <a:cxn ang="10800000">
                <a:pos x="wd2" y="hd2"/>
              </a:cxn>
              <a:cxn ang="16200000">
                <a:pos x="wd2" y="hd2"/>
              </a:cxn>
            </a:cxnLst>
            <a:rect l="0" t="0" r="r" b="b"/>
            <a:pathLst>
              <a:path w="21415" h="21505" fill="norm" stroke="1" extrusionOk="0">
                <a:moveTo>
                  <a:pt x="21415" y="0"/>
                </a:moveTo>
                <a:cubicBezTo>
                  <a:pt x="21331" y="2626"/>
                  <a:pt x="21600" y="12246"/>
                  <a:pt x="20877" y="15698"/>
                </a:cubicBezTo>
                <a:cubicBezTo>
                  <a:pt x="20153" y="19151"/>
                  <a:pt x="19228" y="19711"/>
                  <a:pt x="17108" y="20656"/>
                </a:cubicBezTo>
                <a:cubicBezTo>
                  <a:pt x="14989" y="21600"/>
                  <a:pt x="11036" y="21334"/>
                  <a:pt x="8193" y="21452"/>
                </a:cubicBezTo>
                <a:cubicBezTo>
                  <a:pt x="5350" y="21570"/>
                  <a:pt x="1699" y="21452"/>
                  <a:pt x="0" y="21452"/>
                </a:cubicBezTo>
              </a:path>
            </a:pathLst>
          </a:custGeom>
          <a:ln w="38100">
            <a:solidFill>
              <a:srgbClr val="ECCC75"/>
            </a:solidFill>
          </a:ln>
        </p:spPr>
        <p:txBody>
          <a:bodyPr lIns="45719" rIns="45719"/>
          <a:lstStyle/>
          <a:p>
            <a:pPr/>
          </a:p>
        </p:txBody>
      </p:sp>
      <p:sp>
        <p:nvSpPr>
          <p:cNvPr id="434" name="SGLT1"/>
          <p:cNvSpPr txBox="1"/>
          <p:nvPr/>
        </p:nvSpPr>
        <p:spPr>
          <a:xfrm>
            <a:off x="4589462" y="3097212"/>
            <a:ext cx="441326" cy="161301"/>
          </a:xfrm>
          <a:prstGeom prst="rect">
            <a:avLst/>
          </a:prstGeom>
          <a:solidFill>
            <a:srgbClr val="00CCFF"/>
          </a:solidFill>
          <a:ln w="12700">
            <a:miter lim="400000"/>
          </a:ln>
          <a:extLst>
            <a:ext uri="{C572A759-6A51-4108-AA02-DFA0A04FC94B}">
              <ma14:wrappingTextBoxFlag xmlns:ma14="http://schemas.microsoft.com/office/mac/drawingml/2011/main" val="1"/>
            </a:ext>
          </a:extLst>
        </p:spPr>
        <p:txBody>
          <a:bodyPr lIns="10800" tIns="10800" rIns="10800" bIns="10800">
            <a:spAutoFit/>
          </a:bodyPr>
          <a:lstStyle>
            <a:lvl1pPr>
              <a:spcBef>
                <a:spcPts val="600"/>
              </a:spcBef>
              <a:defRPr sz="1000">
                <a:latin typeface="Calibri"/>
                <a:ea typeface="Calibri"/>
                <a:cs typeface="Calibri"/>
                <a:sym typeface="Calibri"/>
              </a:defRPr>
            </a:lvl1pPr>
          </a:lstStyle>
          <a:p>
            <a:pPr/>
            <a:r>
              <a:t>SGLT1</a:t>
            </a:r>
          </a:p>
        </p:txBody>
      </p:sp>
      <p:sp>
        <p:nvSpPr>
          <p:cNvPr id="435" name="Fisiologia dell’omeostasi glucidica a livello renale"/>
          <p:cNvSpPr txBox="1"/>
          <p:nvPr>
            <p:ph type="title" idx="4294967295"/>
          </p:nvPr>
        </p:nvSpPr>
        <p:spPr>
          <a:xfrm>
            <a:off x="322262" y="320674"/>
            <a:ext cx="8499476" cy="771527"/>
          </a:xfrm>
          <a:prstGeom prst="rect">
            <a:avLst/>
          </a:prstGeom>
        </p:spPr>
        <p:txBody>
          <a:bodyPr/>
          <a:lstStyle/>
          <a:p>
            <a:pPr defTabSz="868680">
              <a:defRPr sz="3040">
                <a:solidFill>
                  <a:srgbClr val="007774"/>
                </a:solidFill>
              </a:defRPr>
            </a:pPr>
            <a:r>
              <a:t>Fisiologia</a:t>
            </a:r>
            <a:r>
              <a:t> dell’omeostasi glucidica a livello renale</a:t>
            </a:r>
          </a:p>
        </p:txBody>
      </p:sp>
      <p:sp>
        <p:nvSpPr>
          <p:cNvPr id="436" name="Tubulo prossimale"/>
          <p:cNvSpPr txBox="1"/>
          <p:nvPr/>
        </p:nvSpPr>
        <p:spPr>
          <a:xfrm>
            <a:off x="3724275" y="1849755"/>
            <a:ext cx="1739900" cy="294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400">
                <a:latin typeface="Calibri"/>
                <a:ea typeface="Calibri"/>
                <a:cs typeface="Calibri"/>
                <a:sym typeface="Calibri"/>
              </a:defRPr>
            </a:lvl1pPr>
          </a:lstStyle>
          <a:p>
            <a:pPr/>
            <a:r>
              <a:t>Tubulo prossimale</a:t>
            </a:r>
          </a:p>
        </p:txBody>
      </p:sp>
      <p:pic>
        <p:nvPicPr>
          <p:cNvPr id="437" name="Glomerulus" descr="Glomerulus"/>
          <p:cNvPicPr>
            <a:picLocks noChangeAspect="1"/>
          </p:cNvPicPr>
          <p:nvPr/>
        </p:nvPicPr>
        <p:blipFill>
          <a:blip r:embed="rId3">
            <a:extLst/>
          </a:blip>
          <a:stretch>
            <a:fillRect/>
          </a:stretch>
        </p:blipFill>
        <p:spPr>
          <a:xfrm>
            <a:off x="1944687" y="2120900"/>
            <a:ext cx="1606551" cy="1568450"/>
          </a:xfrm>
          <a:prstGeom prst="rect">
            <a:avLst/>
          </a:prstGeom>
          <a:ln w="12700">
            <a:miter lim="400000"/>
          </a:ln>
        </p:spPr>
      </p:pic>
      <p:sp>
        <p:nvSpPr>
          <p:cNvPr id="438" name="Linea"/>
          <p:cNvSpPr/>
          <p:nvPr/>
        </p:nvSpPr>
        <p:spPr>
          <a:xfrm>
            <a:off x="3495675" y="2114013"/>
            <a:ext cx="4110038" cy="3142200"/>
          </a:xfrm>
          <a:custGeom>
            <a:avLst/>
            <a:gdLst/>
            <a:ahLst/>
            <a:cxnLst>
              <a:cxn ang="0">
                <a:pos x="wd2" y="hd2"/>
              </a:cxn>
              <a:cxn ang="5400000">
                <a:pos x="wd2" y="hd2"/>
              </a:cxn>
              <a:cxn ang="10800000">
                <a:pos x="wd2" y="hd2"/>
              </a:cxn>
              <a:cxn ang="16200000">
                <a:pos x="wd2" y="hd2"/>
              </a:cxn>
            </a:cxnLst>
            <a:rect l="0" t="0" r="r" b="b"/>
            <a:pathLst>
              <a:path w="21567" h="21409" fill="norm" stroke="1" extrusionOk="0">
                <a:moveTo>
                  <a:pt x="0" y="4449"/>
                </a:moveTo>
                <a:cubicBezTo>
                  <a:pt x="100" y="4460"/>
                  <a:pt x="392" y="4547"/>
                  <a:pt x="625" y="4547"/>
                </a:cubicBezTo>
                <a:cubicBezTo>
                  <a:pt x="858" y="4547"/>
                  <a:pt x="1066" y="4601"/>
                  <a:pt x="1416" y="4428"/>
                </a:cubicBezTo>
                <a:cubicBezTo>
                  <a:pt x="1766" y="4254"/>
                  <a:pt x="2324" y="3519"/>
                  <a:pt x="2749" y="3519"/>
                </a:cubicBezTo>
                <a:cubicBezTo>
                  <a:pt x="3190" y="3519"/>
                  <a:pt x="3632" y="4428"/>
                  <a:pt x="4073" y="4428"/>
                </a:cubicBezTo>
                <a:cubicBezTo>
                  <a:pt x="4498" y="4428"/>
                  <a:pt x="4940" y="3519"/>
                  <a:pt x="5381" y="3519"/>
                </a:cubicBezTo>
                <a:cubicBezTo>
                  <a:pt x="5814" y="3519"/>
                  <a:pt x="6273" y="4428"/>
                  <a:pt x="6714" y="4428"/>
                </a:cubicBezTo>
                <a:cubicBezTo>
                  <a:pt x="7156" y="4428"/>
                  <a:pt x="7680" y="3378"/>
                  <a:pt x="8022" y="3519"/>
                </a:cubicBezTo>
                <a:cubicBezTo>
                  <a:pt x="8372" y="3660"/>
                  <a:pt x="8630" y="4525"/>
                  <a:pt x="8772" y="5239"/>
                </a:cubicBezTo>
                <a:cubicBezTo>
                  <a:pt x="8913" y="5953"/>
                  <a:pt x="8897" y="7229"/>
                  <a:pt x="8880" y="7791"/>
                </a:cubicBezTo>
                <a:cubicBezTo>
                  <a:pt x="8863" y="8354"/>
                  <a:pt x="8722" y="8159"/>
                  <a:pt x="8680" y="8613"/>
                </a:cubicBezTo>
                <a:cubicBezTo>
                  <a:pt x="8638" y="9068"/>
                  <a:pt x="8655" y="9598"/>
                  <a:pt x="8647" y="10517"/>
                </a:cubicBezTo>
                <a:cubicBezTo>
                  <a:pt x="8638" y="11436"/>
                  <a:pt x="8622" y="12799"/>
                  <a:pt x="8647" y="14151"/>
                </a:cubicBezTo>
                <a:cubicBezTo>
                  <a:pt x="8672" y="15503"/>
                  <a:pt x="8688" y="17580"/>
                  <a:pt x="8780" y="18608"/>
                </a:cubicBezTo>
                <a:cubicBezTo>
                  <a:pt x="8872" y="19635"/>
                  <a:pt x="8955" y="19960"/>
                  <a:pt x="9213" y="20338"/>
                </a:cubicBezTo>
                <a:cubicBezTo>
                  <a:pt x="9471" y="20717"/>
                  <a:pt x="9971" y="20857"/>
                  <a:pt x="10346" y="20857"/>
                </a:cubicBezTo>
                <a:cubicBezTo>
                  <a:pt x="10721" y="20857"/>
                  <a:pt x="11154" y="20717"/>
                  <a:pt x="11446" y="20338"/>
                </a:cubicBezTo>
                <a:cubicBezTo>
                  <a:pt x="11737" y="19960"/>
                  <a:pt x="11937" y="19592"/>
                  <a:pt x="12079" y="18564"/>
                </a:cubicBezTo>
                <a:cubicBezTo>
                  <a:pt x="12220" y="17537"/>
                  <a:pt x="12237" y="15568"/>
                  <a:pt x="12279" y="14195"/>
                </a:cubicBezTo>
                <a:cubicBezTo>
                  <a:pt x="12320" y="12821"/>
                  <a:pt x="12304" y="11231"/>
                  <a:pt x="12312" y="10301"/>
                </a:cubicBezTo>
                <a:cubicBezTo>
                  <a:pt x="12320" y="9371"/>
                  <a:pt x="12354" y="9057"/>
                  <a:pt x="12312" y="8613"/>
                </a:cubicBezTo>
                <a:cubicBezTo>
                  <a:pt x="12270" y="8170"/>
                  <a:pt x="12079" y="8235"/>
                  <a:pt x="12079" y="7662"/>
                </a:cubicBezTo>
                <a:cubicBezTo>
                  <a:pt x="12079" y="7088"/>
                  <a:pt x="12129" y="5844"/>
                  <a:pt x="12337" y="5163"/>
                </a:cubicBezTo>
                <a:cubicBezTo>
                  <a:pt x="12545" y="4482"/>
                  <a:pt x="12937" y="3670"/>
                  <a:pt x="13337" y="3551"/>
                </a:cubicBezTo>
                <a:cubicBezTo>
                  <a:pt x="13728" y="3443"/>
                  <a:pt x="14253" y="4492"/>
                  <a:pt x="14711" y="4482"/>
                </a:cubicBezTo>
                <a:cubicBezTo>
                  <a:pt x="15161" y="4471"/>
                  <a:pt x="15636" y="3487"/>
                  <a:pt x="16077" y="3487"/>
                </a:cubicBezTo>
                <a:cubicBezTo>
                  <a:pt x="16519" y="3487"/>
                  <a:pt x="16952" y="4438"/>
                  <a:pt x="17368" y="4449"/>
                </a:cubicBezTo>
                <a:cubicBezTo>
                  <a:pt x="17793" y="4460"/>
                  <a:pt x="18193" y="3541"/>
                  <a:pt x="18609" y="3519"/>
                </a:cubicBezTo>
                <a:cubicBezTo>
                  <a:pt x="19034" y="3497"/>
                  <a:pt x="19592" y="4254"/>
                  <a:pt x="19901" y="4341"/>
                </a:cubicBezTo>
                <a:cubicBezTo>
                  <a:pt x="20209" y="4438"/>
                  <a:pt x="20375" y="4709"/>
                  <a:pt x="20484" y="4103"/>
                </a:cubicBezTo>
                <a:cubicBezTo>
                  <a:pt x="20592" y="3497"/>
                  <a:pt x="20450" y="1356"/>
                  <a:pt x="20534" y="674"/>
                </a:cubicBezTo>
                <a:cubicBezTo>
                  <a:pt x="20625" y="4"/>
                  <a:pt x="20850" y="25"/>
                  <a:pt x="21009" y="25"/>
                </a:cubicBezTo>
                <a:cubicBezTo>
                  <a:pt x="21167" y="25"/>
                  <a:pt x="21425" y="-191"/>
                  <a:pt x="21508" y="642"/>
                </a:cubicBezTo>
                <a:cubicBezTo>
                  <a:pt x="21600" y="1475"/>
                  <a:pt x="21533" y="1604"/>
                  <a:pt x="21542" y="5066"/>
                </a:cubicBezTo>
                <a:cubicBezTo>
                  <a:pt x="21550" y="8527"/>
                  <a:pt x="21558" y="18002"/>
                  <a:pt x="21567" y="21409"/>
                </a:cubicBezTo>
                <a:cubicBezTo>
                  <a:pt x="21567" y="21409"/>
                  <a:pt x="20509" y="21409"/>
                  <a:pt x="20509" y="21409"/>
                </a:cubicBezTo>
                <a:cubicBezTo>
                  <a:pt x="20509" y="20165"/>
                  <a:pt x="20517" y="16260"/>
                  <a:pt x="20509" y="13935"/>
                </a:cubicBezTo>
                <a:cubicBezTo>
                  <a:pt x="20500" y="11620"/>
                  <a:pt x="20550" y="8765"/>
                  <a:pt x="20459" y="7499"/>
                </a:cubicBezTo>
                <a:cubicBezTo>
                  <a:pt x="20359" y="6223"/>
                  <a:pt x="20226" y="6645"/>
                  <a:pt x="19926" y="6331"/>
                </a:cubicBezTo>
                <a:cubicBezTo>
                  <a:pt x="19634" y="6007"/>
                  <a:pt x="19084" y="5509"/>
                  <a:pt x="18659" y="5542"/>
                </a:cubicBezTo>
                <a:cubicBezTo>
                  <a:pt x="18243" y="5574"/>
                  <a:pt x="17810" y="6504"/>
                  <a:pt x="17402" y="6504"/>
                </a:cubicBezTo>
                <a:cubicBezTo>
                  <a:pt x="16985" y="6504"/>
                  <a:pt x="16585" y="5498"/>
                  <a:pt x="16160" y="5509"/>
                </a:cubicBezTo>
                <a:cubicBezTo>
                  <a:pt x="15727" y="5520"/>
                  <a:pt x="15244" y="6558"/>
                  <a:pt x="14811" y="6569"/>
                </a:cubicBezTo>
                <a:cubicBezTo>
                  <a:pt x="14386" y="6580"/>
                  <a:pt x="13836" y="5639"/>
                  <a:pt x="13545" y="5606"/>
                </a:cubicBezTo>
                <a:cubicBezTo>
                  <a:pt x="13253" y="5585"/>
                  <a:pt x="13145" y="6050"/>
                  <a:pt x="13045" y="6396"/>
                </a:cubicBezTo>
                <a:cubicBezTo>
                  <a:pt x="12945" y="6742"/>
                  <a:pt x="12995" y="7294"/>
                  <a:pt x="12945" y="7662"/>
                </a:cubicBezTo>
                <a:cubicBezTo>
                  <a:pt x="12895" y="8029"/>
                  <a:pt x="12787" y="8170"/>
                  <a:pt x="12745" y="8613"/>
                </a:cubicBezTo>
                <a:cubicBezTo>
                  <a:pt x="12703" y="9057"/>
                  <a:pt x="12737" y="9295"/>
                  <a:pt x="12712" y="10344"/>
                </a:cubicBezTo>
                <a:cubicBezTo>
                  <a:pt x="12687" y="11393"/>
                  <a:pt x="12670" y="13448"/>
                  <a:pt x="12612" y="14887"/>
                </a:cubicBezTo>
                <a:cubicBezTo>
                  <a:pt x="12553" y="16325"/>
                  <a:pt x="12537" y="18024"/>
                  <a:pt x="12379" y="18997"/>
                </a:cubicBezTo>
                <a:cubicBezTo>
                  <a:pt x="12220" y="19970"/>
                  <a:pt x="11987" y="20338"/>
                  <a:pt x="11646" y="20728"/>
                </a:cubicBezTo>
                <a:cubicBezTo>
                  <a:pt x="11304" y="21117"/>
                  <a:pt x="10738" y="21279"/>
                  <a:pt x="10346" y="21333"/>
                </a:cubicBezTo>
                <a:cubicBezTo>
                  <a:pt x="9954" y="21387"/>
                  <a:pt x="9588" y="21214"/>
                  <a:pt x="9313" y="21030"/>
                </a:cubicBezTo>
                <a:cubicBezTo>
                  <a:pt x="9038" y="20847"/>
                  <a:pt x="8838" y="20652"/>
                  <a:pt x="8680" y="20252"/>
                </a:cubicBezTo>
                <a:cubicBezTo>
                  <a:pt x="8522" y="19851"/>
                  <a:pt x="8455" y="19678"/>
                  <a:pt x="8380" y="18651"/>
                </a:cubicBezTo>
                <a:cubicBezTo>
                  <a:pt x="8305" y="17623"/>
                  <a:pt x="8272" y="15460"/>
                  <a:pt x="8247" y="14108"/>
                </a:cubicBezTo>
                <a:cubicBezTo>
                  <a:pt x="8222" y="12756"/>
                  <a:pt x="8213" y="11426"/>
                  <a:pt x="8213" y="10517"/>
                </a:cubicBezTo>
                <a:cubicBezTo>
                  <a:pt x="8213" y="9608"/>
                  <a:pt x="8280" y="9111"/>
                  <a:pt x="8247" y="8657"/>
                </a:cubicBezTo>
                <a:cubicBezTo>
                  <a:pt x="8213" y="8202"/>
                  <a:pt x="8072" y="8246"/>
                  <a:pt x="8014" y="7791"/>
                </a:cubicBezTo>
                <a:cubicBezTo>
                  <a:pt x="7955" y="7337"/>
                  <a:pt x="8097" y="6147"/>
                  <a:pt x="7905" y="5920"/>
                </a:cubicBezTo>
                <a:cubicBezTo>
                  <a:pt x="7714" y="5693"/>
                  <a:pt x="7256" y="6504"/>
                  <a:pt x="6847" y="6429"/>
                </a:cubicBezTo>
                <a:cubicBezTo>
                  <a:pt x="6439" y="6364"/>
                  <a:pt x="5906" y="5509"/>
                  <a:pt x="5448" y="5509"/>
                </a:cubicBezTo>
                <a:cubicBezTo>
                  <a:pt x="4990" y="5509"/>
                  <a:pt x="4557" y="6472"/>
                  <a:pt x="4107" y="6472"/>
                </a:cubicBezTo>
                <a:cubicBezTo>
                  <a:pt x="3657" y="6472"/>
                  <a:pt x="3207" y="5542"/>
                  <a:pt x="2757" y="5542"/>
                </a:cubicBezTo>
                <a:cubicBezTo>
                  <a:pt x="2307" y="5542"/>
                  <a:pt x="1808" y="6310"/>
                  <a:pt x="1391" y="6472"/>
                </a:cubicBezTo>
                <a:cubicBezTo>
                  <a:pt x="975" y="6634"/>
                  <a:pt x="433" y="6493"/>
                  <a:pt x="242" y="6493"/>
                </a:cubicBezTo>
              </a:path>
            </a:pathLst>
          </a:custGeom>
          <a:solidFill>
            <a:srgbClr val="FFFFFF"/>
          </a:solidFill>
          <a:ln>
            <a:solidFill>
              <a:srgbClr val="000000"/>
            </a:solidFill>
          </a:ln>
        </p:spPr>
        <p:txBody>
          <a:bodyPr lIns="45719" rIns="45719"/>
          <a:lstStyle/>
          <a:p>
            <a:pPr/>
          </a:p>
        </p:txBody>
      </p:sp>
      <p:sp>
        <p:nvSpPr>
          <p:cNvPr id="439" name="Rettangolo"/>
          <p:cNvSpPr/>
          <p:nvPr/>
        </p:nvSpPr>
        <p:spPr>
          <a:xfrm rot="5400000">
            <a:off x="7419975" y="2027237"/>
            <a:ext cx="160338" cy="280988"/>
          </a:xfrm>
          <a:prstGeom prst="rect">
            <a:avLst/>
          </a:prstGeom>
          <a:solidFill>
            <a:srgbClr val="FFFFFF"/>
          </a:solidFill>
          <a:ln w="12700">
            <a:miter lim="400000"/>
          </a:ln>
        </p:spPr>
        <p:txBody>
          <a:bodyPr lIns="45719" rIns="45719" anchor="ctr"/>
          <a:lstStyle/>
          <a:p>
            <a:pPr>
              <a:defRPr>
                <a:latin typeface="Calibri"/>
                <a:ea typeface="Calibri"/>
                <a:cs typeface="Calibri"/>
                <a:sym typeface="Calibri"/>
              </a:defRPr>
            </a:pPr>
          </a:p>
        </p:txBody>
      </p:sp>
      <p:sp>
        <p:nvSpPr>
          <p:cNvPr id="440" name="S1"/>
          <p:cNvSpPr txBox="1"/>
          <p:nvPr/>
        </p:nvSpPr>
        <p:spPr>
          <a:xfrm>
            <a:off x="3990975" y="2438400"/>
            <a:ext cx="211138" cy="161301"/>
          </a:xfrm>
          <a:prstGeom prst="rect">
            <a:avLst/>
          </a:prstGeom>
          <a:ln w="12700">
            <a:miter lim="400000"/>
          </a:ln>
          <a:extLst>
            <a:ext uri="{C572A759-6A51-4108-AA02-DFA0A04FC94B}">
              <ma14:wrappingTextBoxFlag xmlns:ma14="http://schemas.microsoft.com/office/mac/drawingml/2011/main" val="1"/>
            </a:ext>
          </a:extLst>
        </p:spPr>
        <p:txBody>
          <a:bodyPr lIns="10800" tIns="10800" rIns="10800" bIns="10800">
            <a:spAutoFit/>
          </a:bodyPr>
          <a:lstStyle>
            <a:lvl1pPr>
              <a:spcBef>
                <a:spcPts val="600"/>
              </a:spcBef>
              <a:defRPr sz="1000">
                <a:latin typeface="Calibri"/>
                <a:ea typeface="Calibri"/>
                <a:cs typeface="Calibri"/>
                <a:sym typeface="Calibri"/>
              </a:defRPr>
            </a:lvl1pPr>
          </a:lstStyle>
          <a:p>
            <a:pPr/>
            <a:r>
              <a:t>S1</a:t>
            </a:r>
          </a:p>
        </p:txBody>
      </p:sp>
      <p:sp>
        <p:nvSpPr>
          <p:cNvPr id="441" name="Glomerulo"/>
          <p:cNvSpPr txBox="1"/>
          <p:nvPr/>
        </p:nvSpPr>
        <p:spPr>
          <a:xfrm>
            <a:off x="2060575" y="1849755"/>
            <a:ext cx="1739900" cy="294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400">
                <a:latin typeface="Calibri"/>
                <a:ea typeface="Calibri"/>
                <a:cs typeface="Calibri"/>
                <a:sym typeface="Calibri"/>
              </a:defRPr>
            </a:lvl1pPr>
          </a:lstStyle>
          <a:p>
            <a:pPr/>
            <a:r>
              <a:t>Glomerulo</a:t>
            </a:r>
          </a:p>
        </p:txBody>
      </p:sp>
      <p:sp>
        <p:nvSpPr>
          <p:cNvPr id="442" name="Tubulo distale"/>
          <p:cNvSpPr txBox="1"/>
          <p:nvPr/>
        </p:nvSpPr>
        <p:spPr>
          <a:xfrm>
            <a:off x="5895975" y="1849755"/>
            <a:ext cx="1246188" cy="294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400">
                <a:latin typeface="Calibri"/>
                <a:ea typeface="Calibri"/>
                <a:cs typeface="Calibri"/>
                <a:sym typeface="Calibri"/>
              </a:defRPr>
            </a:lvl1pPr>
          </a:lstStyle>
          <a:p>
            <a:pPr/>
            <a:r>
              <a:t>Tubulo distale</a:t>
            </a:r>
          </a:p>
        </p:txBody>
      </p:sp>
      <p:sp>
        <p:nvSpPr>
          <p:cNvPr id="443" name="Anello di Henle"/>
          <p:cNvSpPr txBox="1"/>
          <p:nvPr/>
        </p:nvSpPr>
        <p:spPr>
          <a:xfrm>
            <a:off x="3328987" y="4962842"/>
            <a:ext cx="1738313" cy="294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400">
                <a:latin typeface="Calibri"/>
                <a:ea typeface="Calibri"/>
                <a:cs typeface="Calibri"/>
                <a:sym typeface="Calibri"/>
              </a:defRPr>
            </a:lvl1pPr>
          </a:lstStyle>
          <a:p>
            <a:pPr/>
            <a:r>
              <a:t>Anello di Henle</a:t>
            </a:r>
          </a:p>
        </p:txBody>
      </p:sp>
      <p:sp>
        <p:nvSpPr>
          <p:cNvPr id="444" name="Condotto di raccolta"/>
          <p:cNvSpPr txBox="1"/>
          <p:nvPr/>
        </p:nvSpPr>
        <p:spPr>
          <a:xfrm>
            <a:off x="7123112" y="1748154"/>
            <a:ext cx="1646238" cy="497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latin typeface="Calibri"/>
                <a:ea typeface="Calibri"/>
                <a:cs typeface="Calibri"/>
                <a:sym typeface="Calibri"/>
              </a:defRPr>
            </a:lvl1pPr>
          </a:lstStyle>
          <a:p>
            <a:pPr/>
            <a:r>
              <a:t>Condotto di raccolta</a:t>
            </a:r>
          </a:p>
        </p:txBody>
      </p:sp>
      <p:grpSp>
        <p:nvGrpSpPr>
          <p:cNvPr id="447" name="Gruppo"/>
          <p:cNvGrpSpPr/>
          <p:nvPr/>
        </p:nvGrpSpPr>
        <p:grpSpPr>
          <a:xfrm>
            <a:off x="494951" y="2355850"/>
            <a:ext cx="1479899" cy="1089025"/>
            <a:chOff x="0" y="0"/>
            <a:chExt cx="1479898" cy="1089025"/>
          </a:xfrm>
        </p:grpSpPr>
        <p:sp>
          <p:nvSpPr>
            <p:cNvPr id="445" name="Freccia"/>
            <p:cNvSpPr/>
            <p:nvPr/>
          </p:nvSpPr>
          <p:spPr>
            <a:xfrm>
              <a:off x="141635" y="0"/>
              <a:ext cx="1338264" cy="1089025"/>
            </a:xfrm>
            <a:prstGeom prst="rightArrow">
              <a:avLst>
                <a:gd name="adj1" fmla="val 50000"/>
                <a:gd name="adj2" fmla="val 27308"/>
              </a:avLst>
            </a:prstGeom>
            <a:solidFill>
              <a:srgbClr val="ECCC75"/>
            </a:solidFill>
            <a:ln w="31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p>
          </p:txBody>
        </p:sp>
        <p:sp>
          <p:nvSpPr>
            <p:cNvPr id="446" name="Filtraggio di…"/>
            <p:cNvSpPr txBox="1"/>
            <p:nvPr/>
          </p:nvSpPr>
          <p:spPr>
            <a:xfrm>
              <a:off x="-1" y="232092"/>
              <a:ext cx="1472839"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a:latin typeface="Calibri"/>
                  <a:ea typeface="Calibri"/>
                  <a:cs typeface="Calibri"/>
                  <a:sym typeface="Calibri"/>
                </a:defRPr>
              </a:pPr>
              <a:r>
                <a:t>Filtraggio di </a:t>
              </a:r>
            </a:p>
            <a:p>
              <a:pPr algn="ctr">
                <a:defRPr>
                  <a:latin typeface="Calibri"/>
                  <a:ea typeface="Calibri"/>
                  <a:cs typeface="Calibri"/>
                  <a:sym typeface="Calibri"/>
                </a:defRPr>
              </a:pPr>
              <a:r>
                <a:t>glucosio</a:t>
              </a:r>
            </a:p>
          </p:txBody>
        </p:sp>
      </p:grpSp>
      <p:grpSp>
        <p:nvGrpSpPr>
          <p:cNvPr id="450" name="Gruppo"/>
          <p:cNvGrpSpPr/>
          <p:nvPr/>
        </p:nvGrpSpPr>
        <p:grpSpPr>
          <a:xfrm>
            <a:off x="663575" y="3589337"/>
            <a:ext cx="2151386" cy="1169988"/>
            <a:chOff x="0" y="0"/>
            <a:chExt cx="2151385" cy="1169987"/>
          </a:xfrm>
        </p:grpSpPr>
        <p:sp>
          <p:nvSpPr>
            <p:cNvPr id="448" name="Freccia"/>
            <p:cNvSpPr/>
            <p:nvPr/>
          </p:nvSpPr>
          <p:spPr>
            <a:xfrm>
              <a:off x="0" y="0"/>
              <a:ext cx="2112963" cy="1169988"/>
            </a:xfrm>
            <a:prstGeom prst="leftArrow">
              <a:avLst>
                <a:gd name="adj1" fmla="val 49861"/>
                <a:gd name="adj2" fmla="val 33477"/>
              </a:avLst>
            </a:prstGeom>
            <a:solidFill>
              <a:srgbClr val="ECCC75"/>
            </a:solidFill>
            <a:ln w="31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p>
          </p:txBody>
        </p:sp>
        <p:sp>
          <p:nvSpPr>
            <p:cNvPr id="449" name="Riassorbimento di…"/>
            <p:cNvSpPr txBox="1"/>
            <p:nvPr/>
          </p:nvSpPr>
          <p:spPr>
            <a:xfrm>
              <a:off x="156830" y="272573"/>
              <a:ext cx="1994556"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a:latin typeface="Calibri"/>
                  <a:ea typeface="Calibri"/>
                  <a:cs typeface="Calibri"/>
                  <a:sym typeface="Calibri"/>
                </a:defRPr>
              </a:pPr>
              <a:r>
                <a:t>Riassorbimento di</a:t>
              </a:r>
            </a:p>
            <a:p>
              <a:pPr algn="ctr">
                <a:defRPr>
                  <a:latin typeface="Calibri"/>
                  <a:ea typeface="Calibri"/>
                  <a:cs typeface="Calibri"/>
                  <a:sym typeface="Calibri"/>
                </a:defRPr>
              </a:pPr>
              <a:r>
                <a:t>glucosio</a:t>
              </a:r>
            </a:p>
          </p:txBody>
        </p:sp>
      </p:grpSp>
      <p:sp>
        <p:nvSpPr>
          <p:cNvPr id="451" name="Rettangolo"/>
          <p:cNvSpPr/>
          <p:nvPr/>
        </p:nvSpPr>
        <p:spPr>
          <a:xfrm>
            <a:off x="6965950" y="4238625"/>
            <a:ext cx="1044575" cy="1084263"/>
          </a:xfrm>
          <a:prstGeom prst="rect">
            <a:avLst/>
          </a:prstGeom>
          <a:solidFill>
            <a:srgbClr val="FFFFFF"/>
          </a:solidFill>
          <a:ln w="12700">
            <a:miter lim="400000"/>
          </a:ln>
        </p:spPr>
        <p:txBody>
          <a:bodyPr lIns="45719" rIns="45719" anchor="ctr"/>
          <a:lstStyle/>
          <a:p>
            <a:pPr>
              <a:defRPr>
                <a:latin typeface="Calibri"/>
                <a:ea typeface="Calibri"/>
                <a:cs typeface="Calibri"/>
                <a:sym typeface="Calibri"/>
              </a:defRPr>
            </a:pPr>
          </a:p>
        </p:txBody>
      </p:sp>
      <p:grpSp>
        <p:nvGrpSpPr>
          <p:cNvPr id="454" name="Gruppo"/>
          <p:cNvGrpSpPr/>
          <p:nvPr/>
        </p:nvGrpSpPr>
        <p:grpSpPr>
          <a:xfrm>
            <a:off x="6556375" y="4281779"/>
            <a:ext cx="1908175" cy="1025234"/>
            <a:chOff x="0" y="0"/>
            <a:chExt cx="1908175" cy="1025232"/>
          </a:xfrm>
        </p:grpSpPr>
        <p:sp>
          <p:nvSpPr>
            <p:cNvPr id="452" name="Forma"/>
            <p:cNvSpPr/>
            <p:nvPr/>
          </p:nvSpPr>
          <p:spPr>
            <a:xfrm>
              <a:off x="0" y="55270"/>
              <a:ext cx="1908175" cy="969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355"/>
                  </a:moveTo>
                  <a:lnTo>
                    <a:pt x="5288" y="13355"/>
                  </a:lnTo>
                  <a:lnTo>
                    <a:pt x="5288" y="0"/>
                  </a:lnTo>
                  <a:lnTo>
                    <a:pt x="16312" y="0"/>
                  </a:lnTo>
                  <a:lnTo>
                    <a:pt x="16312" y="13355"/>
                  </a:lnTo>
                  <a:lnTo>
                    <a:pt x="21600" y="13355"/>
                  </a:lnTo>
                  <a:lnTo>
                    <a:pt x="10800" y="21600"/>
                  </a:lnTo>
                  <a:close/>
                </a:path>
              </a:pathLst>
            </a:custGeom>
            <a:noFill/>
            <a:ln w="31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p>
          </p:txBody>
        </p:sp>
        <p:sp>
          <p:nvSpPr>
            <p:cNvPr id="453" name="Escrezione…"/>
            <p:cNvSpPr txBox="1"/>
            <p:nvPr/>
          </p:nvSpPr>
          <p:spPr>
            <a:xfrm>
              <a:off x="289329" y="-1"/>
              <a:ext cx="1329517" cy="891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a:latin typeface="Calibri"/>
                  <a:ea typeface="Calibri"/>
                  <a:cs typeface="Calibri"/>
                  <a:sym typeface="Calibri"/>
                </a:defRPr>
              </a:pPr>
              <a:r>
                <a:t>Escrezione </a:t>
              </a:r>
            </a:p>
            <a:p>
              <a:pPr algn="ctr">
                <a:defRPr>
                  <a:latin typeface="Calibri"/>
                  <a:ea typeface="Calibri"/>
                  <a:cs typeface="Calibri"/>
                  <a:sym typeface="Calibri"/>
                </a:defRPr>
              </a:pPr>
              <a:r>
                <a:t>di glucosio </a:t>
              </a:r>
            </a:p>
            <a:p>
              <a:pPr algn="ctr">
                <a:defRPr>
                  <a:latin typeface="Calibri"/>
                  <a:ea typeface="Calibri"/>
                  <a:cs typeface="Calibri"/>
                  <a:sym typeface="Calibri"/>
                </a:defRPr>
              </a:pPr>
              <a:r>
                <a:t>minimale</a:t>
              </a:r>
            </a:p>
          </p:txBody>
        </p:sp>
      </p:grpSp>
      <p:sp>
        <p:nvSpPr>
          <p:cNvPr id="455" name="S3"/>
          <p:cNvSpPr txBox="1"/>
          <p:nvPr/>
        </p:nvSpPr>
        <p:spPr>
          <a:xfrm>
            <a:off x="5205412" y="3089275"/>
            <a:ext cx="211138" cy="161301"/>
          </a:xfrm>
          <a:prstGeom prst="rect">
            <a:avLst/>
          </a:prstGeom>
          <a:ln w="12700">
            <a:miter lim="400000"/>
          </a:ln>
          <a:extLst>
            <a:ext uri="{C572A759-6A51-4108-AA02-DFA0A04FC94B}">
              <ma14:wrappingTextBoxFlag xmlns:ma14="http://schemas.microsoft.com/office/mac/drawingml/2011/main" val="1"/>
            </a:ext>
          </a:extLst>
        </p:spPr>
        <p:txBody>
          <a:bodyPr lIns="10800" tIns="10800" rIns="10800" bIns="10800">
            <a:spAutoFit/>
          </a:bodyPr>
          <a:lstStyle>
            <a:lvl1pPr>
              <a:spcBef>
                <a:spcPts val="600"/>
              </a:spcBef>
              <a:defRPr sz="1000">
                <a:latin typeface="Calibri"/>
                <a:ea typeface="Calibri"/>
                <a:cs typeface="Calibri"/>
                <a:sym typeface="Calibri"/>
              </a:defRPr>
            </a:lvl1pPr>
          </a:lstStyle>
          <a:p>
            <a:pPr/>
            <a:r>
              <a:t>S3</a:t>
            </a:r>
          </a:p>
        </p:txBody>
      </p:sp>
      <p:sp>
        <p:nvSpPr>
          <p:cNvPr id="456" name="Linea"/>
          <p:cNvSpPr/>
          <p:nvPr/>
        </p:nvSpPr>
        <p:spPr>
          <a:xfrm>
            <a:off x="3433812" y="2633856"/>
            <a:ext cx="1752378" cy="1271394"/>
          </a:xfrm>
          <a:custGeom>
            <a:avLst/>
            <a:gdLst/>
            <a:ahLst/>
            <a:cxnLst>
              <a:cxn ang="0">
                <a:pos x="wd2" y="hd2"/>
              </a:cxn>
              <a:cxn ang="5400000">
                <a:pos x="wd2" y="hd2"/>
              </a:cxn>
              <a:cxn ang="10800000">
                <a:pos x="wd2" y="hd2"/>
              </a:cxn>
              <a:cxn ang="16200000">
                <a:pos x="wd2" y="hd2"/>
              </a:cxn>
            </a:cxnLst>
            <a:rect l="0" t="0" r="r" b="b"/>
            <a:pathLst>
              <a:path w="21403" h="21330" fill="norm" stroke="1" extrusionOk="0">
                <a:moveTo>
                  <a:pt x="19951" y="21330"/>
                </a:moveTo>
                <a:cubicBezTo>
                  <a:pt x="19951" y="20451"/>
                  <a:pt x="19951" y="17575"/>
                  <a:pt x="19951" y="16110"/>
                </a:cubicBezTo>
                <a:cubicBezTo>
                  <a:pt x="19951" y="14645"/>
                  <a:pt x="20087" y="13446"/>
                  <a:pt x="20010" y="12514"/>
                </a:cubicBezTo>
                <a:cubicBezTo>
                  <a:pt x="19932" y="11582"/>
                  <a:pt x="19602" y="11555"/>
                  <a:pt x="19467" y="10437"/>
                </a:cubicBezTo>
                <a:cubicBezTo>
                  <a:pt x="19331" y="9318"/>
                  <a:pt x="19641" y="6362"/>
                  <a:pt x="19176" y="5803"/>
                </a:cubicBezTo>
                <a:cubicBezTo>
                  <a:pt x="18710" y="5243"/>
                  <a:pt x="17625" y="7187"/>
                  <a:pt x="16675" y="7028"/>
                </a:cubicBezTo>
                <a:cubicBezTo>
                  <a:pt x="15724" y="6868"/>
                  <a:pt x="14464" y="4764"/>
                  <a:pt x="13417" y="4764"/>
                </a:cubicBezTo>
                <a:cubicBezTo>
                  <a:pt x="12370" y="4764"/>
                  <a:pt x="11381" y="7108"/>
                  <a:pt x="10334" y="7108"/>
                </a:cubicBezTo>
                <a:cubicBezTo>
                  <a:pt x="9287" y="7108"/>
                  <a:pt x="8201" y="4844"/>
                  <a:pt x="7154" y="4844"/>
                </a:cubicBezTo>
                <a:cubicBezTo>
                  <a:pt x="6107" y="4844"/>
                  <a:pt x="4983" y="6708"/>
                  <a:pt x="4071" y="7108"/>
                </a:cubicBezTo>
                <a:cubicBezTo>
                  <a:pt x="3160" y="7507"/>
                  <a:pt x="2346" y="7321"/>
                  <a:pt x="1686" y="7241"/>
                </a:cubicBezTo>
                <a:cubicBezTo>
                  <a:pt x="1027" y="7161"/>
                  <a:pt x="368" y="7081"/>
                  <a:pt x="116" y="6602"/>
                </a:cubicBezTo>
                <a:cubicBezTo>
                  <a:pt x="-136" y="6122"/>
                  <a:pt x="174" y="5030"/>
                  <a:pt x="174" y="4311"/>
                </a:cubicBezTo>
                <a:cubicBezTo>
                  <a:pt x="174" y="3592"/>
                  <a:pt x="-175" y="2606"/>
                  <a:pt x="116" y="2313"/>
                </a:cubicBezTo>
                <a:cubicBezTo>
                  <a:pt x="407" y="2021"/>
                  <a:pt x="1260" y="2527"/>
                  <a:pt x="1900" y="2527"/>
                </a:cubicBezTo>
                <a:cubicBezTo>
                  <a:pt x="2540" y="2527"/>
                  <a:pt x="3141" y="2686"/>
                  <a:pt x="4013" y="2287"/>
                </a:cubicBezTo>
                <a:cubicBezTo>
                  <a:pt x="4886" y="1887"/>
                  <a:pt x="6127" y="50"/>
                  <a:pt x="7154" y="50"/>
                </a:cubicBezTo>
                <a:cubicBezTo>
                  <a:pt x="8182" y="50"/>
                  <a:pt x="9190" y="2234"/>
                  <a:pt x="10218" y="2234"/>
                </a:cubicBezTo>
                <a:cubicBezTo>
                  <a:pt x="11245" y="2234"/>
                  <a:pt x="12254" y="23"/>
                  <a:pt x="13281" y="23"/>
                </a:cubicBezTo>
                <a:cubicBezTo>
                  <a:pt x="14309" y="23"/>
                  <a:pt x="15375" y="2287"/>
                  <a:pt x="16403" y="2287"/>
                </a:cubicBezTo>
                <a:cubicBezTo>
                  <a:pt x="17431" y="2287"/>
                  <a:pt x="18633" y="-270"/>
                  <a:pt x="19408" y="23"/>
                </a:cubicBezTo>
                <a:cubicBezTo>
                  <a:pt x="20184" y="316"/>
                  <a:pt x="20766" y="2260"/>
                  <a:pt x="21095" y="3991"/>
                </a:cubicBezTo>
                <a:cubicBezTo>
                  <a:pt x="21425" y="5723"/>
                  <a:pt x="21425" y="8945"/>
                  <a:pt x="21386" y="10357"/>
                </a:cubicBezTo>
                <a:cubicBezTo>
                  <a:pt x="21347" y="11768"/>
                  <a:pt x="20979" y="11502"/>
                  <a:pt x="20882" y="12434"/>
                </a:cubicBezTo>
                <a:cubicBezTo>
                  <a:pt x="20785" y="13366"/>
                  <a:pt x="20824" y="14458"/>
                  <a:pt x="20805" y="15897"/>
                </a:cubicBezTo>
                <a:cubicBezTo>
                  <a:pt x="20785" y="17335"/>
                  <a:pt x="20766" y="20052"/>
                  <a:pt x="20746" y="21144"/>
                </a:cubicBezTo>
              </a:path>
            </a:pathLst>
          </a:custGeom>
          <a:gradFill>
            <a:gsLst>
              <a:gs pos="0">
                <a:srgbClr val="FFFFFF"/>
              </a:gs>
              <a:gs pos="100000">
                <a:srgbClr val="E8C35A"/>
              </a:gs>
            </a:gsLst>
            <a:lin ang="13500000"/>
          </a:gradFill>
          <a:ln w="12700">
            <a:miter lim="400000"/>
          </a:ln>
        </p:spPr>
        <p:txBody>
          <a:bodyPr lIns="45719" rIns="45719"/>
          <a:lstStyle/>
          <a:p>
            <a:pPr/>
          </a:p>
        </p:txBody>
      </p:sp>
      <p:sp>
        <p:nvSpPr>
          <p:cNvPr id="457" name="Wright EM. Am J Physiol Renal Physiol 2001;280:F10–8; Lee YJ, et al. Kidney Int Suppl 2007;106:S27–35."/>
          <p:cNvSpPr txBox="1"/>
          <p:nvPr/>
        </p:nvSpPr>
        <p:spPr>
          <a:xfrm>
            <a:off x="2910857" y="6478587"/>
            <a:ext cx="6096618" cy="497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a:defRPr sz="1000">
                <a:latin typeface="Calibri"/>
                <a:ea typeface="Calibri"/>
                <a:cs typeface="Calibri"/>
                <a:sym typeface="Calibri"/>
              </a:defRPr>
            </a:pPr>
            <a:r>
              <a:t>Wright EM. </a:t>
            </a:r>
            <a:r>
              <a:rPr i="1"/>
              <a:t>Am J Physiol Renal Physiol </a:t>
            </a:r>
            <a:r>
              <a:t>2001;280:F10–8; Lee YJ, et al. </a:t>
            </a:r>
            <a:r>
              <a:rPr i="1"/>
              <a:t>Kidney Int Suppl </a:t>
            </a:r>
            <a:r>
              <a:t>2007;106:S27–35</a:t>
            </a:r>
            <a:r>
              <a:rPr sz="1400"/>
              <a:t>. </a:t>
            </a:r>
            <a:br>
              <a:rPr sz="1400"/>
            </a:b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88" name="DEFINIZIONE"/>
          <p:cNvSpPr txBox="1"/>
          <p:nvPr>
            <p:ph type="title"/>
          </p:nvPr>
        </p:nvSpPr>
        <p:spPr>
          <a:xfrm>
            <a:off x="457200" y="274637"/>
            <a:ext cx="8229600" cy="1143001"/>
          </a:xfrm>
          <a:prstGeom prst="rect">
            <a:avLst/>
          </a:prstGeom>
          <a:solidFill>
            <a:schemeClr val="accent1"/>
          </a:solidFill>
        </p:spPr>
        <p:txBody>
          <a:bodyPr/>
          <a:lstStyle>
            <a:lvl1pPr>
              <a:defRPr>
                <a:latin typeface="Optima"/>
                <a:ea typeface="Optima"/>
                <a:cs typeface="Optima"/>
                <a:sym typeface="Optima"/>
              </a:defRPr>
            </a:lvl1pPr>
          </a:lstStyle>
          <a:p>
            <a:pPr/>
            <a:r>
              <a:t>DEFINIZIONE</a:t>
            </a:r>
          </a:p>
        </p:txBody>
      </p:sp>
      <p:sp>
        <p:nvSpPr>
          <p:cNvPr id="89" name="Diminuita attività dell’insulina…"/>
          <p:cNvSpPr txBox="1"/>
          <p:nvPr/>
        </p:nvSpPr>
        <p:spPr>
          <a:xfrm>
            <a:off x="4376475" y="2266656"/>
            <a:ext cx="4249421" cy="82042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latin typeface="Optima"/>
                <a:ea typeface="Optima"/>
                <a:cs typeface="Optima"/>
                <a:sym typeface="Optima"/>
              </a:defRPr>
            </a:pPr>
            <a:r>
              <a:t>Diminuita attività dell’insulina </a:t>
            </a:r>
          </a:p>
          <a:p>
            <a:pPr>
              <a:defRPr sz="2400">
                <a:latin typeface="Optima"/>
                <a:ea typeface="Optima"/>
                <a:cs typeface="Optima"/>
                <a:sym typeface="Optima"/>
              </a:defRPr>
            </a:pPr>
            <a:r>
              <a:t>dovuta a: </a:t>
            </a:r>
          </a:p>
        </p:txBody>
      </p:sp>
      <p:sp>
        <p:nvSpPr>
          <p:cNvPr id="90" name="Ridotta produzione…"/>
          <p:cNvSpPr txBox="1"/>
          <p:nvPr/>
        </p:nvSpPr>
        <p:spPr>
          <a:xfrm>
            <a:off x="4373503" y="3419516"/>
            <a:ext cx="3633591" cy="1862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0631" indent="-240631">
              <a:buSzPct val="100000"/>
              <a:buAutoNum type="arabicPeriod" startAt="1"/>
              <a:defRPr sz="2300">
                <a:latin typeface="Optima"/>
                <a:ea typeface="Optima"/>
                <a:cs typeface="Optima"/>
                <a:sym typeface="Optima"/>
              </a:defRPr>
            </a:pPr>
            <a:r>
              <a:t> Ridotta produzione </a:t>
            </a:r>
          </a:p>
          <a:p>
            <a:pPr>
              <a:defRPr sz="2300">
                <a:latin typeface="Optima"/>
                <a:ea typeface="Optima"/>
                <a:cs typeface="Optima"/>
                <a:sym typeface="Optima"/>
              </a:defRPr>
            </a:pPr>
          </a:p>
          <a:p>
            <a:pPr>
              <a:defRPr sz="2300">
                <a:latin typeface="Optima"/>
                <a:ea typeface="Optima"/>
                <a:cs typeface="Optima"/>
                <a:sym typeface="Optima"/>
              </a:defRPr>
            </a:pPr>
            <a:r>
              <a:t>2. Insulinoresistenza </a:t>
            </a:r>
          </a:p>
          <a:p>
            <a:pPr>
              <a:defRPr sz="2300">
                <a:latin typeface="Optima"/>
                <a:ea typeface="Optima"/>
                <a:cs typeface="Optima"/>
                <a:sym typeface="Optima"/>
              </a:defRPr>
            </a:pPr>
          </a:p>
          <a:p>
            <a:pPr>
              <a:defRPr sz="2300">
                <a:latin typeface="Optima"/>
                <a:ea typeface="Optima"/>
                <a:cs typeface="Optima"/>
                <a:sym typeface="Optima"/>
              </a:defRPr>
            </a:pPr>
            <a:r>
              <a:t>3. Combinazione dei due </a:t>
            </a:r>
          </a:p>
        </p:txBody>
      </p:sp>
      <p:sp>
        <p:nvSpPr>
          <p:cNvPr id="91" name="Rettangolo"/>
          <p:cNvSpPr/>
          <p:nvPr/>
        </p:nvSpPr>
        <p:spPr>
          <a:xfrm>
            <a:off x="295753" y="3228181"/>
            <a:ext cx="3288636" cy="1270001"/>
          </a:xfrm>
          <a:prstGeom prst="rect">
            <a:avLst/>
          </a:prstGeom>
          <a:ln w="25400">
            <a:solidFill>
              <a:schemeClr val="accent1">
                <a:satOff val="-23769"/>
                <a:lumOff val="-16235"/>
              </a:schemeClr>
            </a:solidFill>
          </a:ln>
        </p:spPr>
        <p:txBody>
          <a:bodyPr lIns="45719" rIns="45719"/>
          <a:lstStyle/>
          <a:p>
            <a:pPr/>
          </a:p>
        </p:txBody>
      </p:sp>
      <p:sp>
        <p:nvSpPr>
          <p:cNvPr id="92" name="IPERGLICEMIA"/>
          <p:cNvSpPr txBox="1"/>
          <p:nvPr>
            <p:ph type="body" sz="half" idx="1"/>
          </p:nvPr>
        </p:nvSpPr>
        <p:spPr>
          <a:xfrm>
            <a:off x="690282" y="1600200"/>
            <a:ext cx="4038601" cy="4525963"/>
          </a:xfrm>
          <a:prstGeom prst="rect">
            <a:avLst/>
          </a:prstGeom>
        </p:spPr>
        <p:txBody>
          <a:bodyPr/>
          <a:lstStyle/>
          <a:p>
            <a:pPr marL="0" indent="0">
              <a:spcBef>
                <a:spcPts val="600"/>
              </a:spcBef>
              <a:buSzTx/>
              <a:buNone/>
              <a:defRPr sz="2800"/>
            </a:pPr>
          </a:p>
          <a:p>
            <a:pPr marL="0" indent="0">
              <a:spcBef>
                <a:spcPts val="600"/>
              </a:spcBef>
              <a:buSzTx/>
              <a:buNone/>
              <a:defRPr sz="2800"/>
            </a:pPr>
          </a:p>
          <a:p>
            <a:pPr marL="0" indent="0">
              <a:spcBef>
                <a:spcPts val="600"/>
              </a:spcBef>
              <a:buSzTx/>
              <a:buNone/>
              <a:defRPr sz="2800"/>
            </a:pPr>
          </a:p>
          <a:p>
            <a:pPr marL="0" indent="0">
              <a:spcBef>
                <a:spcPts val="600"/>
              </a:spcBef>
              <a:buSzTx/>
              <a:buNone/>
              <a:defRPr sz="2800"/>
            </a:pPr>
          </a:p>
          <a:p>
            <a:pPr marL="0" indent="0">
              <a:spcBef>
                <a:spcPts val="600"/>
              </a:spcBef>
              <a:buSzTx/>
              <a:buNone/>
              <a:defRPr sz="2800">
                <a:latin typeface="Optima"/>
                <a:ea typeface="Optima"/>
                <a:cs typeface="Optima"/>
                <a:sym typeface="Optima"/>
              </a:defRPr>
            </a:pPr>
            <a:r>
              <a:t>IPERGLICEMIA</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461" name="Linea"/>
          <p:cNvSpPr/>
          <p:nvPr/>
        </p:nvSpPr>
        <p:spPr>
          <a:xfrm>
            <a:off x="2767012" y="3346450"/>
            <a:ext cx="1354324" cy="708057"/>
          </a:xfrm>
          <a:custGeom>
            <a:avLst/>
            <a:gdLst/>
            <a:ahLst/>
            <a:cxnLst>
              <a:cxn ang="0">
                <a:pos x="wd2" y="hd2"/>
              </a:cxn>
              <a:cxn ang="5400000">
                <a:pos x="wd2" y="hd2"/>
              </a:cxn>
              <a:cxn ang="10800000">
                <a:pos x="wd2" y="hd2"/>
              </a:cxn>
              <a:cxn ang="16200000">
                <a:pos x="wd2" y="hd2"/>
              </a:cxn>
            </a:cxnLst>
            <a:rect l="0" t="0" r="r" b="b"/>
            <a:pathLst>
              <a:path w="21230" h="20944" fill="norm" stroke="1" extrusionOk="0">
                <a:moveTo>
                  <a:pt x="21227" y="0"/>
                </a:moveTo>
                <a:cubicBezTo>
                  <a:pt x="21102" y="1972"/>
                  <a:pt x="21600" y="8499"/>
                  <a:pt x="20430" y="11833"/>
                </a:cubicBezTo>
                <a:cubicBezTo>
                  <a:pt x="19261" y="15167"/>
                  <a:pt x="17668" y="18595"/>
                  <a:pt x="14259" y="20097"/>
                </a:cubicBezTo>
                <a:cubicBezTo>
                  <a:pt x="10850" y="21600"/>
                  <a:pt x="2961" y="20614"/>
                  <a:pt x="0" y="20755"/>
                </a:cubicBezTo>
              </a:path>
            </a:pathLst>
          </a:custGeom>
          <a:ln w="190500">
            <a:solidFill>
              <a:srgbClr val="F9EECF"/>
            </a:solidFill>
          </a:ln>
        </p:spPr>
        <p:txBody>
          <a:bodyPr lIns="45719" rIns="45719"/>
          <a:lstStyle/>
          <a:p>
            <a:pPr/>
          </a:p>
        </p:txBody>
      </p:sp>
      <p:sp>
        <p:nvSpPr>
          <p:cNvPr id="462" name="Linea"/>
          <p:cNvSpPr/>
          <p:nvPr/>
        </p:nvSpPr>
        <p:spPr>
          <a:xfrm>
            <a:off x="2767012" y="3213099"/>
            <a:ext cx="2020888" cy="1156936"/>
          </a:xfrm>
          <a:custGeom>
            <a:avLst/>
            <a:gdLst/>
            <a:ahLst/>
            <a:cxnLst>
              <a:cxn ang="0">
                <a:pos x="wd2" y="hd2"/>
              </a:cxn>
              <a:cxn ang="5400000">
                <a:pos x="wd2" y="hd2"/>
              </a:cxn>
              <a:cxn ang="10800000">
                <a:pos x="wd2" y="hd2"/>
              </a:cxn>
              <a:cxn ang="16200000">
                <a:pos x="wd2" y="hd2"/>
              </a:cxn>
            </a:cxnLst>
            <a:rect l="0" t="0" r="r" b="b"/>
            <a:pathLst>
              <a:path w="21415" h="21505" fill="norm" stroke="1" extrusionOk="0">
                <a:moveTo>
                  <a:pt x="21415" y="0"/>
                </a:moveTo>
                <a:cubicBezTo>
                  <a:pt x="21331" y="2626"/>
                  <a:pt x="21600" y="12246"/>
                  <a:pt x="20877" y="15698"/>
                </a:cubicBezTo>
                <a:cubicBezTo>
                  <a:pt x="20153" y="19151"/>
                  <a:pt x="19228" y="19711"/>
                  <a:pt x="17108" y="20656"/>
                </a:cubicBezTo>
                <a:cubicBezTo>
                  <a:pt x="14989" y="21600"/>
                  <a:pt x="11036" y="21334"/>
                  <a:pt x="8193" y="21452"/>
                </a:cubicBezTo>
                <a:cubicBezTo>
                  <a:pt x="5350" y="21570"/>
                  <a:pt x="1699" y="21452"/>
                  <a:pt x="0" y="21452"/>
                </a:cubicBezTo>
              </a:path>
            </a:pathLst>
          </a:custGeom>
          <a:ln w="38100">
            <a:solidFill>
              <a:srgbClr val="ECCC75"/>
            </a:solidFill>
          </a:ln>
        </p:spPr>
        <p:txBody>
          <a:bodyPr lIns="45719" rIns="45719"/>
          <a:lstStyle/>
          <a:p>
            <a:pPr/>
          </a:p>
        </p:txBody>
      </p:sp>
      <p:sp>
        <p:nvSpPr>
          <p:cNvPr id="463" name="L’Inibizione del SGLT2 Riduce il Riassorbimento delGlucosio Renale"/>
          <p:cNvSpPr txBox="1"/>
          <p:nvPr>
            <p:ph type="title" idx="4294967295"/>
          </p:nvPr>
        </p:nvSpPr>
        <p:spPr>
          <a:xfrm>
            <a:off x="457200" y="139699"/>
            <a:ext cx="8229600" cy="1143002"/>
          </a:xfrm>
          <a:prstGeom prst="rect">
            <a:avLst/>
          </a:prstGeom>
        </p:spPr>
        <p:txBody>
          <a:bodyPr/>
          <a:lstStyle/>
          <a:p>
            <a:pPr>
              <a:defRPr sz="3200">
                <a:solidFill>
                  <a:srgbClr val="007774"/>
                </a:solidFill>
              </a:defRPr>
            </a:pPr>
            <a:r>
              <a:t>L’Inibizione del SGLT2 Riduce</a:t>
            </a:r>
            <a:br/>
            <a:r>
              <a:t>il Riassorbimento delGlucosio Renale</a:t>
            </a:r>
          </a:p>
        </p:txBody>
      </p:sp>
      <p:sp>
        <p:nvSpPr>
          <p:cNvPr id="464" name="Tubulo prossimale"/>
          <p:cNvSpPr txBox="1"/>
          <p:nvPr/>
        </p:nvSpPr>
        <p:spPr>
          <a:xfrm>
            <a:off x="3724275" y="1849755"/>
            <a:ext cx="1739900" cy="294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400">
                <a:latin typeface="Calibri"/>
                <a:ea typeface="Calibri"/>
                <a:cs typeface="Calibri"/>
                <a:sym typeface="Calibri"/>
              </a:defRPr>
            </a:lvl1pPr>
          </a:lstStyle>
          <a:p>
            <a:pPr/>
            <a:r>
              <a:t>Tubulo prossimale</a:t>
            </a:r>
          </a:p>
        </p:txBody>
      </p:sp>
      <p:grpSp>
        <p:nvGrpSpPr>
          <p:cNvPr id="467" name="Gruppo"/>
          <p:cNvGrpSpPr/>
          <p:nvPr/>
        </p:nvGrpSpPr>
        <p:grpSpPr>
          <a:xfrm>
            <a:off x="3695700" y="2781300"/>
            <a:ext cx="804863" cy="598488"/>
            <a:chOff x="0" y="0"/>
            <a:chExt cx="804862" cy="598487"/>
          </a:xfrm>
        </p:grpSpPr>
        <p:sp>
          <p:nvSpPr>
            <p:cNvPr id="465" name="Rettangolo"/>
            <p:cNvSpPr/>
            <p:nvPr/>
          </p:nvSpPr>
          <p:spPr>
            <a:xfrm>
              <a:off x="0" y="0"/>
              <a:ext cx="804863" cy="59848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latin typeface="Calibri"/>
                  <a:ea typeface="Calibri"/>
                  <a:cs typeface="Calibri"/>
                  <a:sym typeface="Calibri"/>
                </a:defRPr>
              </a:pPr>
            </a:p>
          </p:txBody>
        </p:sp>
        <p:sp>
          <p:nvSpPr>
            <p:cNvPr id="466" name="SGLT2"/>
            <p:cNvSpPr txBox="1"/>
            <p:nvPr/>
          </p:nvSpPr>
          <p:spPr>
            <a:xfrm>
              <a:off x="0" y="21743"/>
              <a:ext cx="804863" cy="55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800" tIns="10800" rIns="10800" bIns="10800" numCol="1" anchor="ctr">
              <a:spAutoFit/>
            </a:bodyPr>
            <a:lstStyle/>
            <a:p>
              <a:pPr algn="ctr">
                <a:defRPr>
                  <a:latin typeface="Calibri"/>
                  <a:ea typeface="Calibri"/>
                  <a:cs typeface="Calibri"/>
                  <a:sym typeface="Calibri"/>
                </a:defRPr>
              </a:pPr>
              <a:br/>
              <a:r>
                <a:t>SGLT2</a:t>
              </a:r>
            </a:p>
          </p:txBody>
        </p:sp>
      </p:grpSp>
      <p:sp>
        <p:nvSpPr>
          <p:cNvPr id="468" name="SGLT1"/>
          <p:cNvSpPr txBox="1"/>
          <p:nvPr/>
        </p:nvSpPr>
        <p:spPr>
          <a:xfrm>
            <a:off x="4589462" y="3097212"/>
            <a:ext cx="441326" cy="161301"/>
          </a:xfrm>
          <a:prstGeom prst="rect">
            <a:avLst/>
          </a:prstGeom>
          <a:solidFill>
            <a:srgbClr val="00CCFF"/>
          </a:solidFill>
          <a:ln w="12700">
            <a:miter lim="400000"/>
          </a:ln>
          <a:extLst>
            <a:ext uri="{C572A759-6A51-4108-AA02-DFA0A04FC94B}">
              <ma14:wrappingTextBoxFlag xmlns:ma14="http://schemas.microsoft.com/office/mac/drawingml/2011/main" val="1"/>
            </a:ext>
          </a:extLst>
        </p:spPr>
        <p:txBody>
          <a:bodyPr lIns="10800" tIns="10800" rIns="10800" bIns="10800">
            <a:spAutoFit/>
          </a:bodyPr>
          <a:lstStyle>
            <a:lvl1pPr>
              <a:spcBef>
                <a:spcPts val="600"/>
              </a:spcBef>
              <a:defRPr sz="1000">
                <a:latin typeface="Calibri"/>
                <a:ea typeface="Calibri"/>
                <a:cs typeface="Calibri"/>
                <a:sym typeface="Calibri"/>
              </a:defRPr>
            </a:lvl1pPr>
          </a:lstStyle>
          <a:p>
            <a:pPr/>
            <a:r>
              <a:t>SGLT1</a:t>
            </a:r>
          </a:p>
        </p:txBody>
      </p:sp>
      <p:pic>
        <p:nvPicPr>
          <p:cNvPr id="469" name="Glomerulus" descr="Glomerulus"/>
          <p:cNvPicPr>
            <a:picLocks noChangeAspect="1"/>
          </p:cNvPicPr>
          <p:nvPr/>
        </p:nvPicPr>
        <p:blipFill>
          <a:blip r:embed="rId3">
            <a:extLst/>
          </a:blip>
          <a:stretch>
            <a:fillRect/>
          </a:stretch>
        </p:blipFill>
        <p:spPr>
          <a:xfrm>
            <a:off x="1944687" y="2119312"/>
            <a:ext cx="1606551" cy="1568451"/>
          </a:xfrm>
          <a:prstGeom prst="rect">
            <a:avLst/>
          </a:prstGeom>
          <a:ln w="12700">
            <a:miter lim="400000"/>
          </a:ln>
        </p:spPr>
      </p:pic>
      <p:sp>
        <p:nvSpPr>
          <p:cNvPr id="470" name="Linea"/>
          <p:cNvSpPr/>
          <p:nvPr/>
        </p:nvSpPr>
        <p:spPr>
          <a:xfrm>
            <a:off x="3490912" y="2114013"/>
            <a:ext cx="4114801" cy="3142200"/>
          </a:xfrm>
          <a:custGeom>
            <a:avLst/>
            <a:gdLst/>
            <a:ahLst/>
            <a:cxnLst>
              <a:cxn ang="0">
                <a:pos x="wd2" y="hd2"/>
              </a:cxn>
              <a:cxn ang="5400000">
                <a:pos x="wd2" y="hd2"/>
              </a:cxn>
              <a:cxn ang="10800000">
                <a:pos x="wd2" y="hd2"/>
              </a:cxn>
              <a:cxn ang="16200000">
                <a:pos x="wd2" y="hd2"/>
              </a:cxn>
            </a:cxnLst>
            <a:rect l="0" t="0" r="r" b="b"/>
            <a:pathLst>
              <a:path w="21567" h="21409" fill="norm" stroke="1" extrusionOk="0">
                <a:moveTo>
                  <a:pt x="17" y="4417"/>
                </a:moveTo>
                <a:cubicBezTo>
                  <a:pt x="58" y="4428"/>
                  <a:pt x="141" y="4471"/>
                  <a:pt x="250" y="4482"/>
                </a:cubicBezTo>
                <a:cubicBezTo>
                  <a:pt x="358" y="4492"/>
                  <a:pt x="466" y="4514"/>
                  <a:pt x="666" y="4503"/>
                </a:cubicBezTo>
                <a:cubicBezTo>
                  <a:pt x="865" y="4492"/>
                  <a:pt x="1123" y="4547"/>
                  <a:pt x="1473" y="4384"/>
                </a:cubicBezTo>
                <a:cubicBezTo>
                  <a:pt x="1822" y="4222"/>
                  <a:pt x="2338" y="3508"/>
                  <a:pt x="2771" y="3519"/>
                </a:cubicBezTo>
                <a:cubicBezTo>
                  <a:pt x="3203" y="3530"/>
                  <a:pt x="3653" y="4428"/>
                  <a:pt x="4094" y="4428"/>
                </a:cubicBezTo>
                <a:cubicBezTo>
                  <a:pt x="4518" y="4428"/>
                  <a:pt x="4959" y="3519"/>
                  <a:pt x="5400" y="3519"/>
                </a:cubicBezTo>
                <a:cubicBezTo>
                  <a:pt x="5833" y="3519"/>
                  <a:pt x="6290" y="4428"/>
                  <a:pt x="6731" y="4428"/>
                </a:cubicBezTo>
                <a:cubicBezTo>
                  <a:pt x="7172" y="4428"/>
                  <a:pt x="7696" y="3378"/>
                  <a:pt x="8038" y="3519"/>
                </a:cubicBezTo>
                <a:cubicBezTo>
                  <a:pt x="8387" y="3660"/>
                  <a:pt x="8645" y="4525"/>
                  <a:pt x="8786" y="5239"/>
                </a:cubicBezTo>
                <a:cubicBezTo>
                  <a:pt x="8928" y="5953"/>
                  <a:pt x="8911" y="7229"/>
                  <a:pt x="8895" y="7791"/>
                </a:cubicBezTo>
                <a:cubicBezTo>
                  <a:pt x="8878" y="8354"/>
                  <a:pt x="8737" y="8159"/>
                  <a:pt x="8695" y="8613"/>
                </a:cubicBezTo>
                <a:cubicBezTo>
                  <a:pt x="8653" y="9068"/>
                  <a:pt x="8670" y="9598"/>
                  <a:pt x="8662" y="10517"/>
                </a:cubicBezTo>
                <a:cubicBezTo>
                  <a:pt x="8653" y="11436"/>
                  <a:pt x="8637" y="12799"/>
                  <a:pt x="8662" y="14151"/>
                </a:cubicBezTo>
                <a:cubicBezTo>
                  <a:pt x="8687" y="15503"/>
                  <a:pt x="8703" y="17580"/>
                  <a:pt x="8795" y="18608"/>
                </a:cubicBezTo>
                <a:cubicBezTo>
                  <a:pt x="8886" y="19635"/>
                  <a:pt x="8969" y="19960"/>
                  <a:pt x="9227" y="20338"/>
                </a:cubicBezTo>
                <a:cubicBezTo>
                  <a:pt x="9485" y="20717"/>
                  <a:pt x="9985" y="20857"/>
                  <a:pt x="10359" y="20857"/>
                </a:cubicBezTo>
                <a:cubicBezTo>
                  <a:pt x="10733" y="20857"/>
                  <a:pt x="11166" y="20717"/>
                  <a:pt x="11457" y="20338"/>
                </a:cubicBezTo>
                <a:cubicBezTo>
                  <a:pt x="11749" y="19960"/>
                  <a:pt x="11948" y="19592"/>
                  <a:pt x="12090" y="18564"/>
                </a:cubicBezTo>
                <a:cubicBezTo>
                  <a:pt x="12231" y="17537"/>
                  <a:pt x="12248" y="15568"/>
                  <a:pt x="12289" y="14195"/>
                </a:cubicBezTo>
                <a:cubicBezTo>
                  <a:pt x="12331" y="12821"/>
                  <a:pt x="12314" y="11231"/>
                  <a:pt x="12323" y="10301"/>
                </a:cubicBezTo>
                <a:cubicBezTo>
                  <a:pt x="12331" y="9371"/>
                  <a:pt x="12364" y="9057"/>
                  <a:pt x="12323" y="8613"/>
                </a:cubicBezTo>
                <a:cubicBezTo>
                  <a:pt x="12281" y="8170"/>
                  <a:pt x="12090" y="8235"/>
                  <a:pt x="12090" y="7662"/>
                </a:cubicBezTo>
                <a:cubicBezTo>
                  <a:pt x="12090" y="7088"/>
                  <a:pt x="12140" y="5844"/>
                  <a:pt x="12348" y="5163"/>
                </a:cubicBezTo>
                <a:cubicBezTo>
                  <a:pt x="12556" y="4482"/>
                  <a:pt x="12947" y="3670"/>
                  <a:pt x="13346" y="3551"/>
                </a:cubicBezTo>
                <a:cubicBezTo>
                  <a:pt x="13737" y="3443"/>
                  <a:pt x="14261" y="4492"/>
                  <a:pt x="14719" y="4482"/>
                </a:cubicBezTo>
                <a:cubicBezTo>
                  <a:pt x="15168" y="4471"/>
                  <a:pt x="15643" y="3487"/>
                  <a:pt x="16084" y="3487"/>
                </a:cubicBezTo>
                <a:cubicBezTo>
                  <a:pt x="16524" y="3487"/>
                  <a:pt x="16957" y="4438"/>
                  <a:pt x="17373" y="4449"/>
                </a:cubicBezTo>
                <a:cubicBezTo>
                  <a:pt x="17798" y="4460"/>
                  <a:pt x="18197" y="3541"/>
                  <a:pt x="18613" y="3519"/>
                </a:cubicBezTo>
                <a:cubicBezTo>
                  <a:pt x="19037" y="3497"/>
                  <a:pt x="19595" y="4254"/>
                  <a:pt x="19903" y="4341"/>
                </a:cubicBezTo>
                <a:cubicBezTo>
                  <a:pt x="20210" y="4438"/>
                  <a:pt x="20377" y="4709"/>
                  <a:pt x="20485" y="4103"/>
                </a:cubicBezTo>
                <a:cubicBezTo>
                  <a:pt x="20593" y="3497"/>
                  <a:pt x="20452" y="1356"/>
                  <a:pt x="20535" y="674"/>
                </a:cubicBezTo>
                <a:cubicBezTo>
                  <a:pt x="20627" y="4"/>
                  <a:pt x="20851" y="25"/>
                  <a:pt x="21009" y="25"/>
                </a:cubicBezTo>
                <a:cubicBezTo>
                  <a:pt x="21167" y="25"/>
                  <a:pt x="21425" y="-191"/>
                  <a:pt x="21508" y="642"/>
                </a:cubicBezTo>
                <a:cubicBezTo>
                  <a:pt x="21600" y="1475"/>
                  <a:pt x="21533" y="1604"/>
                  <a:pt x="21542" y="5066"/>
                </a:cubicBezTo>
                <a:cubicBezTo>
                  <a:pt x="21550" y="8527"/>
                  <a:pt x="21558" y="18002"/>
                  <a:pt x="21567" y="21409"/>
                </a:cubicBezTo>
                <a:cubicBezTo>
                  <a:pt x="21567" y="21409"/>
                  <a:pt x="20510" y="21409"/>
                  <a:pt x="20510" y="21409"/>
                </a:cubicBezTo>
                <a:cubicBezTo>
                  <a:pt x="20510" y="20165"/>
                  <a:pt x="20518" y="16260"/>
                  <a:pt x="20510" y="13935"/>
                </a:cubicBezTo>
                <a:cubicBezTo>
                  <a:pt x="20502" y="11620"/>
                  <a:pt x="20552" y="8765"/>
                  <a:pt x="20460" y="7499"/>
                </a:cubicBezTo>
                <a:cubicBezTo>
                  <a:pt x="20360" y="6223"/>
                  <a:pt x="20227" y="6645"/>
                  <a:pt x="19928" y="6331"/>
                </a:cubicBezTo>
                <a:cubicBezTo>
                  <a:pt x="19636" y="6007"/>
                  <a:pt x="19087" y="5509"/>
                  <a:pt x="18663" y="5542"/>
                </a:cubicBezTo>
                <a:cubicBezTo>
                  <a:pt x="18247" y="5574"/>
                  <a:pt x="17814" y="6504"/>
                  <a:pt x="17406" y="6504"/>
                </a:cubicBezTo>
                <a:cubicBezTo>
                  <a:pt x="16990" y="6504"/>
                  <a:pt x="16591" y="5498"/>
                  <a:pt x="16167" y="5509"/>
                </a:cubicBezTo>
                <a:cubicBezTo>
                  <a:pt x="15734" y="5520"/>
                  <a:pt x="15251" y="6558"/>
                  <a:pt x="14819" y="6569"/>
                </a:cubicBezTo>
                <a:cubicBezTo>
                  <a:pt x="14394" y="6580"/>
                  <a:pt x="13845" y="5639"/>
                  <a:pt x="13554" y="5606"/>
                </a:cubicBezTo>
                <a:cubicBezTo>
                  <a:pt x="13263" y="5585"/>
                  <a:pt x="13155" y="6050"/>
                  <a:pt x="13055" y="6396"/>
                </a:cubicBezTo>
                <a:cubicBezTo>
                  <a:pt x="12955" y="6742"/>
                  <a:pt x="13005" y="7294"/>
                  <a:pt x="12955" y="7662"/>
                </a:cubicBezTo>
                <a:cubicBezTo>
                  <a:pt x="12905" y="8029"/>
                  <a:pt x="12797" y="8170"/>
                  <a:pt x="12755" y="8613"/>
                </a:cubicBezTo>
                <a:cubicBezTo>
                  <a:pt x="12714" y="9057"/>
                  <a:pt x="12747" y="9295"/>
                  <a:pt x="12722" y="10344"/>
                </a:cubicBezTo>
                <a:cubicBezTo>
                  <a:pt x="12697" y="11393"/>
                  <a:pt x="12680" y="13448"/>
                  <a:pt x="12622" y="14887"/>
                </a:cubicBezTo>
                <a:cubicBezTo>
                  <a:pt x="12564" y="16325"/>
                  <a:pt x="12547" y="18024"/>
                  <a:pt x="12389" y="18997"/>
                </a:cubicBezTo>
                <a:cubicBezTo>
                  <a:pt x="12231" y="19970"/>
                  <a:pt x="11998" y="20338"/>
                  <a:pt x="11657" y="20728"/>
                </a:cubicBezTo>
                <a:cubicBezTo>
                  <a:pt x="11316" y="21117"/>
                  <a:pt x="10750" y="21279"/>
                  <a:pt x="10359" y="21333"/>
                </a:cubicBezTo>
                <a:cubicBezTo>
                  <a:pt x="9968" y="21387"/>
                  <a:pt x="9602" y="21214"/>
                  <a:pt x="9327" y="21030"/>
                </a:cubicBezTo>
                <a:cubicBezTo>
                  <a:pt x="9053" y="20847"/>
                  <a:pt x="8853" y="20652"/>
                  <a:pt x="8695" y="20252"/>
                </a:cubicBezTo>
                <a:cubicBezTo>
                  <a:pt x="8537" y="19851"/>
                  <a:pt x="8470" y="19678"/>
                  <a:pt x="8395" y="18651"/>
                </a:cubicBezTo>
                <a:cubicBezTo>
                  <a:pt x="8320" y="17623"/>
                  <a:pt x="8287" y="15460"/>
                  <a:pt x="8262" y="14108"/>
                </a:cubicBezTo>
                <a:cubicBezTo>
                  <a:pt x="8237" y="12756"/>
                  <a:pt x="8229" y="11426"/>
                  <a:pt x="8229" y="10517"/>
                </a:cubicBezTo>
                <a:cubicBezTo>
                  <a:pt x="8229" y="9608"/>
                  <a:pt x="8296" y="9111"/>
                  <a:pt x="8262" y="8657"/>
                </a:cubicBezTo>
                <a:cubicBezTo>
                  <a:pt x="8229" y="8202"/>
                  <a:pt x="8088" y="8246"/>
                  <a:pt x="8029" y="7791"/>
                </a:cubicBezTo>
                <a:cubicBezTo>
                  <a:pt x="7971" y="7337"/>
                  <a:pt x="8112" y="6147"/>
                  <a:pt x="7921" y="5920"/>
                </a:cubicBezTo>
                <a:cubicBezTo>
                  <a:pt x="7730" y="5693"/>
                  <a:pt x="7272" y="6504"/>
                  <a:pt x="6864" y="6429"/>
                </a:cubicBezTo>
                <a:cubicBezTo>
                  <a:pt x="6457" y="6364"/>
                  <a:pt x="5924" y="5509"/>
                  <a:pt x="5467" y="5509"/>
                </a:cubicBezTo>
                <a:cubicBezTo>
                  <a:pt x="5009" y="5509"/>
                  <a:pt x="4576" y="6472"/>
                  <a:pt x="4127" y="6472"/>
                </a:cubicBezTo>
                <a:cubicBezTo>
                  <a:pt x="3678" y="6472"/>
                  <a:pt x="3228" y="5542"/>
                  <a:pt x="2779" y="5542"/>
                </a:cubicBezTo>
                <a:cubicBezTo>
                  <a:pt x="2330" y="5542"/>
                  <a:pt x="1839" y="6320"/>
                  <a:pt x="1414" y="6472"/>
                </a:cubicBezTo>
                <a:cubicBezTo>
                  <a:pt x="990" y="6623"/>
                  <a:pt x="483" y="6472"/>
                  <a:pt x="250" y="6483"/>
                </a:cubicBezTo>
                <a:cubicBezTo>
                  <a:pt x="17" y="6493"/>
                  <a:pt x="50" y="6515"/>
                  <a:pt x="0" y="6526"/>
                </a:cubicBezTo>
              </a:path>
            </a:pathLst>
          </a:custGeom>
          <a:gradFill>
            <a:gsLst>
              <a:gs pos="0">
                <a:srgbClr val="EFD388"/>
              </a:gs>
              <a:gs pos="100000">
                <a:srgbClr val="ECCC75"/>
              </a:gs>
            </a:gsLst>
            <a:lin ang="10800000"/>
          </a:gradFill>
          <a:ln>
            <a:solidFill>
              <a:srgbClr val="000000"/>
            </a:solidFill>
          </a:ln>
        </p:spPr>
        <p:txBody>
          <a:bodyPr lIns="45719" rIns="45719"/>
          <a:lstStyle/>
          <a:p>
            <a:pPr/>
          </a:p>
        </p:txBody>
      </p:sp>
      <p:sp>
        <p:nvSpPr>
          <p:cNvPr id="471" name="Rettangolo"/>
          <p:cNvSpPr/>
          <p:nvPr/>
        </p:nvSpPr>
        <p:spPr>
          <a:xfrm rot="5400000">
            <a:off x="7419975" y="2027237"/>
            <a:ext cx="160338" cy="280988"/>
          </a:xfrm>
          <a:prstGeom prst="rect">
            <a:avLst/>
          </a:prstGeom>
          <a:solidFill>
            <a:srgbClr val="FFFFFF"/>
          </a:solidFill>
          <a:ln w="12700">
            <a:miter lim="400000"/>
          </a:ln>
        </p:spPr>
        <p:txBody>
          <a:bodyPr lIns="45719" rIns="45719" anchor="ctr"/>
          <a:lstStyle/>
          <a:p>
            <a:pPr>
              <a:defRPr>
                <a:latin typeface="Calibri"/>
                <a:ea typeface="Calibri"/>
                <a:cs typeface="Calibri"/>
                <a:sym typeface="Calibri"/>
              </a:defRPr>
            </a:pPr>
          </a:p>
        </p:txBody>
      </p:sp>
      <p:sp>
        <p:nvSpPr>
          <p:cNvPr id="472" name="S1"/>
          <p:cNvSpPr txBox="1"/>
          <p:nvPr/>
        </p:nvSpPr>
        <p:spPr>
          <a:xfrm>
            <a:off x="3990975" y="2432050"/>
            <a:ext cx="211138" cy="161301"/>
          </a:xfrm>
          <a:prstGeom prst="rect">
            <a:avLst/>
          </a:prstGeom>
          <a:ln w="12700">
            <a:miter lim="400000"/>
          </a:ln>
          <a:extLst>
            <a:ext uri="{C572A759-6A51-4108-AA02-DFA0A04FC94B}">
              <ma14:wrappingTextBoxFlag xmlns:ma14="http://schemas.microsoft.com/office/mac/drawingml/2011/main" val="1"/>
            </a:ext>
          </a:extLst>
        </p:spPr>
        <p:txBody>
          <a:bodyPr lIns="10800" tIns="10800" rIns="10800" bIns="10800">
            <a:spAutoFit/>
          </a:bodyPr>
          <a:lstStyle>
            <a:lvl1pPr>
              <a:spcBef>
                <a:spcPts val="600"/>
              </a:spcBef>
              <a:defRPr sz="1000">
                <a:latin typeface="Calibri"/>
                <a:ea typeface="Calibri"/>
                <a:cs typeface="Calibri"/>
                <a:sym typeface="Calibri"/>
              </a:defRPr>
            </a:lvl1pPr>
          </a:lstStyle>
          <a:p>
            <a:pPr/>
            <a:r>
              <a:t>S1</a:t>
            </a:r>
          </a:p>
        </p:txBody>
      </p:sp>
      <p:sp>
        <p:nvSpPr>
          <p:cNvPr id="473" name="S3"/>
          <p:cNvSpPr txBox="1"/>
          <p:nvPr/>
        </p:nvSpPr>
        <p:spPr>
          <a:xfrm>
            <a:off x="5205412" y="3089275"/>
            <a:ext cx="211138" cy="161301"/>
          </a:xfrm>
          <a:prstGeom prst="rect">
            <a:avLst/>
          </a:prstGeom>
          <a:ln w="12700">
            <a:miter lim="400000"/>
          </a:ln>
          <a:extLst>
            <a:ext uri="{C572A759-6A51-4108-AA02-DFA0A04FC94B}">
              <ma14:wrappingTextBoxFlag xmlns:ma14="http://schemas.microsoft.com/office/mac/drawingml/2011/main" val="1"/>
            </a:ext>
          </a:extLst>
        </p:spPr>
        <p:txBody>
          <a:bodyPr lIns="10800" tIns="10800" rIns="10800" bIns="10800">
            <a:spAutoFit/>
          </a:bodyPr>
          <a:lstStyle>
            <a:lvl1pPr>
              <a:spcBef>
                <a:spcPts val="600"/>
              </a:spcBef>
              <a:defRPr sz="1000">
                <a:latin typeface="Calibri"/>
                <a:ea typeface="Calibri"/>
                <a:cs typeface="Calibri"/>
                <a:sym typeface="Calibri"/>
              </a:defRPr>
            </a:lvl1pPr>
          </a:lstStyle>
          <a:p>
            <a:pPr/>
            <a:r>
              <a:t>S3</a:t>
            </a:r>
          </a:p>
        </p:txBody>
      </p:sp>
      <p:sp>
        <p:nvSpPr>
          <p:cNvPr id="474" name="Glomerulo"/>
          <p:cNvSpPr txBox="1"/>
          <p:nvPr/>
        </p:nvSpPr>
        <p:spPr>
          <a:xfrm>
            <a:off x="2060575" y="1849755"/>
            <a:ext cx="1739900" cy="294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400">
                <a:latin typeface="Calibri"/>
                <a:ea typeface="Calibri"/>
                <a:cs typeface="Calibri"/>
                <a:sym typeface="Calibri"/>
              </a:defRPr>
            </a:lvl1pPr>
          </a:lstStyle>
          <a:p>
            <a:pPr/>
            <a:r>
              <a:t>Glomerulo</a:t>
            </a:r>
          </a:p>
        </p:txBody>
      </p:sp>
      <p:sp>
        <p:nvSpPr>
          <p:cNvPr id="475" name="Tubulo distale"/>
          <p:cNvSpPr txBox="1"/>
          <p:nvPr/>
        </p:nvSpPr>
        <p:spPr>
          <a:xfrm>
            <a:off x="5895975" y="1849755"/>
            <a:ext cx="1246188" cy="294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400">
                <a:latin typeface="Calibri"/>
                <a:ea typeface="Calibri"/>
                <a:cs typeface="Calibri"/>
                <a:sym typeface="Calibri"/>
              </a:defRPr>
            </a:lvl1pPr>
          </a:lstStyle>
          <a:p>
            <a:pPr/>
            <a:r>
              <a:t>Tubulo distale</a:t>
            </a:r>
          </a:p>
        </p:txBody>
      </p:sp>
      <p:sp>
        <p:nvSpPr>
          <p:cNvPr id="476" name="Anello di Henle"/>
          <p:cNvSpPr txBox="1"/>
          <p:nvPr/>
        </p:nvSpPr>
        <p:spPr>
          <a:xfrm>
            <a:off x="3328987" y="4962842"/>
            <a:ext cx="1738313" cy="294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400">
                <a:latin typeface="Calibri"/>
                <a:ea typeface="Calibri"/>
                <a:cs typeface="Calibri"/>
                <a:sym typeface="Calibri"/>
              </a:defRPr>
            </a:lvl1pPr>
          </a:lstStyle>
          <a:p>
            <a:pPr/>
            <a:r>
              <a:t>Anello di Henle</a:t>
            </a:r>
          </a:p>
        </p:txBody>
      </p:sp>
      <p:sp>
        <p:nvSpPr>
          <p:cNvPr id="477" name="Condotto di raccolta"/>
          <p:cNvSpPr txBox="1"/>
          <p:nvPr/>
        </p:nvSpPr>
        <p:spPr>
          <a:xfrm>
            <a:off x="7123112" y="1748154"/>
            <a:ext cx="1565276" cy="497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latin typeface="Calibri"/>
                <a:ea typeface="Calibri"/>
                <a:cs typeface="Calibri"/>
                <a:sym typeface="Calibri"/>
              </a:defRPr>
            </a:lvl1pPr>
          </a:lstStyle>
          <a:p>
            <a:pPr/>
            <a:r>
              <a:t>Condotto di raccolta</a:t>
            </a:r>
          </a:p>
        </p:txBody>
      </p:sp>
      <p:grpSp>
        <p:nvGrpSpPr>
          <p:cNvPr id="480" name="Gruppo"/>
          <p:cNvGrpSpPr/>
          <p:nvPr/>
        </p:nvGrpSpPr>
        <p:grpSpPr>
          <a:xfrm>
            <a:off x="529387" y="2355850"/>
            <a:ext cx="1445463" cy="1089025"/>
            <a:chOff x="0" y="0"/>
            <a:chExt cx="1445462" cy="1089025"/>
          </a:xfrm>
        </p:grpSpPr>
        <p:sp>
          <p:nvSpPr>
            <p:cNvPr id="478" name="Freccia"/>
            <p:cNvSpPr/>
            <p:nvPr/>
          </p:nvSpPr>
          <p:spPr>
            <a:xfrm>
              <a:off x="107200" y="0"/>
              <a:ext cx="1338263" cy="1089025"/>
            </a:xfrm>
            <a:prstGeom prst="rightArrow">
              <a:avLst>
                <a:gd name="adj1" fmla="val 50000"/>
                <a:gd name="adj2" fmla="val 27308"/>
              </a:avLst>
            </a:prstGeom>
            <a:solidFill>
              <a:srgbClr val="ECCC75"/>
            </a:solidFill>
            <a:ln w="31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p>
          </p:txBody>
        </p:sp>
        <p:sp>
          <p:nvSpPr>
            <p:cNvPr id="479" name="Filtraggio di…"/>
            <p:cNvSpPr txBox="1"/>
            <p:nvPr/>
          </p:nvSpPr>
          <p:spPr>
            <a:xfrm>
              <a:off x="-1" y="232092"/>
              <a:ext cx="1403969"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a:latin typeface="Calibri"/>
                  <a:ea typeface="Calibri"/>
                  <a:cs typeface="Calibri"/>
                  <a:sym typeface="Calibri"/>
                </a:defRPr>
              </a:pPr>
              <a:r>
                <a:t>Filtraggio di</a:t>
              </a:r>
            </a:p>
            <a:p>
              <a:pPr algn="ctr">
                <a:defRPr>
                  <a:latin typeface="Calibri"/>
                  <a:ea typeface="Calibri"/>
                  <a:cs typeface="Calibri"/>
                  <a:sym typeface="Calibri"/>
                </a:defRPr>
              </a:pPr>
              <a:r>
                <a:t>glucosio</a:t>
              </a:r>
            </a:p>
          </p:txBody>
        </p:sp>
      </p:grpSp>
      <p:grpSp>
        <p:nvGrpSpPr>
          <p:cNvPr id="483" name="Gruppo"/>
          <p:cNvGrpSpPr/>
          <p:nvPr/>
        </p:nvGrpSpPr>
        <p:grpSpPr>
          <a:xfrm>
            <a:off x="663575" y="3589337"/>
            <a:ext cx="2159903" cy="1536701"/>
            <a:chOff x="0" y="0"/>
            <a:chExt cx="2159902" cy="1536700"/>
          </a:xfrm>
        </p:grpSpPr>
        <p:sp>
          <p:nvSpPr>
            <p:cNvPr id="481" name="Freccia"/>
            <p:cNvSpPr/>
            <p:nvPr/>
          </p:nvSpPr>
          <p:spPr>
            <a:xfrm>
              <a:off x="0" y="0"/>
              <a:ext cx="2112963" cy="1536700"/>
            </a:xfrm>
            <a:prstGeom prst="leftArrow">
              <a:avLst>
                <a:gd name="adj1" fmla="val 49861"/>
                <a:gd name="adj2" fmla="val 33477"/>
              </a:avLst>
            </a:prstGeom>
            <a:solidFill>
              <a:srgbClr val="FCF7E8"/>
            </a:solidFill>
            <a:ln w="31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p>
          </p:txBody>
        </p:sp>
        <p:sp>
          <p:nvSpPr>
            <p:cNvPr id="482" name="Riduzione del…"/>
            <p:cNvSpPr txBox="1"/>
            <p:nvPr/>
          </p:nvSpPr>
          <p:spPr>
            <a:xfrm>
              <a:off x="209549" y="322580"/>
              <a:ext cx="1950354" cy="891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a:latin typeface="Calibri"/>
                  <a:ea typeface="Calibri"/>
                  <a:cs typeface="Calibri"/>
                  <a:sym typeface="Calibri"/>
                </a:defRPr>
              </a:pPr>
              <a:r>
                <a:t>Riduzione del </a:t>
              </a:r>
            </a:p>
            <a:p>
              <a:pPr algn="ctr">
                <a:defRPr>
                  <a:latin typeface="Calibri"/>
                  <a:ea typeface="Calibri"/>
                  <a:cs typeface="Calibri"/>
                  <a:sym typeface="Calibri"/>
                </a:defRPr>
              </a:pPr>
              <a:r>
                <a:t>riassorbimento di</a:t>
              </a:r>
            </a:p>
            <a:p>
              <a:pPr algn="ctr">
                <a:defRPr>
                  <a:latin typeface="Calibri"/>
                  <a:ea typeface="Calibri"/>
                  <a:cs typeface="Calibri"/>
                  <a:sym typeface="Calibri"/>
                </a:defRPr>
              </a:pPr>
              <a:r>
                <a:t>g</a:t>
              </a:r>
              <a:r>
                <a:t>lucosio</a:t>
              </a:r>
            </a:p>
          </p:txBody>
        </p:sp>
      </p:grpSp>
      <p:sp>
        <p:nvSpPr>
          <p:cNvPr id="484" name="Rettangolo"/>
          <p:cNvSpPr/>
          <p:nvPr/>
        </p:nvSpPr>
        <p:spPr>
          <a:xfrm>
            <a:off x="6965950" y="4238625"/>
            <a:ext cx="1044575" cy="1084263"/>
          </a:xfrm>
          <a:prstGeom prst="rect">
            <a:avLst/>
          </a:prstGeom>
          <a:solidFill>
            <a:srgbClr val="FFFFFF"/>
          </a:solidFill>
          <a:ln w="12700">
            <a:miter lim="400000"/>
          </a:ln>
        </p:spPr>
        <p:txBody>
          <a:bodyPr lIns="45719" rIns="45719" anchor="ctr"/>
          <a:lstStyle/>
          <a:p>
            <a:pPr>
              <a:defRPr>
                <a:latin typeface="Calibri"/>
                <a:ea typeface="Calibri"/>
                <a:cs typeface="Calibri"/>
                <a:sym typeface="Calibri"/>
              </a:defRPr>
            </a:pPr>
          </a:p>
        </p:txBody>
      </p:sp>
      <p:grpSp>
        <p:nvGrpSpPr>
          <p:cNvPr id="487" name="Gruppo"/>
          <p:cNvGrpSpPr/>
          <p:nvPr/>
        </p:nvGrpSpPr>
        <p:grpSpPr>
          <a:xfrm>
            <a:off x="6446837" y="4281779"/>
            <a:ext cx="2098676" cy="1025234"/>
            <a:chOff x="0" y="0"/>
            <a:chExt cx="2098675" cy="1025232"/>
          </a:xfrm>
        </p:grpSpPr>
        <p:sp>
          <p:nvSpPr>
            <p:cNvPr id="485" name="Forma"/>
            <p:cNvSpPr/>
            <p:nvPr/>
          </p:nvSpPr>
          <p:spPr>
            <a:xfrm>
              <a:off x="0" y="55270"/>
              <a:ext cx="2098675" cy="969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355"/>
                  </a:moveTo>
                  <a:lnTo>
                    <a:pt x="5288" y="13355"/>
                  </a:lnTo>
                  <a:lnTo>
                    <a:pt x="5288" y="0"/>
                  </a:lnTo>
                  <a:lnTo>
                    <a:pt x="16312" y="0"/>
                  </a:lnTo>
                  <a:lnTo>
                    <a:pt x="16312" y="13355"/>
                  </a:lnTo>
                  <a:lnTo>
                    <a:pt x="21600" y="13355"/>
                  </a:lnTo>
                  <a:lnTo>
                    <a:pt x="10800" y="21600"/>
                  </a:lnTo>
                  <a:close/>
                </a:path>
              </a:pathLst>
            </a:custGeom>
            <a:solidFill>
              <a:srgbClr val="F0D894"/>
            </a:solidFill>
            <a:ln w="31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p>
          </p:txBody>
        </p:sp>
        <p:sp>
          <p:nvSpPr>
            <p:cNvPr id="486" name="Aumento di…"/>
            <p:cNvSpPr txBox="1"/>
            <p:nvPr/>
          </p:nvSpPr>
          <p:spPr>
            <a:xfrm>
              <a:off x="341493" y="-1"/>
              <a:ext cx="1415689" cy="891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a:latin typeface="Calibri"/>
                  <a:ea typeface="Calibri"/>
                  <a:cs typeface="Calibri"/>
                  <a:sym typeface="Calibri"/>
                </a:defRPr>
              </a:pPr>
              <a:r>
                <a:t>Aumento di </a:t>
              </a:r>
            </a:p>
            <a:p>
              <a:pPr algn="ctr">
                <a:defRPr>
                  <a:latin typeface="Calibri"/>
                  <a:ea typeface="Calibri"/>
                  <a:cs typeface="Calibri"/>
                  <a:sym typeface="Calibri"/>
                </a:defRPr>
              </a:pPr>
              <a:r>
                <a:t>escrezione </a:t>
              </a:r>
            </a:p>
            <a:p>
              <a:pPr algn="ctr">
                <a:defRPr>
                  <a:latin typeface="Calibri"/>
                  <a:ea typeface="Calibri"/>
                  <a:cs typeface="Calibri"/>
                  <a:sym typeface="Calibri"/>
                </a:defRPr>
              </a:pPr>
              <a:r>
                <a:t>di glucosio</a:t>
              </a:r>
            </a:p>
          </p:txBody>
        </p:sp>
      </p:grpSp>
      <p:sp>
        <p:nvSpPr>
          <p:cNvPr id="488" name="Inibitore del SGLT2"/>
          <p:cNvSpPr txBox="1"/>
          <p:nvPr/>
        </p:nvSpPr>
        <p:spPr>
          <a:xfrm>
            <a:off x="2852737" y="3749675"/>
            <a:ext cx="1952626"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a:solidFill>
                  <a:srgbClr val="FF3300"/>
                </a:solidFill>
                <a:latin typeface="Calibri"/>
                <a:ea typeface="Calibri"/>
                <a:cs typeface="Calibri"/>
                <a:sym typeface="Calibri"/>
              </a:defRPr>
            </a:lvl1pPr>
          </a:lstStyle>
          <a:p>
            <a:pPr/>
            <a:r>
              <a:t>Inibitore del SGLT2 </a:t>
            </a:r>
          </a:p>
        </p:txBody>
      </p:sp>
      <p:sp>
        <p:nvSpPr>
          <p:cNvPr id="489" name="Linea"/>
          <p:cNvSpPr/>
          <p:nvPr/>
        </p:nvSpPr>
        <p:spPr>
          <a:xfrm>
            <a:off x="4116387" y="3449637"/>
            <a:ext cx="1" cy="341313"/>
          </a:xfrm>
          <a:prstGeom prst="line">
            <a:avLst/>
          </a:prstGeom>
          <a:ln w="38100">
            <a:solidFill>
              <a:srgbClr val="FF3300"/>
            </a:solidFill>
            <a:prstDash val="sysDot"/>
          </a:ln>
        </p:spPr>
        <p:txBody>
          <a:bodyPr lIns="45719" rIns="45719"/>
          <a:lstStyle/>
          <a:p>
            <a:pPr/>
          </a:p>
        </p:txBody>
      </p:sp>
      <p:sp>
        <p:nvSpPr>
          <p:cNvPr id="490" name="Linea"/>
          <p:cNvSpPr/>
          <p:nvPr/>
        </p:nvSpPr>
        <p:spPr>
          <a:xfrm>
            <a:off x="4040187" y="3448050"/>
            <a:ext cx="157163" cy="0"/>
          </a:xfrm>
          <a:prstGeom prst="line">
            <a:avLst/>
          </a:prstGeom>
          <a:ln w="38100">
            <a:solidFill>
              <a:srgbClr val="FF3300"/>
            </a:solidFill>
          </a:ln>
        </p:spPr>
        <p:txBody>
          <a:bodyPr lIns="45719" rIns="45719"/>
          <a:lstStyle/>
          <a:p>
            <a:pPr/>
          </a:p>
        </p:txBody>
      </p:sp>
      <p:sp>
        <p:nvSpPr>
          <p:cNvPr id="491" name="Wright EM. Am J Physiol Renal Physiol 2001;280:F10–8; Lee YJ, et al. Kidney Int Suppl 2007;106:S27–35;   Han S. Diabetes 2008;57:1723–9."/>
          <p:cNvSpPr txBox="1"/>
          <p:nvPr/>
        </p:nvSpPr>
        <p:spPr>
          <a:xfrm>
            <a:off x="206375" y="6099175"/>
            <a:ext cx="8764588" cy="815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1600">
                <a:latin typeface="Calibri"/>
                <a:ea typeface="Calibri"/>
                <a:cs typeface="Calibri"/>
                <a:sym typeface="Calibri"/>
              </a:defRPr>
            </a:pPr>
            <a:r>
              <a:t>Wright EM. </a:t>
            </a:r>
            <a:r>
              <a:rPr i="1"/>
              <a:t>Am J Physiol Renal Physiol </a:t>
            </a:r>
            <a:r>
              <a:t>2001;280:F10–8; Lee YJ, et al. </a:t>
            </a:r>
            <a:r>
              <a:rPr i="1"/>
              <a:t>Kidney Int Suppl </a:t>
            </a:r>
            <a:r>
              <a:t>2007;106:S27–35;  </a:t>
            </a:r>
            <a:br/>
            <a:r>
              <a:t>Han S. </a:t>
            </a:r>
            <a:r>
              <a:rPr i="1"/>
              <a:t>Diabetes</a:t>
            </a:r>
            <a:r>
              <a:t> 2008;57:1723–9.</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495" name="Effetti degli Inibitori degli SGLT-2"/>
          <p:cNvSpPr txBox="1"/>
          <p:nvPr>
            <p:ph type="title"/>
          </p:nvPr>
        </p:nvSpPr>
        <p:spPr>
          <a:prstGeom prst="rect">
            <a:avLst/>
          </a:prstGeom>
          <a:solidFill>
            <a:schemeClr val="accent5">
              <a:lumOff val="23235"/>
            </a:schemeClr>
          </a:solidFill>
        </p:spPr>
        <p:txBody>
          <a:bodyPr/>
          <a:lstStyle>
            <a:lvl1pPr>
              <a:defRPr>
                <a:latin typeface="Optima"/>
                <a:ea typeface="Optima"/>
                <a:cs typeface="Optima"/>
                <a:sym typeface="Optima"/>
              </a:defRPr>
            </a:lvl1pPr>
          </a:lstStyle>
          <a:p>
            <a:pPr/>
            <a:r>
              <a:t>Effetti degli Inibitori degli SGLT-2</a:t>
            </a:r>
          </a:p>
        </p:txBody>
      </p:sp>
      <p:sp>
        <p:nvSpPr>
          <p:cNvPr id="496" name="DIRETTI…"/>
          <p:cNvSpPr txBox="1"/>
          <p:nvPr>
            <p:ph type="body" idx="1"/>
          </p:nvPr>
        </p:nvSpPr>
        <p:spPr>
          <a:prstGeom prst="rect">
            <a:avLst/>
          </a:prstGeom>
        </p:spPr>
        <p:txBody>
          <a:bodyPr/>
          <a:lstStyle/>
          <a:p>
            <a:pPr marL="0" indent="0" defTabSz="685800">
              <a:spcBef>
                <a:spcPts val="500"/>
              </a:spcBef>
              <a:buSzTx/>
              <a:buNone/>
              <a:defRPr sz="2400">
                <a:latin typeface="Optima"/>
                <a:ea typeface="Optima"/>
                <a:cs typeface="Optima"/>
                <a:sym typeface="Optima"/>
              </a:defRPr>
            </a:pPr>
            <a:r>
              <a:t>DIRETTI</a:t>
            </a:r>
          </a:p>
          <a:p>
            <a:pPr marL="257175" indent="-257175" defTabSz="685800">
              <a:spcBef>
                <a:spcPts val="500"/>
              </a:spcBef>
              <a:buChar char="•"/>
              <a:defRPr sz="2400">
                <a:latin typeface="Optima"/>
                <a:ea typeface="Optima"/>
                <a:cs typeface="Optima"/>
                <a:sym typeface="Optima"/>
              </a:defRPr>
            </a:pPr>
            <a:r>
              <a:t>Glicosuria</a:t>
            </a:r>
          </a:p>
          <a:p>
            <a:pPr marL="257175" indent="-257175" defTabSz="685800">
              <a:spcBef>
                <a:spcPts val="500"/>
              </a:spcBef>
              <a:buChar char="•"/>
              <a:defRPr sz="2400">
                <a:latin typeface="Optima"/>
                <a:ea typeface="Optima"/>
                <a:cs typeface="Optima"/>
                <a:sym typeface="Optima"/>
              </a:defRPr>
            </a:pPr>
            <a:r>
              <a:t>Effetto diuretico</a:t>
            </a:r>
          </a:p>
          <a:p>
            <a:pPr marL="257175" indent="-257175" defTabSz="685800">
              <a:spcBef>
                <a:spcPts val="500"/>
              </a:spcBef>
              <a:buChar char="•"/>
              <a:defRPr sz="2400">
                <a:latin typeface="Optima"/>
                <a:ea typeface="Optima"/>
                <a:cs typeface="Optima"/>
                <a:sym typeface="Optima"/>
              </a:defRPr>
            </a:pPr>
            <a:r>
              <a:t>Effetto uricosurico</a:t>
            </a:r>
          </a:p>
          <a:p>
            <a:pPr marL="257175" indent="-257175" defTabSz="685800">
              <a:spcBef>
                <a:spcPts val="500"/>
              </a:spcBef>
              <a:buChar char="•"/>
              <a:defRPr sz="2400">
                <a:latin typeface="Optima"/>
                <a:ea typeface="Optima"/>
                <a:cs typeface="Optima"/>
                <a:sym typeface="Optima"/>
              </a:defRPr>
            </a:pPr>
            <a:r>
              <a:t>Riduzione della glicemia</a:t>
            </a:r>
          </a:p>
          <a:p>
            <a:pPr marL="257175" indent="-257175" defTabSz="685800">
              <a:spcBef>
                <a:spcPts val="500"/>
              </a:spcBef>
              <a:buChar char="•"/>
              <a:defRPr sz="2400">
                <a:latin typeface="Optima"/>
                <a:ea typeface="Optima"/>
                <a:cs typeface="Optima"/>
                <a:sym typeface="Optima"/>
              </a:defRPr>
            </a:pPr>
          </a:p>
          <a:p>
            <a:pPr marL="0" indent="0" defTabSz="685800">
              <a:spcBef>
                <a:spcPts val="500"/>
              </a:spcBef>
              <a:buSzTx/>
              <a:buNone/>
              <a:defRPr sz="2400">
                <a:latin typeface="Optima"/>
                <a:ea typeface="Optima"/>
                <a:cs typeface="Optima"/>
                <a:sym typeface="Optima"/>
              </a:defRPr>
            </a:pPr>
            <a:r>
              <a:t>INDIRETTI</a:t>
            </a:r>
          </a:p>
          <a:p>
            <a:pPr marL="257175" indent="-257175" defTabSz="685800">
              <a:spcBef>
                <a:spcPts val="500"/>
              </a:spcBef>
              <a:buChar char="•"/>
              <a:defRPr sz="2400">
                <a:latin typeface="Optima"/>
                <a:ea typeface="Optima"/>
                <a:cs typeface="Optima"/>
                <a:sym typeface="Optima"/>
              </a:defRPr>
            </a:pPr>
            <a:r>
              <a:t>Riduzione del peso</a:t>
            </a:r>
          </a:p>
          <a:p>
            <a:pPr marL="257175" indent="-257175" defTabSz="685800">
              <a:spcBef>
                <a:spcPts val="500"/>
              </a:spcBef>
              <a:buChar char="•"/>
              <a:defRPr sz="2400">
                <a:latin typeface="Optima"/>
                <a:ea typeface="Optima"/>
                <a:cs typeface="Optima"/>
                <a:sym typeface="Optima"/>
              </a:defRPr>
            </a:pPr>
            <a:r>
              <a:t>Protezione cardiovascolare primaria e secondaria</a:t>
            </a:r>
          </a:p>
          <a:p>
            <a:pPr marL="257175" indent="-257175" defTabSz="685800">
              <a:spcBef>
                <a:spcPts val="500"/>
              </a:spcBef>
              <a:buChar char="•"/>
              <a:defRPr sz="2400">
                <a:latin typeface="Optima"/>
                <a:ea typeface="Optima"/>
                <a:cs typeface="Optima"/>
                <a:sym typeface="Optima"/>
              </a:defRPr>
            </a:pPr>
            <a:r>
              <a:t>Protezione renale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498" name="LA NOTA 100"/>
          <p:cNvSpPr txBox="1"/>
          <p:nvPr>
            <p:ph type="title"/>
          </p:nvPr>
        </p:nvSpPr>
        <p:spPr>
          <a:prstGeom prst="rect">
            <a:avLst/>
          </a:prstGeom>
          <a:solidFill>
            <a:schemeClr val="accent5">
              <a:lumOff val="23235"/>
            </a:schemeClr>
          </a:solidFill>
        </p:spPr>
        <p:txBody>
          <a:bodyPr/>
          <a:lstStyle/>
          <a:p>
            <a:pPr/>
            <a:r>
              <a:t>LA NOTA 100</a:t>
            </a:r>
          </a:p>
        </p:txBody>
      </p:sp>
      <p:sp>
        <p:nvSpPr>
          <p:cNvPr id="499" name="La prescrizione dei nuovi farmaci prevede un piano terapeutico…"/>
          <p:cNvSpPr txBox="1"/>
          <p:nvPr>
            <p:ph type="body" idx="1"/>
          </p:nvPr>
        </p:nvSpPr>
        <p:spPr>
          <a:prstGeom prst="rect">
            <a:avLst/>
          </a:prstGeom>
          <a:solidFill>
            <a:schemeClr val="accent1">
              <a:lumOff val="4705"/>
            </a:schemeClr>
          </a:solidFill>
          <a:ln w="25400">
            <a:solidFill>
              <a:schemeClr val="accent1"/>
            </a:solidFill>
            <a:round/>
          </a:ln>
        </p:spPr>
        <p:txBody>
          <a:bodyPr/>
          <a:lstStyle/>
          <a:p>
            <a:pPr marL="192881" indent="-192881">
              <a:spcBef>
                <a:spcPts val="0"/>
              </a:spcBef>
              <a:buChar char="★"/>
              <a:defRPr sz="1800"/>
            </a:pPr>
          </a:p>
          <a:p>
            <a:pPr marL="192881" indent="-192881">
              <a:spcBef>
                <a:spcPts val="0"/>
              </a:spcBef>
              <a:buChar char="★"/>
              <a:defRPr sz="1800"/>
            </a:pPr>
          </a:p>
          <a:p>
            <a:pPr marL="0" indent="0">
              <a:spcBef>
                <a:spcPts val="0"/>
              </a:spcBef>
              <a:buSzTx/>
              <a:buNone/>
              <a:defRPr sz="1800"/>
            </a:pPr>
          </a:p>
          <a:p>
            <a:pPr marL="192881" indent="-192881">
              <a:spcBef>
                <a:spcPts val="0"/>
              </a:spcBef>
              <a:buChar char="★"/>
              <a:defRPr sz="1800"/>
            </a:pPr>
          </a:p>
          <a:p>
            <a:pPr marL="187036" indent="-187036" algn="ctr">
              <a:spcBef>
                <a:spcPts val="0"/>
              </a:spcBef>
              <a:buClr>
                <a:srgbClr val="000000"/>
              </a:buClr>
              <a:buSzPct val="80000"/>
              <a:buBlip>
                <a:blip r:embed="rId2"/>
              </a:buBlip>
              <a:defRPr sz="1800"/>
            </a:pPr>
            <a:r>
              <a:t> </a:t>
            </a:r>
            <a:r>
              <a:rPr sz="2200"/>
              <a:t>La prescrizione dei nuovi farmaci prevede un piano terapeutico</a:t>
            </a:r>
            <a:endParaRPr sz="2200"/>
          </a:p>
          <a:p>
            <a:pPr marL="0" indent="0">
              <a:spcBef>
                <a:spcPts val="0"/>
              </a:spcBef>
              <a:buSzTx/>
              <a:buNone/>
              <a:defRPr sz="1800"/>
            </a:pPr>
          </a:p>
          <a:p>
            <a:pPr marL="192881" indent="-192881">
              <a:spcBef>
                <a:spcPts val="0"/>
              </a:spcBef>
              <a:buChar char="★"/>
              <a:defRPr sz="1800"/>
            </a:pPr>
          </a:p>
          <a:p>
            <a:pPr marL="192881" indent="-192881">
              <a:spcBef>
                <a:spcPts val="0"/>
              </a:spcBef>
              <a:buChar char="★"/>
              <a:defRPr sz="1800"/>
            </a:pPr>
          </a:p>
          <a:p>
            <a:pPr marL="187036" indent="-187036" algn="ctr">
              <a:spcBef>
                <a:spcPts val="0"/>
              </a:spcBef>
              <a:buClr>
                <a:srgbClr val="000000"/>
              </a:buClr>
              <a:buSzPct val="80000"/>
              <a:buBlip>
                <a:blip r:embed="rId2"/>
              </a:buBlip>
              <a:defRPr sz="1800"/>
            </a:pPr>
            <a:r>
              <a:t> </a:t>
            </a:r>
            <a:r>
              <a:rPr sz="2200"/>
              <a:t>La prescrizione di un nuovo farmaco può essere effettuata anche dal MMG</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501" name="CONCLUSIONI"/>
          <p:cNvSpPr txBox="1"/>
          <p:nvPr>
            <p:ph type="title"/>
          </p:nvPr>
        </p:nvSpPr>
        <p:spPr>
          <a:prstGeom prst="rect">
            <a:avLst/>
          </a:prstGeom>
          <a:solidFill>
            <a:schemeClr val="accent5">
              <a:lumOff val="23235"/>
            </a:schemeClr>
          </a:solidFill>
        </p:spPr>
        <p:txBody>
          <a:bodyPr/>
          <a:lstStyle>
            <a:lvl1pPr>
              <a:defRPr>
                <a:latin typeface="Optima"/>
                <a:ea typeface="Optima"/>
                <a:cs typeface="Optima"/>
                <a:sym typeface="Optima"/>
              </a:defRPr>
            </a:lvl1pPr>
          </a:lstStyle>
          <a:p>
            <a:pPr/>
            <a:r>
              <a:t>CONCLUSIONI</a:t>
            </a:r>
          </a:p>
        </p:txBody>
      </p:sp>
      <p:sp>
        <p:nvSpPr>
          <p:cNvPr id="502" name="Terapie che controllano la glicemia…"/>
          <p:cNvSpPr txBox="1"/>
          <p:nvPr>
            <p:ph type="body" idx="1"/>
          </p:nvPr>
        </p:nvSpPr>
        <p:spPr>
          <a:prstGeom prst="rect">
            <a:avLst/>
          </a:prstGeom>
          <a:solidFill>
            <a:schemeClr val="accent1">
              <a:lumOff val="4705"/>
            </a:schemeClr>
          </a:solidFill>
        </p:spPr>
        <p:txBody>
          <a:bodyPr/>
          <a:lstStyle/>
          <a:p>
            <a:pPr>
              <a:defRPr>
                <a:latin typeface="Optima"/>
                <a:ea typeface="Optima"/>
                <a:cs typeface="Optima"/>
                <a:sym typeface="Optima"/>
              </a:defRPr>
            </a:pPr>
          </a:p>
          <a:p>
            <a:pPr>
              <a:defRPr>
                <a:latin typeface="Optima"/>
                <a:ea typeface="Optima"/>
                <a:cs typeface="Optima"/>
                <a:sym typeface="Optima"/>
              </a:defRPr>
            </a:pPr>
            <a:r>
              <a:t>Terapie che controllano la glicemia</a:t>
            </a:r>
          </a:p>
          <a:p>
            <a:pPr>
              <a:defRPr>
                <a:latin typeface="Optima"/>
                <a:ea typeface="Optima"/>
                <a:cs typeface="Optima"/>
                <a:sym typeface="Optima"/>
              </a:defRPr>
            </a:pPr>
          </a:p>
          <a:p>
            <a:pPr>
              <a:defRPr>
                <a:latin typeface="Optima"/>
                <a:ea typeface="Optima"/>
                <a:cs typeface="Optima"/>
                <a:sym typeface="Optima"/>
              </a:defRPr>
            </a:pPr>
            <a:r>
              <a:t>Terapie che non causano ipoglicemie</a:t>
            </a:r>
          </a:p>
          <a:p>
            <a:pPr marL="0" indent="0">
              <a:buSzTx/>
              <a:buNone/>
              <a:defRPr>
                <a:latin typeface="Optima"/>
                <a:ea typeface="Optima"/>
                <a:cs typeface="Optima"/>
                <a:sym typeface="Optima"/>
              </a:defRPr>
            </a:pPr>
          </a:p>
          <a:p>
            <a:pPr>
              <a:defRPr>
                <a:latin typeface="Optima"/>
                <a:ea typeface="Optima"/>
                <a:cs typeface="Optima"/>
                <a:sym typeface="Optima"/>
              </a:defRPr>
            </a:pPr>
            <a:r>
              <a:t>Terapie che offrono protezione cardiovascolare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94" name="L’OMEOSTASI GLUCIDICA"/>
          <p:cNvSpPr txBox="1"/>
          <p:nvPr>
            <p:ph type="title"/>
          </p:nvPr>
        </p:nvSpPr>
        <p:spPr>
          <a:xfrm>
            <a:off x="457200" y="151781"/>
            <a:ext cx="8229600" cy="1143001"/>
          </a:xfrm>
          <a:prstGeom prst="rect">
            <a:avLst/>
          </a:prstGeom>
          <a:solidFill>
            <a:schemeClr val="accent1"/>
          </a:solidFill>
        </p:spPr>
        <p:txBody>
          <a:bodyPr/>
          <a:lstStyle>
            <a:lvl1pPr>
              <a:defRPr>
                <a:latin typeface="Optima"/>
                <a:ea typeface="Optima"/>
                <a:cs typeface="Optima"/>
                <a:sym typeface="Optima"/>
              </a:defRPr>
            </a:lvl1pPr>
          </a:lstStyle>
          <a:p>
            <a:pPr/>
            <a:r>
              <a:t>L’OMEOSTASI GLUCIDICA</a:t>
            </a:r>
          </a:p>
        </p:txBody>
      </p:sp>
      <p:pic>
        <p:nvPicPr>
          <p:cNvPr id="95" name="Immagine" descr="Immagine"/>
          <p:cNvPicPr>
            <a:picLocks noChangeAspect="1"/>
          </p:cNvPicPr>
          <p:nvPr/>
        </p:nvPicPr>
        <p:blipFill>
          <a:blip r:embed="rId2">
            <a:extLst/>
          </a:blip>
          <a:srcRect l="1138" t="1842" r="1138" b="5615"/>
          <a:stretch>
            <a:fillRect/>
          </a:stretch>
        </p:blipFill>
        <p:spPr>
          <a:xfrm>
            <a:off x="591740" y="1366824"/>
            <a:ext cx="7960704" cy="498452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97" name="CRITERI DIAGNOSTICI"/>
          <p:cNvSpPr txBox="1"/>
          <p:nvPr>
            <p:ph type="title"/>
          </p:nvPr>
        </p:nvSpPr>
        <p:spPr>
          <a:xfrm>
            <a:off x="457200" y="287337"/>
            <a:ext cx="8229600" cy="1143001"/>
          </a:xfrm>
          <a:prstGeom prst="rect">
            <a:avLst/>
          </a:prstGeom>
          <a:solidFill>
            <a:schemeClr val="accent1"/>
          </a:solidFill>
        </p:spPr>
        <p:txBody>
          <a:bodyPr/>
          <a:lstStyle>
            <a:lvl1pPr>
              <a:defRPr>
                <a:latin typeface="Optima"/>
                <a:ea typeface="Optima"/>
                <a:cs typeface="Optima"/>
                <a:sym typeface="Optima"/>
              </a:defRPr>
            </a:lvl1pPr>
          </a:lstStyle>
          <a:p>
            <a:pPr/>
            <a:r>
              <a:t>CRITERI DIAGNOSTICI</a:t>
            </a:r>
          </a:p>
        </p:txBody>
      </p:sp>
      <p:sp>
        <p:nvSpPr>
          <p:cNvPr id="98" name="Sintomi tipici (poliuria, polidipsia, calo ponderale) e riscontro di glicemia &gt;/= 200 mg/dL…"/>
          <p:cNvSpPr txBox="1"/>
          <p:nvPr>
            <p:ph type="body" idx="1"/>
          </p:nvPr>
        </p:nvSpPr>
        <p:spPr>
          <a:xfrm>
            <a:off x="457200" y="1625600"/>
            <a:ext cx="8229600" cy="5042183"/>
          </a:xfrm>
          <a:prstGeom prst="rect">
            <a:avLst/>
          </a:prstGeom>
          <a:ln w="25400">
            <a:solidFill>
              <a:schemeClr val="accent1">
                <a:satOff val="-23769"/>
                <a:lumOff val="-16235"/>
              </a:schemeClr>
            </a:solidFill>
          </a:ln>
        </p:spPr>
        <p:txBody>
          <a:bodyPr/>
          <a:lstStyle/>
          <a:p>
            <a:pPr marL="228600" indent="-228600">
              <a:buSzPct val="80000"/>
              <a:buBlip>
                <a:blip r:embed="rId2"/>
              </a:buBlip>
              <a:defRPr>
                <a:latin typeface="Optima"/>
                <a:ea typeface="Optima"/>
                <a:cs typeface="Optima"/>
                <a:sym typeface="Optima"/>
              </a:defRPr>
            </a:pPr>
            <a:r>
              <a:t>Sintomi tipici (poliuria, polidipsia, calo ponderale) e riscontro di glicemia &gt;/= 200 mg/dL</a:t>
            </a:r>
          </a:p>
          <a:p>
            <a:pPr marL="228600" indent="-228600">
              <a:buSzPct val="80000"/>
              <a:buBlip>
                <a:blip r:embed="rId2"/>
              </a:buBlip>
              <a:defRPr>
                <a:latin typeface="Optima"/>
                <a:ea typeface="Optima"/>
                <a:cs typeface="Optima"/>
                <a:sym typeface="Optima"/>
              </a:defRPr>
            </a:pPr>
            <a:r>
              <a:t>Glicemia a digiuno &gt;/= 126 mg/dL in due diverse misurazioni</a:t>
            </a:r>
          </a:p>
          <a:p>
            <a:pPr marL="228600" indent="-228600">
              <a:buSzPct val="80000"/>
              <a:buBlip>
                <a:blip r:embed="rId2"/>
              </a:buBlip>
              <a:defRPr>
                <a:latin typeface="Optima"/>
                <a:ea typeface="Optima"/>
                <a:cs typeface="Optima"/>
                <a:sym typeface="Optima"/>
              </a:defRPr>
            </a:pPr>
            <a:r>
              <a:t>Curva da carico:   glicemia alla 2° ora</a:t>
            </a:r>
          </a:p>
          <a:p>
            <a:pPr marL="0" indent="0">
              <a:buSzTx/>
              <a:buNone/>
              <a:defRPr>
                <a:latin typeface="Optima"/>
                <a:ea typeface="Optima"/>
                <a:cs typeface="Optima"/>
                <a:sym typeface="Optima"/>
              </a:defRPr>
            </a:pPr>
            <a:r>
              <a:t>                                           &gt;/= a 200 mg/dL</a:t>
            </a:r>
          </a:p>
          <a:p>
            <a:pPr marL="228600" indent="-228600">
              <a:buSzPct val="80000"/>
              <a:buBlip>
                <a:blip r:embed="rId2"/>
              </a:buBlip>
              <a:defRPr>
                <a:latin typeface="Optima"/>
                <a:ea typeface="Optima"/>
                <a:cs typeface="Optima"/>
                <a:sym typeface="Optima"/>
              </a:defRPr>
            </a:pPr>
            <a:r>
              <a:t>HbA1c &gt;/= 48 mmoli/mole (6,5%)</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100" name="FATTORI DI RISCHIO"/>
          <p:cNvSpPr txBox="1"/>
          <p:nvPr>
            <p:ph type="title"/>
          </p:nvPr>
        </p:nvSpPr>
        <p:spPr>
          <a:xfrm>
            <a:off x="457200" y="287337"/>
            <a:ext cx="8229600" cy="1143001"/>
          </a:xfrm>
          <a:prstGeom prst="rect">
            <a:avLst/>
          </a:prstGeom>
          <a:solidFill>
            <a:schemeClr val="accent1"/>
          </a:solidFill>
        </p:spPr>
        <p:txBody>
          <a:bodyPr/>
          <a:lstStyle>
            <a:lvl1pPr>
              <a:defRPr>
                <a:latin typeface="Optima"/>
                <a:ea typeface="Optima"/>
                <a:cs typeface="Optima"/>
                <a:sym typeface="Optima"/>
              </a:defRPr>
            </a:lvl1pPr>
          </a:lstStyle>
          <a:p>
            <a:pPr/>
            <a:r>
              <a:t>FATTORI DI RISCHIO</a:t>
            </a:r>
          </a:p>
        </p:txBody>
      </p:sp>
      <p:sp>
        <p:nvSpPr>
          <p:cNvPr id="101" name="FPG, IFG, HbA1c tra 42 e 48 mmoli/mole…"/>
          <p:cNvSpPr txBox="1"/>
          <p:nvPr>
            <p:ph type="body" idx="1"/>
          </p:nvPr>
        </p:nvSpPr>
        <p:spPr>
          <a:prstGeom prst="rect">
            <a:avLst/>
          </a:prstGeom>
          <a:ln w="25400">
            <a:solidFill>
              <a:schemeClr val="accent1">
                <a:satOff val="-23769"/>
                <a:lumOff val="-16235"/>
              </a:schemeClr>
            </a:solidFill>
          </a:ln>
        </p:spPr>
        <p:txBody>
          <a:bodyPr/>
          <a:lstStyle/>
          <a:p>
            <a:pPr marL="228600" indent="-228600">
              <a:lnSpc>
                <a:spcPct val="90000"/>
              </a:lnSpc>
              <a:buSzPct val="80000"/>
              <a:buBlip>
                <a:blip r:embed="rId3"/>
              </a:buBlip>
              <a:defRPr>
                <a:latin typeface="Optima"/>
                <a:ea typeface="Optima"/>
                <a:cs typeface="Optima"/>
                <a:sym typeface="Optima"/>
              </a:defRPr>
            </a:pPr>
            <a:r>
              <a:t>FPG, IFG, HbA1c tra 42 e 48 mmoli/mole</a:t>
            </a:r>
          </a:p>
          <a:p>
            <a:pPr marL="228600" indent="-228600">
              <a:lnSpc>
                <a:spcPct val="90000"/>
              </a:lnSpc>
              <a:buSzPct val="80000"/>
              <a:buBlip>
                <a:blip r:embed="rId3"/>
              </a:buBlip>
              <a:defRPr>
                <a:latin typeface="Optima"/>
                <a:ea typeface="Optima"/>
                <a:cs typeface="Optima"/>
                <a:sym typeface="Optima"/>
              </a:defRPr>
            </a:pPr>
            <a:r>
              <a:t>Familiarità per DM2</a:t>
            </a:r>
          </a:p>
          <a:p>
            <a:pPr marL="228600" indent="-228600">
              <a:lnSpc>
                <a:spcPct val="90000"/>
              </a:lnSpc>
              <a:buSzPct val="80000"/>
              <a:buBlip>
                <a:blip r:embed="rId3"/>
              </a:buBlip>
              <a:defRPr>
                <a:latin typeface="Optima"/>
                <a:ea typeface="Optima"/>
                <a:cs typeface="Optima"/>
                <a:sym typeface="Optima"/>
              </a:defRPr>
            </a:pPr>
            <a:r>
              <a:t>Obesità</a:t>
            </a:r>
          </a:p>
          <a:p>
            <a:pPr marL="228600" indent="-228600">
              <a:lnSpc>
                <a:spcPct val="90000"/>
              </a:lnSpc>
              <a:buSzPct val="80000"/>
              <a:buBlip>
                <a:blip r:embed="rId3"/>
              </a:buBlip>
              <a:defRPr>
                <a:latin typeface="Optima"/>
                <a:ea typeface="Optima"/>
                <a:cs typeface="Optima"/>
                <a:sym typeface="Optima"/>
              </a:defRPr>
            </a:pPr>
            <a:r>
              <a:t>Sindrome metabolica (IFG, insulinoresistenza, ipertensione arteriosa, obesità centrale, BMI &gt;30)</a:t>
            </a:r>
          </a:p>
          <a:p>
            <a:pPr marL="228600" indent="-228600">
              <a:lnSpc>
                <a:spcPct val="90000"/>
              </a:lnSpc>
              <a:buSzPct val="80000"/>
              <a:buBlip>
                <a:blip r:embed="rId3"/>
              </a:buBlip>
              <a:defRPr>
                <a:latin typeface="Optima"/>
                <a:ea typeface="Optima"/>
                <a:cs typeface="Optima"/>
                <a:sym typeface="Optima"/>
              </a:defRPr>
            </a:pPr>
            <a:r>
              <a:t>Pregresso diabete gestazionale</a:t>
            </a:r>
          </a:p>
          <a:p>
            <a:pPr marL="228600" indent="-228600">
              <a:lnSpc>
                <a:spcPct val="90000"/>
              </a:lnSpc>
              <a:buSzPct val="80000"/>
              <a:buBlip>
                <a:blip r:embed="rId3"/>
              </a:buBlip>
              <a:defRPr>
                <a:latin typeface="Optima"/>
                <a:ea typeface="Optima"/>
                <a:cs typeface="Optima"/>
                <a:sym typeface="Optima"/>
              </a:defRPr>
            </a:pPr>
            <a:r>
              <a:t>Età</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105" name="Le complicanze del diabete"/>
          <p:cNvSpPr txBox="1"/>
          <p:nvPr>
            <p:ph type="title"/>
          </p:nvPr>
        </p:nvSpPr>
        <p:spPr>
          <a:prstGeom prst="rect">
            <a:avLst/>
          </a:prstGeom>
          <a:solidFill>
            <a:schemeClr val="accent1"/>
          </a:solidFill>
        </p:spPr>
        <p:txBody>
          <a:bodyPr/>
          <a:lstStyle>
            <a:lvl1pPr>
              <a:defRPr>
                <a:latin typeface="Optima"/>
                <a:ea typeface="Optima"/>
                <a:cs typeface="Optima"/>
                <a:sym typeface="Optima"/>
              </a:defRPr>
            </a:lvl1pPr>
          </a:lstStyle>
          <a:p>
            <a:pPr/>
            <a:r>
              <a:t>Le complicanze del diabete</a:t>
            </a:r>
          </a:p>
        </p:txBody>
      </p:sp>
      <p:grpSp>
        <p:nvGrpSpPr>
          <p:cNvPr id="119" name="Gruppo"/>
          <p:cNvGrpSpPr/>
          <p:nvPr/>
        </p:nvGrpSpPr>
        <p:grpSpPr>
          <a:xfrm>
            <a:off x="646154" y="2397522"/>
            <a:ext cx="7851692" cy="3198355"/>
            <a:chOff x="0" y="0"/>
            <a:chExt cx="7851690" cy="3198354"/>
          </a:xfrm>
        </p:grpSpPr>
        <p:pic>
          <p:nvPicPr>
            <p:cNvPr id="106" name="Immagine" descr="Immagine"/>
            <p:cNvPicPr>
              <a:picLocks noChangeAspect="1"/>
            </p:cNvPicPr>
            <p:nvPr/>
          </p:nvPicPr>
          <p:blipFill>
            <a:blip r:embed="rId2">
              <a:extLst/>
            </a:blip>
            <a:srcRect l="0" t="0" r="2" b="0"/>
            <a:stretch>
              <a:fillRect/>
            </a:stretch>
          </p:blipFill>
          <p:spPr>
            <a:xfrm>
              <a:off x="1243069" y="248499"/>
              <a:ext cx="5441158" cy="27618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5274"/>
                  </a:lnTo>
                  <a:lnTo>
                    <a:pt x="0" y="5382"/>
                  </a:lnTo>
                  <a:cubicBezTo>
                    <a:pt x="0" y="7123"/>
                    <a:pt x="4" y="8387"/>
                    <a:pt x="9" y="9225"/>
                  </a:cubicBezTo>
                  <a:cubicBezTo>
                    <a:pt x="13" y="9862"/>
                    <a:pt x="16" y="10046"/>
                    <a:pt x="20" y="10274"/>
                  </a:cubicBezTo>
                  <a:cubicBezTo>
                    <a:pt x="21" y="10279"/>
                    <a:pt x="20" y="10279"/>
                    <a:pt x="20" y="10283"/>
                  </a:cubicBezTo>
                  <a:cubicBezTo>
                    <a:pt x="25" y="10483"/>
                    <a:pt x="31" y="10589"/>
                    <a:pt x="38" y="10597"/>
                  </a:cubicBezTo>
                  <a:cubicBezTo>
                    <a:pt x="48" y="10609"/>
                    <a:pt x="49" y="10624"/>
                    <a:pt x="52" y="10637"/>
                  </a:cubicBezTo>
                  <a:cubicBezTo>
                    <a:pt x="55" y="10622"/>
                    <a:pt x="60" y="10606"/>
                    <a:pt x="68" y="10597"/>
                  </a:cubicBezTo>
                  <a:cubicBezTo>
                    <a:pt x="77" y="10586"/>
                    <a:pt x="86" y="10583"/>
                    <a:pt x="96" y="10587"/>
                  </a:cubicBezTo>
                  <a:cubicBezTo>
                    <a:pt x="106" y="10592"/>
                    <a:pt x="116" y="10604"/>
                    <a:pt x="121" y="10622"/>
                  </a:cubicBezTo>
                  <a:cubicBezTo>
                    <a:pt x="133" y="10657"/>
                    <a:pt x="127" y="10705"/>
                    <a:pt x="109" y="10727"/>
                  </a:cubicBezTo>
                  <a:cubicBezTo>
                    <a:pt x="106" y="10730"/>
                    <a:pt x="103" y="10728"/>
                    <a:pt x="101" y="10730"/>
                  </a:cubicBezTo>
                  <a:cubicBezTo>
                    <a:pt x="109" y="10736"/>
                    <a:pt x="117" y="10746"/>
                    <a:pt x="121" y="10761"/>
                  </a:cubicBezTo>
                  <a:cubicBezTo>
                    <a:pt x="133" y="10797"/>
                    <a:pt x="127" y="10841"/>
                    <a:pt x="109" y="10864"/>
                  </a:cubicBezTo>
                  <a:cubicBezTo>
                    <a:pt x="90" y="10886"/>
                    <a:pt x="65" y="10878"/>
                    <a:pt x="54" y="10842"/>
                  </a:cubicBezTo>
                  <a:cubicBezTo>
                    <a:pt x="50" y="10831"/>
                    <a:pt x="51" y="10817"/>
                    <a:pt x="50" y="10805"/>
                  </a:cubicBezTo>
                  <a:cubicBezTo>
                    <a:pt x="49" y="10832"/>
                    <a:pt x="42" y="10849"/>
                    <a:pt x="32" y="10848"/>
                  </a:cubicBezTo>
                  <a:cubicBezTo>
                    <a:pt x="29" y="10885"/>
                    <a:pt x="27" y="10919"/>
                    <a:pt x="25" y="10991"/>
                  </a:cubicBezTo>
                  <a:cubicBezTo>
                    <a:pt x="19" y="11082"/>
                    <a:pt x="12" y="11535"/>
                    <a:pt x="8" y="12422"/>
                  </a:cubicBezTo>
                  <a:cubicBezTo>
                    <a:pt x="3" y="13307"/>
                    <a:pt x="0" y="14465"/>
                    <a:pt x="0" y="16196"/>
                  </a:cubicBezTo>
                  <a:cubicBezTo>
                    <a:pt x="0" y="16204"/>
                    <a:pt x="0" y="16210"/>
                    <a:pt x="0" y="16218"/>
                  </a:cubicBezTo>
                  <a:lnTo>
                    <a:pt x="0" y="21600"/>
                  </a:lnTo>
                  <a:lnTo>
                    <a:pt x="10800" y="21600"/>
                  </a:lnTo>
                  <a:lnTo>
                    <a:pt x="21600" y="21600"/>
                  </a:lnTo>
                  <a:lnTo>
                    <a:pt x="21600" y="10802"/>
                  </a:lnTo>
                  <a:lnTo>
                    <a:pt x="21600" y="0"/>
                  </a:lnTo>
                  <a:lnTo>
                    <a:pt x="10800" y="0"/>
                  </a:lnTo>
                  <a:lnTo>
                    <a:pt x="0" y="0"/>
                  </a:lnTo>
                  <a:close/>
                  <a:moveTo>
                    <a:pt x="555" y="10473"/>
                  </a:moveTo>
                  <a:cubicBezTo>
                    <a:pt x="561" y="10474"/>
                    <a:pt x="568" y="10482"/>
                    <a:pt x="573" y="10500"/>
                  </a:cubicBezTo>
                  <a:cubicBezTo>
                    <a:pt x="583" y="10530"/>
                    <a:pt x="578" y="10578"/>
                    <a:pt x="566" y="10603"/>
                  </a:cubicBezTo>
                  <a:cubicBezTo>
                    <a:pt x="550" y="10634"/>
                    <a:pt x="538" y="10630"/>
                    <a:pt x="526" y="10594"/>
                  </a:cubicBezTo>
                  <a:cubicBezTo>
                    <a:pt x="517" y="10564"/>
                    <a:pt x="520" y="10516"/>
                    <a:pt x="533" y="10491"/>
                  </a:cubicBezTo>
                  <a:cubicBezTo>
                    <a:pt x="540" y="10476"/>
                    <a:pt x="548" y="10471"/>
                    <a:pt x="555" y="10473"/>
                  </a:cubicBezTo>
                  <a:close/>
                  <a:moveTo>
                    <a:pt x="649" y="10566"/>
                  </a:moveTo>
                  <a:cubicBezTo>
                    <a:pt x="651" y="10566"/>
                    <a:pt x="651" y="10571"/>
                    <a:pt x="652" y="10572"/>
                  </a:cubicBezTo>
                  <a:cubicBezTo>
                    <a:pt x="653" y="10572"/>
                    <a:pt x="653" y="10569"/>
                    <a:pt x="654" y="10569"/>
                  </a:cubicBezTo>
                  <a:cubicBezTo>
                    <a:pt x="667" y="10569"/>
                    <a:pt x="680" y="10577"/>
                    <a:pt x="692" y="10587"/>
                  </a:cubicBezTo>
                  <a:cubicBezTo>
                    <a:pt x="692" y="10588"/>
                    <a:pt x="693" y="10587"/>
                    <a:pt x="693" y="10587"/>
                  </a:cubicBezTo>
                  <a:cubicBezTo>
                    <a:pt x="695" y="10589"/>
                    <a:pt x="698" y="10588"/>
                    <a:pt x="700" y="10590"/>
                  </a:cubicBezTo>
                  <a:cubicBezTo>
                    <a:pt x="702" y="10594"/>
                    <a:pt x="702" y="10602"/>
                    <a:pt x="704" y="10606"/>
                  </a:cubicBezTo>
                  <a:cubicBezTo>
                    <a:pt x="708" y="10612"/>
                    <a:pt x="713" y="10613"/>
                    <a:pt x="715" y="10622"/>
                  </a:cubicBezTo>
                  <a:cubicBezTo>
                    <a:pt x="717" y="10626"/>
                    <a:pt x="716" y="10632"/>
                    <a:pt x="717" y="10637"/>
                  </a:cubicBezTo>
                  <a:cubicBezTo>
                    <a:pt x="718" y="10644"/>
                    <a:pt x="718" y="10652"/>
                    <a:pt x="718" y="10659"/>
                  </a:cubicBezTo>
                  <a:cubicBezTo>
                    <a:pt x="719" y="10670"/>
                    <a:pt x="719" y="10679"/>
                    <a:pt x="717" y="10690"/>
                  </a:cubicBezTo>
                  <a:cubicBezTo>
                    <a:pt x="716" y="10694"/>
                    <a:pt x="716" y="10699"/>
                    <a:pt x="715" y="10702"/>
                  </a:cubicBezTo>
                  <a:cubicBezTo>
                    <a:pt x="714" y="10708"/>
                    <a:pt x="711" y="10707"/>
                    <a:pt x="709" y="10712"/>
                  </a:cubicBezTo>
                  <a:cubicBezTo>
                    <a:pt x="707" y="10716"/>
                    <a:pt x="707" y="10724"/>
                    <a:pt x="704" y="10727"/>
                  </a:cubicBezTo>
                  <a:cubicBezTo>
                    <a:pt x="703" y="10729"/>
                    <a:pt x="700" y="10729"/>
                    <a:pt x="698" y="10730"/>
                  </a:cubicBezTo>
                  <a:cubicBezTo>
                    <a:pt x="663" y="10780"/>
                    <a:pt x="601" y="10770"/>
                    <a:pt x="578" y="10696"/>
                  </a:cubicBezTo>
                  <a:cubicBezTo>
                    <a:pt x="563" y="10648"/>
                    <a:pt x="590" y="10611"/>
                    <a:pt x="622" y="10590"/>
                  </a:cubicBezTo>
                  <a:cubicBezTo>
                    <a:pt x="624" y="10584"/>
                    <a:pt x="625" y="10576"/>
                    <a:pt x="629" y="10572"/>
                  </a:cubicBezTo>
                  <a:cubicBezTo>
                    <a:pt x="635" y="10564"/>
                    <a:pt x="643" y="10563"/>
                    <a:pt x="649" y="10566"/>
                  </a:cubicBezTo>
                  <a:close/>
                  <a:moveTo>
                    <a:pt x="555" y="10659"/>
                  </a:moveTo>
                  <a:cubicBezTo>
                    <a:pt x="561" y="10662"/>
                    <a:pt x="568" y="10669"/>
                    <a:pt x="572" y="10681"/>
                  </a:cubicBezTo>
                  <a:cubicBezTo>
                    <a:pt x="579" y="10704"/>
                    <a:pt x="576" y="10737"/>
                    <a:pt x="564" y="10752"/>
                  </a:cubicBezTo>
                  <a:cubicBezTo>
                    <a:pt x="552" y="10767"/>
                    <a:pt x="535" y="10760"/>
                    <a:pt x="528" y="10736"/>
                  </a:cubicBezTo>
                  <a:cubicBezTo>
                    <a:pt x="520" y="10712"/>
                    <a:pt x="523" y="10680"/>
                    <a:pt x="536" y="10665"/>
                  </a:cubicBezTo>
                  <a:cubicBezTo>
                    <a:pt x="542" y="10658"/>
                    <a:pt x="548" y="10656"/>
                    <a:pt x="555" y="10659"/>
                  </a:cubicBezTo>
                  <a:close/>
                  <a:moveTo>
                    <a:pt x="52" y="10671"/>
                  </a:moveTo>
                  <a:cubicBezTo>
                    <a:pt x="49" y="10686"/>
                    <a:pt x="47" y="10699"/>
                    <a:pt x="38" y="10718"/>
                  </a:cubicBezTo>
                  <a:cubicBezTo>
                    <a:pt x="37" y="10719"/>
                    <a:pt x="37" y="10749"/>
                    <a:pt x="36" y="10752"/>
                  </a:cubicBezTo>
                  <a:cubicBezTo>
                    <a:pt x="44" y="10757"/>
                    <a:pt x="49" y="10774"/>
                    <a:pt x="50" y="10795"/>
                  </a:cubicBezTo>
                  <a:cubicBezTo>
                    <a:pt x="51" y="10772"/>
                    <a:pt x="57" y="10750"/>
                    <a:pt x="68" y="10736"/>
                  </a:cubicBezTo>
                  <a:cubicBezTo>
                    <a:pt x="70" y="10733"/>
                    <a:pt x="73" y="10735"/>
                    <a:pt x="76" y="10733"/>
                  </a:cubicBezTo>
                  <a:cubicBezTo>
                    <a:pt x="67" y="10728"/>
                    <a:pt x="59" y="10718"/>
                    <a:pt x="54" y="10702"/>
                  </a:cubicBezTo>
                  <a:cubicBezTo>
                    <a:pt x="51" y="10693"/>
                    <a:pt x="53" y="10681"/>
                    <a:pt x="52" y="10671"/>
                  </a:cubicBezTo>
                  <a:close/>
                  <a:moveTo>
                    <a:pt x="517" y="10795"/>
                  </a:moveTo>
                  <a:cubicBezTo>
                    <a:pt x="526" y="10800"/>
                    <a:pt x="535" y="10812"/>
                    <a:pt x="540" y="10829"/>
                  </a:cubicBezTo>
                  <a:cubicBezTo>
                    <a:pt x="552" y="10865"/>
                    <a:pt x="546" y="10913"/>
                    <a:pt x="528" y="10935"/>
                  </a:cubicBezTo>
                  <a:cubicBezTo>
                    <a:pt x="510" y="10957"/>
                    <a:pt x="485" y="10946"/>
                    <a:pt x="474" y="10910"/>
                  </a:cubicBezTo>
                  <a:cubicBezTo>
                    <a:pt x="463" y="10874"/>
                    <a:pt x="469" y="10827"/>
                    <a:pt x="487" y="10805"/>
                  </a:cubicBezTo>
                  <a:cubicBezTo>
                    <a:pt x="496" y="10794"/>
                    <a:pt x="507" y="10791"/>
                    <a:pt x="517" y="10795"/>
                  </a:cubicBezTo>
                  <a:close/>
                  <a:moveTo>
                    <a:pt x="763" y="10795"/>
                  </a:moveTo>
                  <a:cubicBezTo>
                    <a:pt x="772" y="10800"/>
                    <a:pt x="781" y="10812"/>
                    <a:pt x="786" y="10829"/>
                  </a:cubicBezTo>
                  <a:cubicBezTo>
                    <a:pt x="797" y="10865"/>
                    <a:pt x="792" y="10913"/>
                    <a:pt x="774" y="10935"/>
                  </a:cubicBezTo>
                  <a:cubicBezTo>
                    <a:pt x="764" y="10946"/>
                    <a:pt x="753" y="10949"/>
                    <a:pt x="744" y="10944"/>
                  </a:cubicBezTo>
                  <a:cubicBezTo>
                    <a:pt x="734" y="10940"/>
                    <a:pt x="726" y="10928"/>
                    <a:pt x="720" y="10910"/>
                  </a:cubicBezTo>
                  <a:cubicBezTo>
                    <a:pt x="709" y="10874"/>
                    <a:pt x="714" y="10827"/>
                    <a:pt x="733" y="10805"/>
                  </a:cubicBezTo>
                  <a:cubicBezTo>
                    <a:pt x="742" y="10794"/>
                    <a:pt x="753" y="10791"/>
                    <a:pt x="763" y="10795"/>
                  </a:cubicBezTo>
                  <a:close/>
                </a:path>
              </a:pathLst>
            </a:custGeom>
            <a:ln w="12700" cap="flat">
              <a:noFill/>
              <a:miter lim="400000"/>
            </a:ln>
            <a:effectLst/>
          </p:spPr>
        </p:pic>
        <p:sp>
          <p:nvSpPr>
            <p:cNvPr id="107" name="Ovale"/>
            <p:cNvSpPr/>
            <p:nvPr/>
          </p:nvSpPr>
          <p:spPr>
            <a:xfrm>
              <a:off x="1233670" y="1441099"/>
              <a:ext cx="307475" cy="474543"/>
            </a:xfrm>
            <a:prstGeom prst="ellipse">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108" name="Ovale"/>
            <p:cNvSpPr/>
            <p:nvPr/>
          </p:nvSpPr>
          <p:spPr>
            <a:xfrm>
              <a:off x="2022521" y="2431125"/>
              <a:ext cx="307475" cy="238874"/>
            </a:xfrm>
            <a:prstGeom prst="ellipse">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109" name="Ovale"/>
            <p:cNvSpPr/>
            <p:nvPr/>
          </p:nvSpPr>
          <p:spPr>
            <a:xfrm>
              <a:off x="6084906" y="2009854"/>
              <a:ext cx="432024" cy="186511"/>
            </a:xfrm>
            <a:prstGeom prst="ellipse">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110" name="ICTUS"/>
            <p:cNvSpPr txBox="1"/>
            <p:nvPr/>
          </p:nvSpPr>
          <p:spPr>
            <a:xfrm>
              <a:off x="2497830" y="0"/>
              <a:ext cx="751993" cy="365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a:solidFill>
                    <a:schemeClr val="accent2">
                      <a:lumOff val="-8000"/>
                    </a:schemeClr>
                  </a:solidFill>
                  <a:latin typeface="Optima"/>
                  <a:ea typeface="Optima"/>
                  <a:cs typeface="Optima"/>
                  <a:sym typeface="Optima"/>
                </a:defRPr>
              </a:lvl1pPr>
            </a:lstStyle>
            <a:p>
              <a:pPr/>
              <a:r>
                <a:t>ICTUS</a:t>
              </a:r>
            </a:p>
          </p:txBody>
        </p:sp>
        <p:sp>
          <p:nvSpPr>
            <p:cNvPr id="111" name="NEUROPATIA…"/>
            <p:cNvSpPr txBox="1"/>
            <p:nvPr/>
          </p:nvSpPr>
          <p:spPr>
            <a:xfrm>
              <a:off x="317745" y="462079"/>
              <a:ext cx="1637132" cy="6445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a:solidFill>
                    <a:schemeClr val="accent2">
                      <a:lumOff val="-8000"/>
                    </a:schemeClr>
                  </a:solidFill>
                  <a:latin typeface="Optima"/>
                  <a:ea typeface="Optima"/>
                  <a:cs typeface="Optima"/>
                  <a:sym typeface="Optima"/>
                </a:defRPr>
              </a:pPr>
              <a:r>
                <a:t>NEUROPATIA </a:t>
              </a:r>
            </a:p>
            <a:p>
              <a:pPr>
                <a:defRPr b="1">
                  <a:solidFill>
                    <a:schemeClr val="accent2">
                      <a:lumOff val="-8000"/>
                    </a:schemeClr>
                  </a:solidFill>
                  <a:latin typeface="Optima"/>
                  <a:ea typeface="Optima"/>
                  <a:cs typeface="Optima"/>
                  <a:sym typeface="Optima"/>
                </a:defRPr>
              </a:pPr>
              <a:r>
                <a:t>PERIFERICA</a:t>
              </a:r>
            </a:p>
          </p:txBody>
        </p:sp>
        <p:sp>
          <p:nvSpPr>
            <p:cNvPr id="112" name="NEFROPATIA…"/>
            <p:cNvSpPr txBox="1"/>
            <p:nvPr/>
          </p:nvSpPr>
          <p:spPr>
            <a:xfrm>
              <a:off x="0" y="1535768"/>
              <a:ext cx="1510030" cy="6445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a:solidFill>
                    <a:schemeClr val="accent2">
                      <a:lumOff val="-8000"/>
                    </a:schemeClr>
                  </a:solidFill>
                  <a:latin typeface="Optima"/>
                  <a:ea typeface="Optima"/>
                  <a:cs typeface="Optima"/>
                  <a:sym typeface="Optima"/>
                </a:defRPr>
              </a:pPr>
              <a:r>
                <a:t>NEFROPATIA</a:t>
              </a:r>
            </a:p>
            <a:p>
              <a:pPr>
                <a:defRPr b="1">
                  <a:solidFill>
                    <a:schemeClr val="accent2">
                      <a:lumOff val="-8000"/>
                    </a:schemeClr>
                  </a:solidFill>
                  <a:latin typeface="Optima"/>
                  <a:ea typeface="Optima"/>
                  <a:cs typeface="Optima"/>
                  <a:sym typeface="Optima"/>
                </a:defRPr>
              </a:pPr>
              <a:r>
                <a:t>DIABETICA</a:t>
              </a:r>
            </a:p>
          </p:txBody>
        </p:sp>
        <p:sp>
          <p:nvSpPr>
            <p:cNvPr id="113" name="PIEDE…"/>
            <p:cNvSpPr txBox="1"/>
            <p:nvPr/>
          </p:nvSpPr>
          <p:spPr>
            <a:xfrm>
              <a:off x="1394548" y="2356610"/>
              <a:ext cx="1310692" cy="6445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a:solidFill>
                    <a:schemeClr val="accent2">
                      <a:lumOff val="-8000"/>
                    </a:schemeClr>
                  </a:solidFill>
                  <a:latin typeface="Optima"/>
                  <a:ea typeface="Optima"/>
                  <a:cs typeface="Optima"/>
                  <a:sym typeface="Optima"/>
                </a:defRPr>
              </a:pPr>
              <a:r>
                <a:t>PIEDE </a:t>
              </a:r>
            </a:p>
            <a:p>
              <a:pPr>
                <a:defRPr b="1">
                  <a:solidFill>
                    <a:schemeClr val="accent2">
                      <a:lumOff val="-8000"/>
                    </a:schemeClr>
                  </a:solidFill>
                  <a:latin typeface="Optima"/>
                  <a:ea typeface="Optima"/>
                  <a:cs typeface="Optima"/>
                  <a:sym typeface="Optima"/>
                </a:defRPr>
              </a:pPr>
              <a:r>
                <a:t>DIABETICO</a:t>
              </a:r>
            </a:p>
          </p:txBody>
        </p:sp>
        <p:sp>
          <p:nvSpPr>
            <p:cNvPr id="114" name="GLAUCOMA"/>
            <p:cNvSpPr txBox="1"/>
            <p:nvPr/>
          </p:nvSpPr>
          <p:spPr>
            <a:xfrm>
              <a:off x="3398108" y="2833228"/>
              <a:ext cx="1418362" cy="365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a:solidFill>
                    <a:schemeClr val="accent2">
                      <a:lumOff val="-8000"/>
                    </a:schemeClr>
                  </a:solidFill>
                  <a:latin typeface="Optima"/>
                  <a:ea typeface="Optima"/>
                  <a:cs typeface="Optima"/>
                  <a:sym typeface="Optima"/>
                </a:defRPr>
              </a:lvl1pPr>
            </a:lstStyle>
            <a:p>
              <a:pPr/>
              <a:r>
                <a:t>GLAUCOMA</a:t>
              </a:r>
            </a:p>
          </p:txBody>
        </p:sp>
        <p:sp>
          <p:nvSpPr>
            <p:cNvPr id="115" name="CATARATTA"/>
            <p:cNvSpPr txBox="1"/>
            <p:nvPr/>
          </p:nvSpPr>
          <p:spPr>
            <a:xfrm>
              <a:off x="5445798" y="2496310"/>
              <a:ext cx="1309549" cy="365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a:solidFill>
                    <a:schemeClr val="accent2">
                      <a:lumOff val="-8000"/>
                    </a:schemeClr>
                  </a:solidFill>
                  <a:latin typeface="Optima"/>
                  <a:ea typeface="Optima"/>
                  <a:cs typeface="Optima"/>
                  <a:sym typeface="Optima"/>
                </a:defRPr>
              </a:lvl1pPr>
            </a:lstStyle>
            <a:p>
              <a:pPr/>
              <a:r>
                <a:t>CATARATTA</a:t>
              </a:r>
            </a:p>
          </p:txBody>
        </p:sp>
        <p:sp>
          <p:nvSpPr>
            <p:cNvPr id="116" name="RETINOPATIA…"/>
            <p:cNvSpPr txBox="1"/>
            <p:nvPr/>
          </p:nvSpPr>
          <p:spPr>
            <a:xfrm>
              <a:off x="6252735" y="1479194"/>
              <a:ext cx="1598956" cy="6445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r">
                <a:defRPr b="1">
                  <a:solidFill>
                    <a:schemeClr val="accent2">
                      <a:lumOff val="-8000"/>
                    </a:schemeClr>
                  </a:solidFill>
                  <a:latin typeface="Optima"/>
                  <a:ea typeface="Optima"/>
                  <a:cs typeface="Optima"/>
                  <a:sym typeface="Optima"/>
                </a:defRPr>
              </a:pPr>
              <a:r>
                <a:t>RETINOPATIA</a:t>
              </a:r>
            </a:p>
            <a:p>
              <a:pPr algn="r">
                <a:defRPr b="1">
                  <a:solidFill>
                    <a:schemeClr val="accent2">
                      <a:lumOff val="-8000"/>
                    </a:schemeClr>
                  </a:solidFill>
                  <a:latin typeface="Optima"/>
                  <a:ea typeface="Optima"/>
                  <a:cs typeface="Optima"/>
                  <a:sym typeface="Optima"/>
                </a:defRPr>
              </a:pPr>
              <a:r>
                <a:t>DIABETICA</a:t>
              </a:r>
            </a:p>
          </p:txBody>
        </p:sp>
        <p:sp>
          <p:nvSpPr>
            <p:cNvPr id="117" name="ARTERIOPATIA…"/>
            <p:cNvSpPr txBox="1"/>
            <p:nvPr/>
          </p:nvSpPr>
          <p:spPr>
            <a:xfrm>
              <a:off x="5772370" y="462079"/>
              <a:ext cx="1709142" cy="6445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r">
                <a:defRPr b="1">
                  <a:solidFill>
                    <a:schemeClr val="accent2">
                      <a:lumOff val="-8000"/>
                    </a:schemeClr>
                  </a:solidFill>
                  <a:latin typeface="Optima"/>
                  <a:ea typeface="Optima"/>
                  <a:cs typeface="Optima"/>
                  <a:sym typeface="Optima"/>
                </a:defRPr>
              </a:pPr>
              <a:r>
                <a:t>ARTERIOPATIA</a:t>
              </a:r>
            </a:p>
            <a:p>
              <a:pPr algn="r">
                <a:defRPr b="1">
                  <a:solidFill>
                    <a:schemeClr val="accent2">
                      <a:lumOff val="-8000"/>
                    </a:schemeClr>
                  </a:solidFill>
                  <a:latin typeface="Optima"/>
                  <a:ea typeface="Optima"/>
                  <a:cs typeface="Optima"/>
                  <a:sym typeface="Optima"/>
                </a:defRPr>
              </a:pPr>
              <a:r>
                <a:t>PERIFERICA</a:t>
              </a:r>
            </a:p>
          </p:txBody>
        </p:sp>
        <p:sp>
          <p:nvSpPr>
            <p:cNvPr id="118" name="INFARTO"/>
            <p:cNvSpPr txBox="1"/>
            <p:nvPr/>
          </p:nvSpPr>
          <p:spPr>
            <a:xfrm>
              <a:off x="4633783" y="79436"/>
              <a:ext cx="1056946" cy="365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a:solidFill>
                    <a:schemeClr val="accent2">
                      <a:lumOff val="-8000"/>
                    </a:schemeClr>
                  </a:solidFill>
                  <a:latin typeface="Optima"/>
                  <a:ea typeface="Optima"/>
                  <a:cs typeface="Optima"/>
                  <a:sym typeface="Optima"/>
                </a:defRPr>
              </a:lvl1pPr>
            </a:lstStyle>
            <a:p>
              <a:pPr/>
              <a:r>
                <a:t>INFARTO</a:t>
              </a:r>
            </a:p>
          </p:txBody>
        </p:sp>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pic>
        <p:nvPicPr>
          <p:cNvPr id="121" name="diabete-mellito-di-tipo-2-complicanze-mortalit-e-morbidit.jpg" descr="diabete-mellito-di-tipo-2-complicanze-mortalit-e-morbidit.jpg"/>
          <p:cNvPicPr>
            <a:picLocks noChangeAspect="1"/>
          </p:cNvPicPr>
          <p:nvPr/>
        </p:nvPicPr>
        <p:blipFill>
          <a:blip r:embed="rId2">
            <a:extLst/>
          </a:blip>
          <a:srcRect l="2901" t="68859" r="74451" b="10528"/>
          <a:stretch>
            <a:fillRect/>
          </a:stretch>
        </p:blipFill>
        <p:spPr>
          <a:xfrm>
            <a:off x="623376" y="4730956"/>
            <a:ext cx="1496411" cy="1021434"/>
          </a:xfrm>
          <a:prstGeom prst="rect">
            <a:avLst/>
          </a:prstGeom>
          <a:ln w="12700">
            <a:miter lim="400000"/>
          </a:ln>
        </p:spPr>
      </p:pic>
      <p:pic>
        <p:nvPicPr>
          <p:cNvPr id="122" name="diabete-mellito-di-tipo-2-complicanze-mortalit-e-morbidit.jpg" descr="diabete-mellito-di-tipo-2-complicanze-mortalit-e-morbidit.jpg"/>
          <p:cNvPicPr>
            <a:picLocks noChangeAspect="1"/>
          </p:cNvPicPr>
          <p:nvPr/>
        </p:nvPicPr>
        <p:blipFill>
          <a:blip r:embed="rId2">
            <a:extLst/>
          </a:blip>
          <a:srcRect l="3026" t="43893" r="74764" b="36376"/>
          <a:stretch>
            <a:fillRect/>
          </a:stretch>
        </p:blipFill>
        <p:spPr>
          <a:xfrm>
            <a:off x="637663" y="2673011"/>
            <a:ext cx="1467480" cy="977728"/>
          </a:xfrm>
          <a:prstGeom prst="rect">
            <a:avLst/>
          </a:prstGeom>
          <a:ln w="12700">
            <a:miter lim="400000"/>
          </a:ln>
        </p:spPr>
      </p:pic>
      <p:pic>
        <p:nvPicPr>
          <p:cNvPr id="123" name="diabete-mellito-di-tipo-2-complicanze-mortalit-e-morbidit.jpg" descr="diabete-mellito-di-tipo-2-complicanze-mortalit-e-morbidit.jpg"/>
          <p:cNvPicPr>
            <a:picLocks noChangeAspect="1"/>
          </p:cNvPicPr>
          <p:nvPr/>
        </p:nvPicPr>
        <p:blipFill>
          <a:blip r:embed="rId2">
            <a:extLst/>
          </a:blip>
          <a:srcRect l="3256" t="18833" r="74998" b="61330"/>
          <a:stretch>
            <a:fillRect/>
          </a:stretch>
        </p:blipFill>
        <p:spPr>
          <a:xfrm>
            <a:off x="653141" y="787750"/>
            <a:ext cx="1436800" cy="982973"/>
          </a:xfrm>
          <a:prstGeom prst="rect">
            <a:avLst/>
          </a:prstGeom>
          <a:ln w="12700">
            <a:miter lim="400000"/>
          </a:ln>
        </p:spPr>
      </p:pic>
      <p:pic>
        <p:nvPicPr>
          <p:cNvPr id="124" name="Immagine" descr="Immagine"/>
          <p:cNvPicPr>
            <a:picLocks noChangeAspect="1"/>
          </p:cNvPicPr>
          <p:nvPr/>
        </p:nvPicPr>
        <p:blipFill>
          <a:blip r:embed="rId3">
            <a:extLst/>
          </a:blip>
          <a:stretch>
            <a:fillRect/>
          </a:stretch>
        </p:blipFill>
        <p:spPr>
          <a:xfrm>
            <a:off x="3604814" y="870091"/>
            <a:ext cx="2798383" cy="5347228"/>
          </a:xfrm>
          <a:prstGeom prst="rect">
            <a:avLst/>
          </a:prstGeom>
          <a:ln w="12700">
            <a:miter lim="400000"/>
          </a:ln>
        </p:spPr>
      </p:pic>
      <p:sp>
        <p:nvSpPr>
          <p:cNvPr id="125" name="Ovale"/>
          <p:cNvSpPr/>
          <p:nvPr/>
        </p:nvSpPr>
        <p:spPr>
          <a:xfrm>
            <a:off x="6627188" y="3840201"/>
            <a:ext cx="952501" cy="924340"/>
          </a:xfrm>
          <a:prstGeom prst="ellipse">
            <a:avLst/>
          </a:prstGeom>
          <a:solidFill>
            <a:schemeClr val="accent1">
              <a:lumOff val="4705"/>
            </a:schemeClr>
          </a:solidFill>
          <a:ln w="25400">
            <a:solidFill>
              <a:srgbClr val="000000"/>
            </a:solidFill>
          </a:ln>
        </p:spPr>
        <p:txBody>
          <a:bodyPr lIns="45719" rIns="45719"/>
          <a:lstStyle/>
          <a:p>
            <a:pPr/>
          </a:p>
        </p:txBody>
      </p:sp>
      <p:sp>
        <p:nvSpPr>
          <p:cNvPr id="126" name="Cerchio"/>
          <p:cNvSpPr/>
          <p:nvPr/>
        </p:nvSpPr>
        <p:spPr>
          <a:xfrm>
            <a:off x="2636540" y="698756"/>
            <a:ext cx="952501" cy="952501"/>
          </a:xfrm>
          <a:prstGeom prst="ellipse">
            <a:avLst/>
          </a:prstGeom>
          <a:solidFill>
            <a:schemeClr val="accent1">
              <a:lumOff val="4705"/>
            </a:schemeClr>
          </a:solidFill>
          <a:ln w="25400">
            <a:solidFill>
              <a:srgbClr val="000000"/>
            </a:solidFill>
          </a:ln>
        </p:spPr>
        <p:txBody>
          <a:bodyPr lIns="45719" rIns="45719"/>
          <a:lstStyle/>
          <a:p>
            <a:pPr/>
          </a:p>
        </p:txBody>
      </p:sp>
      <p:sp>
        <p:nvSpPr>
          <p:cNvPr id="127" name="Ovale"/>
          <p:cNvSpPr/>
          <p:nvPr/>
        </p:nvSpPr>
        <p:spPr>
          <a:xfrm>
            <a:off x="2590013" y="2482850"/>
            <a:ext cx="952501" cy="924339"/>
          </a:xfrm>
          <a:prstGeom prst="ellipse">
            <a:avLst/>
          </a:prstGeom>
          <a:solidFill>
            <a:schemeClr val="accent1">
              <a:lumOff val="4705"/>
            </a:schemeClr>
          </a:solidFill>
          <a:ln w="25400">
            <a:solidFill>
              <a:srgbClr val="000000"/>
            </a:solidFill>
          </a:ln>
        </p:spPr>
        <p:txBody>
          <a:bodyPr lIns="45719" rIns="45719"/>
          <a:lstStyle/>
          <a:p>
            <a:pPr lvl="3"/>
          </a:p>
        </p:txBody>
      </p:sp>
      <p:sp>
        <p:nvSpPr>
          <p:cNvPr id="128" name="Cerchio"/>
          <p:cNvSpPr/>
          <p:nvPr/>
        </p:nvSpPr>
        <p:spPr>
          <a:xfrm>
            <a:off x="2590013" y="4725262"/>
            <a:ext cx="952501" cy="952501"/>
          </a:xfrm>
          <a:prstGeom prst="ellipse">
            <a:avLst/>
          </a:prstGeom>
          <a:solidFill>
            <a:schemeClr val="accent1">
              <a:lumOff val="4705"/>
            </a:schemeClr>
          </a:solidFill>
          <a:ln w="25400">
            <a:solidFill>
              <a:srgbClr val="000000"/>
            </a:solidFill>
          </a:ln>
        </p:spPr>
        <p:txBody>
          <a:bodyPr lIns="45719" rIns="45719"/>
          <a:lstStyle/>
          <a:p>
            <a:pPr/>
          </a:p>
        </p:txBody>
      </p:sp>
      <p:sp>
        <p:nvSpPr>
          <p:cNvPr id="129" name="30%"/>
          <p:cNvSpPr txBox="1"/>
          <p:nvPr/>
        </p:nvSpPr>
        <p:spPr>
          <a:xfrm>
            <a:off x="2831953" y="999676"/>
            <a:ext cx="561569" cy="36512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Optima"/>
                <a:ea typeface="Optima"/>
                <a:cs typeface="Optima"/>
                <a:sym typeface="Optima"/>
              </a:defRPr>
            </a:lvl1pPr>
          </a:lstStyle>
          <a:p>
            <a:pPr/>
            <a:r>
              <a:t>30%</a:t>
            </a:r>
          </a:p>
        </p:txBody>
      </p:sp>
      <p:sp>
        <p:nvSpPr>
          <p:cNvPr id="130" name="15%"/>
          <p:cNvSpPr txBox="1"/>
          <p:nvPr/>
        </p:nvSpPr>
        <p:spPr>
          <a:xfrm>
            <a:off x="2785426" y="5026181"/>
            <a:ext cx="561569" cy="36512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Optima"/>
                <a:ea typeface="Optima"/>
                <a:cs typeface="Optima"/>
                <a:sym typeface="Optima"/>
              </a:defRPr>
            </a:lvl1pPr>
          </a:lstStyle>
          <a:p>
            <a:pPr/>
            <a:r>
              <a:t>15%</a:t>
            </a:r>
          </a:p>
        </p:txBody>
      </p:sp>
      <p:sp>
        <p:nvSpPr>
          <p:cNvPr id="131" name="20%"/>
          <p:cNvSpPr txBox="1"/>
          <p:nvPr/>
        </p:nvSpPr>
        <p:spPr>
          <a:xfrm>
            <a:off x="2785426" y="2769688"/>
            <a:ext cx="561570" cy="36512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Optima"/>
                <a:ea typeface="Optima"/>
                <a:cs typeface="Optima"/>
                <a:sym typeface="Optima"/>
              </a:defRPr>
            </a:lvl1pPr>
          </a:lstStyle>
          <a:p>
            <a:pPr/>
            <a:r>
              <a:t>20%</a:t>
            </a:r>
          </a:p>
        </p:txBody>
      </p:sp>
      <p:sp>
        <p:nvSpPr>
          <p:cNvPr id="132" name="30%"/>
          <p:cNvSpPr txBox="1"/>
          <p:nvPr/>
        </p:nvSpPr>
        <p:spPr>
          <a:xfrm>
            <a:off x="6822654" y="4119807"/>
            <a:ext cx="561569" cy="36512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Optima"/>
                <a:ea typeface="Optima"/>
                <a:cs typeface="Optima"/>
                <a:sym typeface="Optima"/>
              </a:defRPr>
            </a:lvl1pPr>
          </a:lstStyle>
          <a:p>
            <a:pPr/>
            <a:r>
              <a:t>30%</a:t>
            </a:r>
          </a:p>
        </p:txBody>
      </p:sp>
      <p:sp>
        <p:nvSpPr>
          <p:cNvPr id="133" name="decessi dei diabetici…"/>
          <p:cNvSpPr txBox="1"/>
          <p:nvPr/>
        </p:nvSpPr>
        <p:spPr>
          <a:xfrm>
            <a:off x="6660908" y="1385433"/>
            <a:ext cx="2231493" cy="64452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Optima"/>
                <a:ea typeface="Optima"/>
                <a:cs typeface="Optima"/>
                <a:sym typeface="Optima"/>
              </a:defRPr>
            </a:pPr>
            <a:r>
              <a:t>decessi dei diabetici</a:t>
            </a:r>
          </a:p>
          <a:p>
            <a:pPr>
              <a:defRPr>
                <a:latin typeface="Optima"/>
                <a:ea typeface="Optima"/>
                <a:cs typeface="Optima"/>
                <a:sym typeface="Optima"/>
              </a:defRPr>
            </a:pPr>
            <a:r>
              <a:t>avviene per </a:t>
            </a:r>
            <a:r>
              <a:rPr b="1">
                <a:solidFill>
                  <a:srgbClr val="ED3C65"/>
                </a:solidFill>
              </a:rPr>
              <a:t>causa CV</a:t>
            </a:r>
          </a:p>
        </p:txBody>
      </p:sp>
      <p:sp>
        <p:nvSpPr>
          <p:cNvPr id="134" name="Disfunzione erettile"/>
          <p:cNvSpPr txBox="1"/>
          <p:nvPr/>
        </p:nvSpPr>
        <p:spPr>
          <a:xfrm>
            <a:off x="6537341" y="4741798"/>
            <a:ext cx="2035354" cy="36512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Optima"/>
                <a:ea typeface="Optima"/>
                <a:cs typeface="Optima"/>
                <a:sym typeface="Optima"/>
              </a:defRPr>
            </a:lvl1pPr>
          </a:lstStyle>
          <a:p>
            <a:pPr/>
            <a:r>
              <a:t>Disfunzione erettile</a:t>
            </a:r>
          </a:p>
        </p:txBody>
      </p:sp>
      <p:sp>
        <p:nvSpPr>
          <p:cNvPr id="135" name="La NEUROPATIA è la 2a causa di…"/>
          <p:cNvSpPr txBox="1"/>
          <p:nvPr/>
        </p:nvSpPr>
        <p:spPr>
          <a:xfrm>
            <a:off x="2417937" y="5768269"/>
            <a:ext cx="3517596" cy="64452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Optima"/>
                <a:ea typeface="Optima"/>
                <a:cs typeface="Optima"/>
                <a:sym typeface="Optima"/>
              </a:defRPr>
            </a:pPr>
            <a:r>
              <a:t>La NEUROPATIA è la 2a causa di </a:t>
            </a:r>
          </a:p>
          <a:p>
            <a:pPr>
              <a:defRPr>
                <a:latin typeface="Optima"/>
                <a:ea typeface="Optima"/>
                <a:cs typeface="Optima"/>
                <a:sym typeface="Optima"/>
              </a:defRPr>
            </a:pPr>
            <a:r>
              <a:t>amputazioni degli arti inferiori</a:t>
            </a:r>
          </a:p>
        </p:txBody>
      </p:sp>
      <p:sp>
        <p:nvSpPr>
          <p:cNvPr id="136" name="La NEFROPATIA è…"/>
          <p:cNvSpPr txBox="1"/>
          <p:nvPr/>
        </p:nvSpPr>
        <p:spPr>
          <a:xfrm>
            <a:off x="2189337" y="3383972"/>
            <a:ext cx="2111706" cy="64452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Optima"/>
                <a:ea typeface="Optima"/>
                <a:cs typeface="Optima"/>
                <a:sym typeface="Optima"/>
              </a:defRPr>
            </a:pPr>
            <a:r>
              <a:t>La NEFROPATIA è </a:t>
            </a:r>
          </a:p>
          <a:p>
            <a:pPr>
              <a:defRPr>
                <a:latin typeface="Optima"/>
                <a:ea typeface="Optima"/>
                <a:cs typeface="Optima"/>
                <a:sym typeface="Optima"/>
              </a:defRPr>
            </a:pPr>
            <a:r>
              <a:t>la 1a causa di dialisi</a:t>
            </a:r>
          </a:p>
        </p:txBody>
      </p:sp>
      <p:sp>
        <p:nvSpPr>
          <p:cNvPr id="137" name="La RETINOPATIA è la 2a…"/>
          <p:cNvSpPr txBox="1"/>
          <p:nvPr/>
        </p:nvSpPr>
        <p:spPr>
          <a:xfrm>
            <a:off x="2114774" y="1601563"/>
            <a:ext cx="2590166" cy="64452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Optima"/>
                <a:ea typeface="Optima"/>
                <a:cs typeface="Optima"/>
                <a:sym typeface="Optima"/>
              </a:defRPr>
            </a:pPr>
            <a:r>
              <a:t>La RETINOPATIA è la 2a</a:t>
            </a:r>
          </a:p>
          <a:p>
            <a:pPr>
              <a:defRPr>
                <a:latin typeface="Optima"/>
                <a:ea typeface="Optima"/>
                <a:cs typeface="Optima"/>
                <a:sym typeface="Optima"/>
              </a:defRPr>
            </a:pPr>
            <a:r>
              <a:t>causa di cecità</a:t>
            </a:r>
          </a:p>
        </p:txBody>
      </p:sp>
      <p:sp>
        <p:nvSpPr>
          <p:cNvPr id="138" name="Linea"/>
          <p:cNvSpPr/>
          <p:nvPr/>
        </p:nvSpPr>
        <p:spPr>
          <a:xfrm flipV="1">
            <a:off x="3533330" y="4550592"/>
            <a:ext cx="1245149" cy="747540"/>
          </a:xfrm>
          <a:prstGeom prst="line">
            <a:avLst/>
          </a:prstGeom>
          <a:ln w="254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39" name="Ovale"/>
          <p:cNvSpPr/>
          <p:nvPr/>
        </p:nvSpPr>
        <p:spPr>
          <a:xfrm>
            <a:off x="6760295" y="506175"/>
            <a:ext cx="952501" cy="924340"/>
          </a:xfrm>
          <a:prstGeom prst="ellipse">
            <a:avLst/>
          </a:prstGeom>
          <a:solidFill>
            <a:schemeClr val="accent1">
              <a:lumOff val="4705"/>
            </a:schemeClr>
          </a:solidFill>
          <a:ln w="25400">
            <a:solidFill>
              <a:srgbClr val="000000"/>
            </a:solidFill>
          </a:ln>
        </p:spPr>
        <p:txBody>
          <a:bodyPr lIns="45719" rIns="45719"/>
          <a:lstStyle/>
          <a:p>
            <a:pPr>
              <a:defRPr>
                <a:solidFill>
                  <a:schemeClr val="accent1"/>
                </a:solidFill>
              </a:defRPr>
            </a:pPr>
          </a:p>
        </p:txBody>
      </p:sp>
      <p:sp>
        <p:nvSpPr>
          <p:cNvPr id="140" name="75%"/>
          <p:cNvSpPr txBox="1"/>
          <p:nvPr/>
        </p:nvSpPr>
        <p:spPr>
          <a:xfrm>
            <a:off x="6955707" y="793014"/>
            <a:ext cx="561676"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rPr b="1">
                <a:solidFill>
                  <a:srgbClr val="ED3A49"/>
                </a:solidFill>
              </a:rPr>
              <a:t>75</a:t>
            </a:r>
            <a:r>
              <a:t>%</a:t>
            </a:r>
          </a:p>
        </p:txBody>
      </p:sp>
      <p:sp>
        <p:nvSpPr>
          <p:cNvPr id="141" name="Cervello frontale"/>
          <p:cNvSpPr/>
          <p:nvPr/>
        </p:nvSpPr>
        <p:spPr>
          <a:xfrm>
            <a:off x="4799460" y="1200532"/>
            <a:ext cx="409090" cy="339727"/>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8302" y="9"/>
                </a:moveTo>
                <a:cubicBezTo>
                  <a:pt x="6982" y="101"/>
                  <a:pt x="5943" y="867"/>
                  <a:pt x="5256" y="1602"/>
                </a:cubicBezTo>
                <a:cubicBezTo>
                  <a:pt x="5021" y="1852"/>
                  <a:pt x="4829" y="2167"/>
                  <a:pt x="4726" y="2528"/>
                </a:cubicBezTo>
                <a:cubicBezTo>
                  <a:pt x="4627" y="2877"/>
                  <a:pt x="4605" y="3232"/>
                  <a:pt x="4671" y="3567"/>
                </a:cubicBezTo>
                <a:cubicBezTo>
                  <a:pt x="4747" y="3948"/>
                  <a:pt x="4927" y="4283"/>
                  <a:pt x="5162" y="4487"/>
                </a:cubicBezTo>
                <a:cubicBezTo>
                  <a:pt x="5228" y="4546"/>
                  <a:pt x="5327" y="4527"/>
                  <a:pt x="5370" y="4448"/>
                </a:cubicBezTo>
                <a:cubicBezTo>
                  <a:pt x="5730" y="3830"/>
                  <a:pt x="6309" y="3389"/>
                  <a:pt x="6844" y="3323"/>
                </a:cubicBezTo>
                <a:cubicBezTo>
                  <a:pt x="6925" y="3310"/>
                  <a:pt x="7003" y="3371"/>
                  <a:pt x="7024" y="3463"/>
                </a:cubicBezTo>
                <a:cubicBezTo>
                  <a:pt x="7052" y="3587"/>
                  <a:pt x="6985" y="3704"/>
                  <a:pt x="6881" y="3711"/>
                </a:cubicBezTo>
                <a:cubicBezTo>
                  <a:pt x="6434" y="3770"/>
                  <a:pt x="5949" y="4146"/>
                  <a:pt x="5638" y="4678"/>
                </a:cubicBezTo>
                <a:cubicBezTo>
                  <a:pt x="5431" y="5033"/>
                  <a:pt x="5343" y="5387"/>
                  <a:pt x="5392" y="5670"/>
                </a:cubicBezTo>
                <a:cubicBezTo>
                  <a:pt x="5409" y="5768"/>
                  <a:pt x="5375" y="5873"/>
                  <a:pt x="5293" y="5912"/>
                </a:cubicBezTo>
                <a:cubicBezTo>
                  <a:pt x="5272" y="5919"/>
                  <a:pt x="5256" y="5926"/>
                  <a:pt x="5234" y="5926"/>
                </a:cubicBezTo>
                <a:cubicBezTo>
                  <a:pt x="5157" y="5926"/>
                  <a:pt x="5091" y="5866"/>
                  <a:pt x="5075" y="5774"/>
                </a:cubicBezTo>
                <a:cubicBezTo>
                  <a:pt x="5037" y="5590"/>
                  <a:pt x="5043" y="5387"/>
                  <a:pt x="5087" y="5177"/>
                </a:cubicBezTo>
                <a:cubicBezTo>
                  <a:pt x="5114" y="5046"/>
                  <a:pt x="5071" y="4907"/>
                  <a:pt x="4978" y="4822"/>
                </a:cubicBezTo>
                <a:cubicBezTo>
                  <a:pt x="4672" y="4559"/>
                  <a:pt x="4443" y="4139"/>
                  <a:pt x="4350" y="3666"/>
                </a:cubicBezTo>
                <a:cubicBezTo>
                  <a:pt x="4323" y="3534"/>
                  <a:pt x="4306" y="3403"/>
                  <a:pt x="4306" y="3272"/>
                </a:cubicBezTo>
                <a:cubicBezTo>
                  <a:pt x="4301" y="3101"/>
                  <a:pt x="4175" y="2982"/>
                  <a:pt x="4038" y="3015"/>
                </a:cubicBezTo>
                <a:cubicBezTo>
                  <a:pt x="3503" y="3159"/>
                  <a:pt x="2363" y="3724"/>
                  <a:pt x="1332" y="5524"/>
                </a:cubicBezTo>
                <a:cubicBezTo>
                  <a:pt x="595" y="6917"/>
                  <a:pt x="279" y="8480"/>
                  <a:pt x="426" y="9302"/>
                </a:cubicBezTo>
                <a:cubicBezTo>
                  <a:pt x="443" y="9492"/>
                  <a:pt x="486" y="9670"/>
                  <a:pt x="541" y="9827"/>
                </a:cubicBezTo>
                <a:cubicBezTo>
                  <a:pt x="595" y="9978"/>
                  <a:pt x="748" y="10038"/>
                  <a:pt x="868" y="9953"/>
                </a:cubicBezTo>
                <a:cubicBezTo>
                  <a:pt x="1179" y="9729"/>
                  <a:pt x="1484" y="9624"/>
                  <a:pt x="1751" y="9585"/>
                </a:cubicBezTo>
                <a:cubicBezTo>
                  <a:pt x="2292" y="9500"/>
                  <a:pt x="2756" y="9664"/>
                  <a:pt x="3051" y="9815"/>
                </a:cubicBezTo>
                <a:cubicBezTo>
                  <a:pt x="3231" y="9907"/>
                  <a:pt x="3400" y="10019"/>
                  <a:pt x="3542" y="10144"/>
                </a:cubicBezTo>
                <a:cubicBezTo>
                  <a:pt x="3635" y="10222"/>
                  <a:pt x="3765" y="10190"/>
                  <a:pt x="3825" y="10072"/>
                </a:cubicBezTo>
                <a:cubicBezTo>
                  <a:pt x="3967" y="9789"/>
                  <a:pt x="4148" y="9553"/>
                  <a:pt x="4350" y="9382"/>
                </a:cubicBezTo>
                <a:cubicBezTo>
                  <a:pt x="4416" y="9329"/>
                  <a:pt x="4507" y="9328"/>
                  <a:pt x="4562" y="9400"/>
                </a:cubicBezTo>
                <a:cubicBezTo>
                  <a:pt x="4638" y="9492"/>
                  <a:pt x="4623" y="9638"/>
                  <a:pt x="4541" y="9704"/>
                </a:cubicBezTo>
                <a:cubicBezTo>
                  <a:pt x="4170" y="10006"/>
                  <a:pt x="3885" y="10617"/>
                  <a:pt x="3820" y="11260"/>
                </a:cubicBezTo>
                <a:cubicBezTo>
                  <a:pt x="3776" y="11687"/>
                  <a:pt x="3836" y="12056"/>
                  <a:pt x="3989" y="12273"/>
                </a:cubicBezTo>
                <a:cubicBezTo>
                  <a:pt x="4043" y="12351"/>
                  <a:pt x="4055" y="12463"/>
                  <a:pt x="4001" y="12542"/>
                </a:cubicBezTo>
                <a:cubicBezTo>
                  <a:pt x="3968" y="12588"/>
                  <a:pt x="3924" y="12607"/>
                  <a:pt x="3875" y="12607"/>
                </a:cubicBezTo>
                <a:cubicBezTo>
                  <a:pt x="3831" y="12607"/>
                  <a:pt x="3788" y="12588"/>
                  <a:pt x="3755" y="12542"/>
                </a:cubicBezTo>
                <a:cubicBezTo>
                  <a:pt x="3531" y="12239"/>
                  <a:pt x="3438" y="11765"/>
                  <a:pt x="3493" y="11207"/>
                </a:cubicBezTo>
                <a:cubicBezTo>
                  <a:pt x="3503" y="11102"/>
                  <a:pt x="3520" y="11004"/>
                  <a:pt x="3542" y="10899"/>
                </a:cubicBezTo>
                <a:cubicBezTo>
                  <a:pt x="3569" y="10774"/>
                  <a:pt x="3537" y="10635"/>
                  <a:pt x="3455" y="10550"/>
                </a:cubicBezTo>
                <a:cubicBezTo>
                  <a:pt x="3122" y="10202"/>
                  <a:pt x="2472" y="9868"/>
                  <a:pt x="1801" y="9973"/>
                </a:cubicBezTo>
                <a:cubicBezTo>
                  <a:pt x="1774" y="9980"/>
                  <a:pt x="1746" y="9979"/>
                  <a:pt x="1719" y="9985"/>
                </a:cubicBezTo>
                <a:cubicBezTo>
                  <a:pt x="1113" y="10110"/>
                  <a:pt x="606" y="10616"/>
                  <a:pt x="355" y="11299"/>
                </a:cubicBezTo>
                <a:cubicBezTo>
                  <a:pt x="126" y="11930"/>
                  <a:pt x="0" y="12621"/>
                  <a:pt x="0" y="13351"/>
                </a:cubicBezTo>
                <a:cubicBezTo>
                  <a:pt x="0" y="16287"/>
                  <a:pt x="2063" y="18664"/>
                  <a:pt x="4606" y="18664"/>
                </a:cubicBezTo>
                <a:cubicBezTo>
                  <a:pt x="5900" y="18664"/>
                  <a:pt x="7073" y="18046"/>
                  <a:pt x="7908" y="17054"/>
                </a:cubicBezTo>
                <a:cubicBezTo>
                  <a:pt x="7957" y="17002"/>
                  <a:pt x="7946" y="16897"/>
                  <a:pt x="7880" y="16851"/>
                </a:cubicBezTo>
                <a:cubicBezTo>
                  <a:pt x="7766" y="16772"/>
                  <a:pt x="7661" y="16687"/>
                  <a:pt x="7563" y="16595"/>
                </a:cubicBezTo>
                <a:cubicBezTo>
                  <a:pt x="7503" y="16535"/>
                  <a:pt x="7477" y="16425"/>
                  <a:pt x="7521" y="16340"/>
                </a:cubicBezTo>
                <a:cubicBezTo>
                  <a:pt x="7575" y="16228"/>
                  <a:pt x="7690" y="16208"/>
                  <a:pt x="7766" y="16280"/>
                </a:cubicBezTo>
                <a:cubicBezTo>
                  <a:pt x="7952" y="16471"/>
                  <a:pt x="8651" y="17023"/>
                  <a:pt x="9289" y="17030"/>
                </a:cubicBezTo>
                <a:cubicBezTo>
                  <a:pt x="10009" y="17036"/>
                  <a:pt x="10599" y="16305"/>
                  <a:pt x="10599" y="15412"/>
                </a:cubicBezTo>
                <a:cubicBezTo>
                  <a:pt x="10599" y="15228"/>
                  <a:pt x="10571" y="15051"/>
                  <a:pt x="10527" y="14886"/>
                </a:cubicBezTo>
                <a:cubicBezTo>
                  <a:pt x="10374" y="14453"/>
                  <a:pt x="10080" y="14139"/>
                  <a:pt x="9649" y="13942"/>
                </a:cubicBezTo>
                <a:cubicBezTo>
                  <a:pt x="8716" y="13515"/>
                  <a:pt x="7390" y="13783"/>
                  <a:pt x="6615" y="14256"/>
                </a:cubicBezTo>
                <a:cubicBezTo>
                  <a:pt x="5846" y="14722"/>
                  <a:pt x="5343" y="15578"/>
                  <a:pt x="5338" y="15584"/>
                </a:cubicBezTo>
                <a:lnTo>
                  <a:pt x="5310" y="15630"/>
                </a:lnTo>
                <a:cubicBezTo>
                  <a:pt x="5261" y="15715"/>
                  <a:pt x="5152" y="15722"/>
                  <a:pt x="5097" y="15630"/>
                </a:cubicBezTo>
                <a:lnTo>
                  <a:pt x="5070" y="15584"/>
                </a:lnTo>
                <a:cubicBezTo>
                  <a:pt x="4442" y="14527"/>
                  <a:pt x="2920" y="14106"/>
                  <a:pt x="2046" y="14736"/>
                </a:cubicBezTo>
                <a:cubicBezTo>
                  <a:pt x="1970" y="14789"/>
                  <a:pt x="1872" y="14768"/>
                  <a:pt x="1823" y="14683"/>
                </a:cubicBezTo>
                <a:cubicBezTo>
                  <a:pt x="1768" y="14591"/>
                  <a:pt x="1791" y="14461"/>
                  <a:pt x="1872" y="14402"/>
                </a:cubicBezTo>
                <a:cubicBezTo>
                  <a:pt x="2773" y="13738"/>
                  <a:pt x="4213" y="14026"/>
                  <a:pt x="5043" y="14946"/>
                </a:cubicBezTo>
                <a:cubicBezTo>
                  <a:pt x="5136" y="15044"/>
                  <a:pt x="5271" y="15039"/>
                  <a:pt x="5353" y="14934"/>
                </a:cubicBezTo>
                <a:cubicBezTo>
                  <a:pt x="5593" y="14618"/>
                  <a:pt x="5981" y="14190"/>
                  <a:pt x="6467" y="13895"/>
                </a:cubicBezTo>
                <a:cubicBezTo>
                  <a:pt x="7323" y="13376"/>
                  <a:pt x="8732" y="13093"/>
                  <a:pt x="9763" y="13560"/>
                </a:cubicBezTo>
                <a:cubicBezTo>
                  <a:pt x="10052" y="13691"/>
                  <a:pt x="10292" y="13876"/>
                  <a:pt x="10478" y="14106"/>
                </a:cubicBezTo>
                <a:cubicBezTo>
                  <a:pt x="10489" y="14067"/>
                  <a:pt x="10506" y="14020"/>
                  <a:pt x="10517" y="13981"/>
                </a:cubicBezTo>
                <a:cubicBezTo>
                  <a:pt x="10446" y="12161"/>
                  <a:pt x="9840" y="11095"/>
                  <a:pt x="8634" y="10649"/>
                </a:cubicBezTo>
                <a:cubicBezTo>
                  <a:pt x="8547" y="10616"/>
                  <a:pt x="8491" y="10511"/>
                  <a:pt x="8513" y="10412"/>
                </a:cubicBezTo>
                <a:cubicBezTo>
                  <a:pt x="8535" y="10301"/>
                  <a:pt x="8628" y="10236"/>
                  <a:pt x="8721" y="10269"/>
                </a:cubicBezTo>
                <a:cubicBezTo>
                  <a:pt x="9289" y="10472"/>
                  <a:pt x="9735" y="10806"/>
                  <a:pt x="10074" y="11273"/>
                </a:cubicBezTo>
                <a:cubicBezTo>
                  <a:pt x="10139" y="11358"/>
                  <a:pt x="10254" y="11359"/>
                  <a:pt x="10309" y="11260"/>
                </a:cubicBezTo>
                <a:cubicBezTo>
                  <a:pt x="10483" y="10971"/>
                  <a:pt x="10599" y="10564"/>
                  <a:pt x="10599" y="10117"/>
                </a:cubicBezTo>
                <a:cubicBezTo>
                  <a:pt x="10599" y="9795"/>
                  <a:pt x="10538" y="9500"/>
                  <a:pt x="10440" y="9244"/>
                </a:cubicBezTo>
                <a:cubicBezTo>
                  <a:pt x="10435" y="9231"/>
                  <a:pt x="10429" y="9216"/>
                  <a:pt x="10423" y="9203"/>
                </a:cubicBezTo>
                <a:cubicBezTo>
                  <a:pt x="10423" y="9203"/>
                  <a:pt x="10423" y="9204"/>
                  <a:pt x="10423" y="9197"/>
                </a:cubicBezTo>
                <a:cubicBezTo>
                  <a:pt x="10401" y="9151"/>
                  <a:pt x="10386" y="9105"/>
                  <a:pt x="10358" y="9059"/>
                </a:cubicBezTo>
                <a:cubicBezTo>
                  <a:pt x="10336" y="9013"/>
                  <a:pt x="10315" y="8968"/>
                  <a:pt x="10299" y="8916"/>
                </a:cubicBezTo>
                <a:cubicBezTo>
                  <a:pt x="10135" y="8627"/>
                  <a:pt x="9867" y="8383"/>
                  <a:pt x="9518" y="8199"/>
                </a:cubicBezTo>
                <a:cubicBezTo>
                  <a:pt x="8868" y="7864"/>
                  <a:pt x="8082" y="7825"/>
                  <a:pt x="7558" y="8101"/>
                </a:cubicBezTo>
                <a:cubicBezTo>
                  <a:pt x="6952" y="8423"/>
                  <a:pt x="6505" y="9079"/>
                  <a:pt x="6390" y="9815"/>
                </a:cubicBezTo>
                <a:cubicBezTo>
                  <a:pt x="6314" y="10295"/>
                  <a:pt x="6352" y="11018"/>
                  <a:pt x="6953" y="11747"/>
                </a:cubicBezTo>
                <a:cubicBezTo>
                  <a:pt x="7018" y="11826"/>
                  <a:pt x="7024" y="11964"/>
                  <a:pt x="6953" y="12043"/>
                </a:cubicBezTo>
                <a:cubicBezTo>
                  <a:pt x="6920" y="12076"/>
                  <a:pt x="6882" y="12088"/>
                  <a:pt x="6844" y="12088"/>
                </a:cubicBezTo>
                <a:cubicBezTo>
                  <a:pt x="6800" y="12088"/>
                  <a:pt x="6762" y="12068"/>
                  <a:pt x="6729" y="12028"/>
                </a:cubicBezTo>
                <a:cubicBezTo>
                  <a:pt x="6178" y="11365"/>
                  <a:pt x="5949" y="10558"/>
                  <a:pt x="6074" y="9743"/>
                </a:cubicBezTo>
                <a:cubicBezTo>
                  <a:pt x="6102" y="9572"/>
                  <a:pt x="6139" y="9408"/>
                  <a:pt x="6194" y="9250"/>
                </a:cubicBezTo>
                <a:cubicBezTo>
                  <a:pt x="6248" y="9093"/>
                  <a:pt x="6238" y="8908"/>
                  <a:pt x="6156" y="8764"/>
                </a:cubicBezTo>
                <a:cubicBezTo>
                  <a:pt x="6145" y="8744"/>
                  <a:pt x="6139" y="8738"/>
                  <a:pt x="6139" y="8731"/>
                </a:cubicBezTo>
                <a:cubicBezTo>
                  <a:pt x="5932" y="8324"/>
                  <a:pt x="4863" y="6766"/>
                  <a:pt x="2718" y="7056"/>
                </a:cubicBezTo>
                <a:cubicBezTo>
                  <a:pt x="2620" y="7069"/>
                  <a:pt x="2527" y="6971"/>
                  <a:pt x="2538" y="6846"/>
                </a:cubicBezTo>
                <a:cubicBezTo>
                  <a:pt x="2543" y="6748"/>
                  <a:pt x="2609" y="6674"/>
                  <a:pt x="2691" y="6668"/>
                </a:cubicBezTo>
                <a:cubicBezTo>
                  <a:pt x="4650" y="6411"/>
                  <a:pt x="5904" y="7628"/>
                  <a:pt x="6390" y="8429"/>
                </a:cubicBezTo>
                <a:cubicBezTo>
                  <a:pt x="6445" y="8521"/>
                  <a:pt x="6560" y="8527"/>
                  <a:pt x="6625" y="8441"/>
                </a:cubicBezTo>
                <a:cubicBezTo>
                  <a:pt x="6849" y="8146"/>
                  <a:pt x="7122" y="7904"/>
                  <a:pt x="7439" y="7739"/>
                </a:cubicBezTo>
                <a:cubicBezTo>
                  <a:pt x="8039" y="7424"/>
                  <a:pt x="8928" y="7463"/>
                  <a:pt x="9654" y="7838"/>
                </a:cubicBezTo>
                <a:cubicBezTo>
                  <a:pt x="9916" y="7969"/>
                  <a:pt x="10134" y="8140"/>
                  <a:pt x="10314" y="8337"/>
                </a:cubicBezTo>
                <a:cubicBezTo>
                  <a:pt x="10330" y="8297"/>
                  <a:pt x="10347" y="8251"/>
                  <a:pt x="10363" y="8211"/>
                </a:cubicBezTo>
                <a:cubicBezTo>
                  <a:pt x="10511" y="7929"/>
                  <a:pt x="10599" y="7561"/>
                  <a:pt x="10599" y="7160"/>
                </a:cubicBezTo>
                <a:cubicBezTo>
                  <a:pt x="10599" y="6714"/>
                  <a:pt x="10489" y="6312"/>
                  <a:pt x="10309" y="6017"/>
                </a:cubicBezTo>
                <a:cubicBezTo>
                  <a:pt x="10303" y="6010"/>
                  <a:pt x="10304" y="6005"/>
                  <a:pt x="10299" y="5998"/>
                </a:cubicBezTo>
                <a:cubicBezTo>
                  <a:pt x="10206" y="5841"/>
                  <a:pt x="10041" y="5760"/>
                  <a:pt x="9883" y="5820"/>
                </a:cubicBezTo>
                <a:cubicBezTo>
                  <a:pt x="9675" y="5898"/>
                  <a:pt x="9462" y="5932"/>
                  <a:pt x="9255" y="5932"/>
                </a:cubicBezTo>
                <a:cubicBezTo>
                  <a:pt x="8949" y="5932"/>
                  <a:pt x="8660" y="5861"/>
                  <a:pt x="8436" y="5762"/>
                </a:cubicBezTo>
                <a:cubicBezTo>
                  <a:pt x="8360" y="5729"/>
                  <a:pt x="8311" y="5637"/>
                  <a:pt x="8327" y="5538"/>
                </a:cubicBezTo>
                <a:cubicBezTo>
                  <a:pt x="8344" y="5413"/>
                  <a:pt x="8453" y="5347"/>
                  <a:pt x="8546" y="5386"/>
                </a:cubicBezTo>
                <a:cubicBezTo>
                  <a:pt x="8960" y="5577"/>
                  <a:pt x="9589" y="5624"/>
                  <a:pt x="10053" y="5302"/>
                </a:cubicBezTo>
                <a:cubicBezTo>
                  <a:pt x="10086" y="5276"/>
                  <a:pt x="10118" y="5248"/>
                  <a:pt x="10150" y="5222"/>
                </a:cubicBezTo>
                <a:cubicBezTo>
                  <a:pt x="10259" y="5124"/>
                  <a:pt x="10347" y="4999"/>
                  <a:pt x="10413" y="4855"/>
                </a:cubicBezTo>
                <a:cubicBezTo>
                  <a:pt x="10522" y="4592"/>
                  <a:pt x="10592" y="4270"/>
                  <a:pt x="10592" y="3929"/>
                </a:cubicBezTo>
                <a:lnTo>
                  <a:pt x="10592" y="3922"/>
                </a:lnTo>
                <a:cubicBezTo>
                  <a:pt x="10592" y="3647"/>
                  <a:pt x="10511" y="3369"/>
                  <a:pt x="10363" y="3159"/>
                </a:cubicBezTo>
                <a:cubicBezTo>
                  <a:pt x="9840" y="2397"/>
                  <a:pt x="9190" y="2095"/>
                  <a:pt x="8426" y="2259"/>
                </a:cubicBezTo>
                <a:cubicBezTo>
                  <a:pt x="8344" y="2279"/>
                  <a:pt x="8262" y="2232"/>
                  <a:pt x="8235" y="2140"/>
                </a:cubicBezTo>
                <a:cubicBezTo>
                  <a:pt x="8197" y="2022"/>
                  <a:pt x="8258" y="1898"/>
                  <a:pt x="8361" y="1871"/>
                </a:cubicBezTo>
                <a:cubicBezTo>
                  <a:pt x="9087" y="1714"/>
                  <a:pt x="9736" y="1924"/>
                  <a:pt x="10282" y="2489"/>
                </a:cubicBezTo>
                <a:cubicBezTo>
                  <a:pt x="10353" y="2568"/>
                  <a:pt x="10468" y="2523"/>
                  <a:pt x="10490" y="2411"/>
                </a:cubicBezTo>
                <a:cubicBezTo>
                  <a:pt x="10506" y="2306"/>
                  <a:pt x="10522" y="2160"/>
                  <a:pt x="10517" y="1970"/>
                </a:cubicBezTo>
                <a:cubicBezTo>
                  <a:pt x="10495" y="886"/>
                  <a:pt x="10195" y="118"/>
                  <a:pt x="8885" y="13"/>
                </a:cubicBezTo>
                <a:cubicBezTo>
                  <a:pt x="8685" y="-3"/>
                  <a:pt x="8490" y="-4"/>
                  <a:pt x="8302" y="9"/>
                </a:cubicBezTo>
                <a:close/>
                <a:moveTo>
                  <a:pt x="13298" y="9"/>
                </a:moveTo>
                <a:cubicBezTo>
                  <a:pt x="13110" y="-4"/>
                  <a:pt x="12915" y="-3"/>
                  <a:pt x="12715" y="13"/>
                </a:cubicBezTo>
                <a:cubicBezTo>
                  <a:pt x="11405" y="118"/>
                  <a:pt x="11105" y="886"/>
                  <a:pt x="11083" y="1970"/>
                </a:cubicBezTo>
                <a:cubicBezTo>
                  <a:pt x="11078" y="2160"/>
                  <a:pt x="11094" y="2306"/>
                  <a:pt x="11110" y="2411"/>
                </a:cubicBezTo>
                <a:cubicBezTo>
                  <a:pt x="11132" y="2523"/>
                  <a:pt x="11247" y="2568"/>
                  <a:pt x="11318" y="2489"/>
                </a:cubicBezTo>
                <a:cubicBezTo>
                  <a:pt x="11864" y="1924"/>
                  <a:pt x="12513" y="1714"/>
                  <a:pt x="13239" y="1871"/>
                </a:cubicBezTo>
                <a:cubicBezTo>
                  <a:pt x="13342" y="1898"/>
                  <a:pt x="13403" y="2022"/>
                  <a:pt x="13365" y="2140"/>
                </a:cubicBezTo>
                <a:cubicBezTo>
                  <a:pt x="13338" y="2232"/>
                  <a:pt x="13256" y="2279"/>
                  <a:pt x="13174" y="2259"/>
                </a:cubicBezTo>
                <a:cubicBezTo>
                  <a:pt x="12410" y="2095"/>
                  <a:pt x="11760" y="2397"/>
                  <a:pt x="11237" y="3159"/>
                </a:cubicBezTo>
                <a:cubicBezTo>
                  <a:pt x="11089" y="3369"/>
                  <a:pt x="11008" y="3647"/>
                  <a:pt x="11008" y="3922"/>
                </a:cubicBezTo>
                <a:lnTo>
                  <a:pt x="11008" y="3929"/>
                </a:lnTo>
                <a:cubicBezTo>
                  <a:pt x="11008" y="4270"/>
                  <a:pt x="11078" y="4592"/>
                  <a:pt x="11187" y="4855"/>
                </a:cubicBezTo>
                <a:cubicBezTo>
                  <a:pt x="11253" y="4999"/>
                  <a:pt x="11341" y="5124"/>
                  <a:pt x="11450" y="5222"/>
                </a:cubicBezTo>
                <a:cubicBezTo>
                  <a:pt x="11482" y="5248"/>
                  <a:pt x="11514" y="5276"/>
                  <a:pt x="11547" y="5302"/>
                </a:cubicBezTo>
                <a:cubicBezTo>
                  <a:pt x="12011" y="5624"/>
                  <a:pt x="12640" y="5577"/>
                  <a:pt x="13054" y="5386"/>
                </a:cubicBezTo>
                <a:cubicBezTo>
                  <a:pt x="13147" y="5347"/>
                  <a:pt x="13256" y="5413"/>
                  <a:pt x="13273" y="5538"/>
                </a:cubicBezTo>
                <a:cubicBezTo>
                  <a:pt x="13289" y="5637"/>
                  <a:pt x="13240" y="5729"/>
                  <a:pt x="13164" y="5762"/>
                </a:cubicBezTo>
                <a:cubicBezTo>
                  <a:pt x="12940" y="5861"/>
                  <a:pt x="12651" y="5932"/>
                  <a:pt x="12345" y="5932"/>
                </a:cubicBezTo>
                <a:cubicBezTo>
                  <a:pt x="12138" y="5932"/>
                  <a:pt x="11925" y="5898"/>
                  <a:pt x="11717" y="5820"/>
                </a:cubicBezTo>
                <a:cubicBezTo>
                  <a:pt x="11559" y="5760"/>
                  <a:pt x="11394" y="5841"/>
                  <a:pt x="11301" y="5998"/>
                </a:cubicBezTo>
                <a:cubicBezTo>
                  <a:pt x="11296" y="6005"/>
                  <a:pt x="11297" y="6010"/>
                  <a:pt x="11291" y="6017"/>
                </a:cubicBezTo>
                <a:cubicBezTo>
                  <a:pt x="11111" y="6312"/>
                  <a:pt x="11001" y="6714"/>
                  <a:pt x="11001" y="7160"/>
                </a:cubicBezTo>
                <a:cubicBezTo>
                  <a:pt x="11001" y="7561"/>
                  <a:pt x="11089" y="7929"/>
                  <a:pt x="11237" y="8211"/>
                </a:cubicBezTo>
                <a:cubicBezTo>
                  <a:pt x="11253" y="8251"/>
                  <a:pt x="11270" y="8297"/>
                  <a:pt x="11286" y="8337"/>
                </a:cubicBezTo>
                <a:cubicBezTo>
                  <a:pt x="11466" y="8140"/>
                  <a:pt x="11684" y="7969"/>
                  <a:pt x="11946" y="7838"/>
                </a:cubicBezTo>
                <a:cubicBezTo>
                  <a:pt x="12672" y="7463"/>
                  <a:pt x="13561" y="7424"/>
                  <a:pt x="14161" y="7739"/>
                </a:cubicBezTo>
                <a:cubicBezTo>
                  <a:pt x="14478" y="7904"/>
                  <a:pt x="14751" y="8146"/>
                  <a:pt x="14975" y="8441"/>
                </a:cubicBezTo>
                <a:cubicBezTo>
                  <a:pt x="15040" y="8527"/>
                  <a:pt x="15155" y="8521"/>
                  <a:pt x="15210" y="8429"/>
                </a:cubicBezTo>
                <a:cubicBezTo>
                  <a:pt x="15696" y="7628"/>
                  <a:pt x="16950" y="6411"/>
                  <a:pt x="18909" y="6668"/>
                </a:cubicBezTo>
                <a:cubicBezTo>
                  <a:pt x="18991" y="6674"/>
                  <a:pt x="19057" y="6748"/>
                  <a:pt x="19062" y="6846"/>
                </a:cubicBezTo>
                <a:cubicBezTo>
                  <a:pt x="19073" y="6971"/>
                  <a:pt x="18980" y="7069"/>
                  <a:pt x="18882" y="7056"/>
                </a:cubicBezTo>
                <a:cubicBezTo>
                  <a:pt x="16737" y="6766"/>
                  <a:pt x="15668" y="8324"/>
                  <a:pt x="15461" y="8731"/>
                </a:cubicBezTo>
                <a:cubicBezTo>
                  <a:pt x="15461" y="8738"/>
                  <a:pt x="15455" y="8744"/>
                  <a:pt x="15444" y="8764"/>
                </a:cubicBezTo>
                <a:cubicBezTo>
                  <a:pt x="15362" y="8908"/>
                  <a:pt x="15352" y="9093"/>
                  <a:pt x="15406" y="9250"/>
                </a:cubicBezTo>
                <a:cubicBezTo>
                  <a:pt x="15461" y="9408"/>
                  <a:pt x="15498" y="9572"/>
                  <a:pt x="15526" y="9743"/>
                </a:cubicBezTo>
                <a:cubicBezTo>
                  <a:pt x="15651" y="10558"/>
                  <a:pt x="15422" y="11365"/>
                  <a:pt x="14871" y="12028"/>
                </a:cubicBezTo>
                <a:cubicBezTo>
                  <a:pt x="14838" y="12068"/>
                  <a:pt x="14800" y="12088"/>
                  <a:pt x="14756" y="12088"/>
                </a:cubicBezTo>
                <a:cubicBezTo>
                  <a:pt x="14718" y="12088"/>
                  <a:pt x="14680" y="12076"/>
                  <a:pt x="14647" y="12043"/>
                </a:cubicBezTo>
                <a:cubicBezTo>
                  <a:pt x="14576" y="11964"/>
                  <a:pt x="14582" y="11826"/>
                  <a:pt x="14647" y="11747"/>
                </a:cubicBezTo>
                <a:cubicBezTo>
                  <a:pt x="15248" y="11018"/>
                  <a:pt x="15286" y="10295"/>
                  <a:pt x="15210" y="9815"/>
                </a:cubicBezTo>
                <a:cubicBezTo>
                  <a:pt x="15095" y="9079"/>
                  <a:pt x="14648" y="8423"/>
                  <a:pt x="14042" y="8101"/>
                </a:cubicBezTo>
                <a:cubicBezTo>
                  <a:pt x="13518" y="7825"/>
                  <a:pt x="12732" y="7864"/>
                  <a:pt x="12082" y="8199"/>
                </a:cubicBezTo>
                <a:cubicBezTo>
                  <a:pt x="11733" y="8383"/>
                  <a:pt x="11465" y="8627"/>
                  <a:pt x="11301" y="8916"/>
                </a:cubicBezTo>
                <a:cubicBezTo>
                  <a:pt x="11285" y="8968"/>
                  <a:pt x="11264" y="9013"/>
                  <a:pt x="11242" y="9059"/>
                </a:cubicBezTo>
                <a:cubicBezTo>
                  <a:pt x="11214" y="9105"/>
                  <a:pt x="11199" y="9151"/>
                  <a:pt x="11177" y="9197"/>
                </a:cubicBezTo>
                <a:cubicBezTo>
                  <a:pt x="11177" y="9204"/>
                  <a:pt x="11177" y="9203"/>
                  <a:pt x="11177" y="9203"/>
                </a:cubicBezTo>
                <a:cubicBezTo>
                  <a:pt x="11171" y="9216"/>
                  <a:pt x="11165" y="9231"/>
                  <a:pt x="11160" y="9244"/>
                </a:cubicBezTo>
                <a:cubicBezTo>
                  <a:pt x="11062" y="9500"/>
                  <a:pt x="11001" y="9795"/>
                  <a:pt x="11001" y="10117"/>
                </a:cubicBezTo>
                <a:cubicBezTo>
                  <a:pt x="11001" y="10564"/>
                  <a:pt x="11117" y="10971"/>
                  <a:pt x="11291" y="11260"/>
                </a:cubicBezTo>
                <a:cubicBezTo>
                  <a:pt x="11346" y="11359"/>
                  <a:pt x="11461" y="11358"/>
                  <a:pt x="11526" y="11273"/>
                </a:cubicBezTo>
                <a:cubicBezTo>
                  <a:pt x="11865" y="10806"/>
                  <a:pt x="12311" y="10472"/>
                  <a:pt x="12879" y="10269"/>
                </a:cubicBezTo>
                <a:cubicBezTo>
                  <a:pt x="12972" y="10236"/>
                  <a:pt x="13065" y="10301"/>
                  <a:pt x="13087" y="10412"/>
                </a:cubicBezTo>
                <a:cubicBezTo>
                  <a:pt x="13109" y="10511"/>
                  <a:pt x="13053" y="10616"/>
                  <a:pt x="12966" y="10649"/>
                </a:cubicBezTo>
                <a:cubicBezTo>
                  <a:pt x="11760" y="11095"/>
                  <a:pt x="11154" y="12161"/>
                  <a:pt x="11083" y="13981"/>
                </a:cubicBezTo>
                <a:cubicBezTo>
                  <a:pt x="11094" y="14020"/>
                  <a:pt x="11111" y="14067"/>
                  <a:pt x="11122" y="14106"/>
                </a:cubicBezTo>
                <a:cubicBezTo>
                  <a:pt x="11308" y="13876"/>
                  <a:pt x="11548" y="13691"/>
                  <a:pt x="11837" y="13560"/>
                </a:cubicBezTo>
                <a:cubicBezTo>
                  <a:pt x="12868" y="13093"/>
                  <a:pt x="14277" y="13376"/>
                  <a:pt x="15133" y="13895"/>
                </a:cubicBezTo>
                <a:cubicBezTo>
                  <a:pt x="15619" y="14190"/>
                  <a:pt x="16007" y="14618"/>
                  <a:pt x="16247" y="14934"/>
                </a:cubicBezTo>
                <a:cubicBezTo>
                  <a:pt x="16329" y="15039"/>
                  <a:pt x="16465" y="15044"/>
                  <a:pt x="16557" y="14946"/>
                </a:cubicBezTo>
                <a:cubicBezTo>
                  <a:pt x="17387" y="14026"/>
                  <a:pt x="18827" y="13738"/>
                  <a:pt x="19728" y="14402"/>
                </a:cubicBezTo>
                <a:cubicBezTo>
                  <a:pt x="19809" y="14461"/>
                  <a:pt x="19832" y="14591"/>
                  <a:pt x="19777" y="14683"/>
                </a:cubicBezTo>
                <a:cubicBezTo>
                  <a:pt x="19728" y="14768"/>
                  <a:pt x="19630" y="14789"/>
                  <a:pt x="19554" y="14736"/>
                </a:cubicBezTo>
                <a:cubicBezTo>
                  <a:pt x="18680" y="14106"/>
                  <a:pt x="17158" y="14527"/>
                  <a:pt x="16530" y="15584"/>
                </a:cubicBezTo>
                <a:lnTo>
                  <a:pt x="16503" y="15630"/>
                </a:lnTo>
                <a:cubicBezTo>
                  <a:pt x="16448" y="15722"/>
                  <a:pt x="16339" y="15715"/>
                  <a:pt x="16290" y="15630"/>
                </a:cubicBezTo>
                <a:lnTo>
                  <a:pt x="16262" y="15584"/>
                </a:lnTo>
                <a:cubicBezTo>
                  <a:pt x="16257" y="15578"/>
                  <a:pt x="15754" y="14722"/>
                  <a:pt x="14985" y="14256"/>
                </a:cubicBezTo>
                <a:cubicBezTo>
                  <a:pt x="14210" y="13783"/>
                  <a:pt x="12884" y="13515"/>
                  <a:pt x="11951" y="13942"/>
                </a:cubicBezTo>
                <a:cubicBezTo>
                  <a:pt x="11520" y="14139"/>
                  <a:pt x="11226" y="14453"/>
                  <a:pt x="11073" y="14886"/>
                </a:cubicBezTo>
                <a:cubicBezTo>
                  <a:pt x="11029" y="15051"/>
                  <a:pt x="11001" y="15228"/>
                  <a:pt x="11001" y="15412"/>
                </a:cubicBezTo>
                <a:cubicBezTo>
                  <a:pt x="11001" y="16305"/>
                  <a:pt x="11591" y="17036"/>
                  <a:pt x="12311" y="17030"/>
                </a:cubicBezTo>
                <a:cubicBezTo>
                  <a:pt x="12949" y="17023"/>
                  <a:pt x="13648" y="16471"/>
                  <a:pt x="13834" y="16280"/>
                </a:cubicBezTo>
                <a:cubicBezTo>
                  <a:pt x="13910" y="16208"/>
                  <a:pt x="14025" y="16228"/>
                  <a:pt x="14079" y="16340"/>
                </a:cubicBezTo>
                <a:cubicBezTo>
                  <a:pt x="14123" y="16425"/>
                  <a:pt x="14097" y="16535"/>
                  <a:pt x="14037" y="16595"/>
                </a:cubicBezTo>
                <a:cubicBezTo>
                  <a:pt x="13939" y="16686"/>
                  <a:pt x="13834" y="16772"/>
                  <a:pt x="13720" y="16851"/>
                </a:cubicBezTo>
                <a:cubicBezTo>
                  <a:pt x="13654" y="16897"/>
                  <a:pt x="13643" y="17002"/>
                  <a:pt x="13692" y="17054"/>
                </a:cubicBezTo>
                <a:cubicBezTo>
                  <a:pt x="14527" y="18046"/>
                  <a:pt x="15701" y="18664"/>
                  <a:pt x="16994" y="18664"/>
                </a:cubicBezTo>
                <a:cubicBezTo>
                  <a:pt x="19537" y="18664"/>
                  <a:pt x="21600" y="16287"/>
                  <a:pt x="21600" y="13351"/>
                </a:cubicBezTo>
                <a:cubicBezTo>
                  <a:pt x="21600" y="12621"/>
                  <a:pt x="21474" y="11930"/>
                  <a:pt x="21245" y="11299"/>
                </a:cubicBezTo>
                <a:cubicBezTo>
                  <a:pt x="20994" y="10616"/>
                  <a:pt x="20487" y="10110"/>
                  <a:pt x="19881" y="9985"/>
                </a:cubicBezTo>
                <a:cubicBezTo>
                  <a:pt x="19854" y="9979"/>
                  <a:pt x="19826" y="9980"/>
                  <a:pt x="19799" y="9973"/>
                </a:cubicBezTo>
                <a:cubicBezTo>
                  <a:pt x="19128" y="9868"/>
                  <a:pt x="18478" y="10202"/>
                  <a:pt x="18145" y="10550"/>
                </a:cubicBezTo>
                <a:cubicBezTo>
                  <a:pt x="18063" y="10635"/>
                  <a:pt x="18031" y="10774"/>
                  <a:pt x="18058" y="10899"/>
                </a:cubicBezTo>
                <a:cubicBezTo>
                  <a:pt x="18080" y="11004"/>
                  <a:pt x="18097" y="11102"/>
                  <a:pt x="18107" y="11207"/>
                </a:cubicBezTo>
                <a:cubicBezTo>
                  <a:pt x="18162" y="11765"/>
                  <a:pt x="18069" y="12239"/>
                  <a:pt x="17845" y="12542"/>
                </a:cubicBezTo>
                <a:cubicBezTo>
                  <a:pt x="17812" y="12588"/>
                  <a:pt x="17769" y="12607"/>
                  <a:pt x="17725" y="12607"/>
                </a:cubicBezTo>
                <a:cubicBezTo>
                  <a:pt x="17676" y="12607"/>
                  <a:pt x="17632" y="12588"/>
                  <a:pt x="17599" y="12542"/>
                </a:cubicBezTo>
                <a:cubicBezTo>
                  <a:pt x="17545" y="12463"/>
                  <a:pt x="17557" y="12351"/>
                  <a:pt x="17611" y="12273"/>
                </a:cubicBezTo>
                <a:cubicBezTo>
                  <a:pt x="17764" y="12056"/>
                  <a:pt x="17824" y="11687"/>
                  <a:pt x="17780" y="11260"/>
                </a:cubicBezTo>
                <a:cubicBezTo>
                  <a:pt x="17715" y="10617"/>
                  <a:pt x="17430" y="10006"/>
                  <a:pt x="17059" y="9704"/>
                </a:cubicBezTo>
                <a:cubicBezTo>
                  <a:pt x="16977" y="9638"/>
                  <a:pt x="16962" y="9492"/>
                  <a:pt x="17038" y="9400"/>
                </a:cubicBezTo>
                <a:cubicBezTo>
                  <a:pt x="17093" y="9328"/>
                  <a:pt x="17184" y="9329"/>
                  <a:pt x="17250" y="9382"/>
                </a:cubicBezTo>
                <a:cubicBezTo>
                  <a:pt x="17452" y="9553"/>
                  <a:pt x="17633" y="9789"/>
                  <a:pt x="17775" y="10072"/>
                </a:cubicBezTo>
                <a:cubicBezTo>
                  <a:pt x="17835" y="10190"/>
                  <a:pt x="17965" y="10222"/>
                  <a:pt x="18058" y="10144"/>
                </a:cubicBezTo>
                <a:cubicBezTo>
                  <a:pt x="18200" y="10019"/>
                  <a:pt x="18369" y="9907"/>
                  <a:pt x="18549" y="9815"/>
                </a:cubicBezTo>
                <a:cubicBezTo>
                  <a:pt x="18844" y="9664"/>
                  <a:pt x="19308" y="9500"/>
                  <a:pt x="19849" y="9585"/>
                </a:cubicBezTo>
                <a:cubicBezTo>
                  <a:pt x="20116" y="9624"/>
                  <a:pt x="20421" y="9729"/>
                  <a:pt x="20732" y="9953"/>
                </a:cubicBezTo>
                <a:cubicBezTo>
                  <a:pt x="20852" y="10038"/>
                  <a:pt x="21005" y="9978"/>
                  <a:pt x="21059" y="9827"/>
                </a:cubicBezTo>
                <a:cubicBezTo>
                  <a:pt x="21114" y="9670"/>
                  <a:pt x="21157" y="9492"/>
                  <a:pt x="21174" y="9302"/>
                </a:cubicBezTo>
                <a:cubicBezTo>
                  <a:pt x="21321" y="8480"/>
                  <a:pt x="21005" y="6917"/>
                  <a:pt x="20268" y="5524"/>
                </a:cubicBezTo>
                <a:cubicBezTo>
                  <a:pt x="19237" y="3724"/>
                  <a:pt x="18097" y="3160"/>
                  <a:pt x="17562" y="3015"/>
                </a:cubicBezTo>
                <a:cubicBezTo>
                  <a:pt x="17425" y="2982"/>
                  <a:pt x="17299" y="3101"/>
                  <a:pt x="17294" y="3272"/>
                </a:cubicBezTo>
                <a:cubicBezTo>
                  <a:pt x="17294" y="3403"/>
                  <a:pt x="17277" y="3534"/>
                  <a:pt x="17250" y="3666"/>
                </a:cubicBezTo>
                <a:cubicBezTo>
                  <a:pt x="17157" y="4139"/>
                  <a:pt x="16928" y="4559"/>
                  <a:pt x="16622" y="4822"/>
                </a:cubicBezTo>
                <a:cubicBezTo>
                  <a:pt x="16529" y="4907"/>
                  <a:pt x="16486" y="5046"/>
                  <a:pt x="16513" y="5177"/>
                </a:cubicBezTo>
                <a:cubicBezTo>
                  <a:pt x="16557" y="5387"/>
                  <a:pt x="16563" y="5590"/>
                  <a:pt x="16525" y="5774"/>
                </a:cubicBezTo>
                <a:cubicBezTo>
                  <a:pt x="16509" y="5866"/>
                  <a:pt x="16443" y="5926"/>
                  <a:pt x="16366" y="5926"/>
                </a:cubicBezTo>
                <a:cubicBezTo>
                  <a:pt x="16344" y="5926"/>
                  <a:pt x="16328" y="5919"/>
                  <a:pt x="16307" y="5912"/>
                </a:cubicBezTo>
                <a:cubicBezTo>
                  <a:pt x="16225" y="5873"/>
                  <a:pt x="16191" y="5768"/>
                  <a:pt x="16208" y="5670"/>
                </a:cubicBezTo>
                <a:cubicBezTo>
                  <a:pt x="16257" y="5387"/>
                  <a:pt x="16169" y="5033"/>
                  <a:pt x="15962" y="4678"/>
                </a:cubicBezTo>
                <a:cubicBezTo>
                  <a:pt x="15651" y="4146"/>
                  <a:pt x="15166" y="3770"/>
                  <a:pt x="14719" y="3711"/>
                </a:cubicBezTo>
                <a:cubicBezTo>
                  <a:pt x="14615" y="3704"/>
                  <a:pt x="14548" y="3587"/>
                  <a:pt x="14576" y="3463"/>
                </a:cubicBezTo>
                <a:cubicBezTo>
                  <a:pt x="14597" y="3371"/>
                  <a:pt x="14675" y="3310"/>
                  <a:pt x="14756" y="3323"/>
                </a:cubicBezTo>
                <a:cubicBezTo>
                  <a:pt x="15291" y="3389"/>
                  <a:pt x="15870" y="3830"/>
                  <a:pt x="16230" y="4448"/>
                </a:cubicBezTo>
                <a:cubicBezTo>
                  <a:pt x="16274" y="4527"/>
                  <a:pt x="16372" y="4546"/>
                  <a:pt x="16438" y="4487"/>
                </a:cubicBezTo>
                <a:cubicBezTo>
                  <a:pt x="16673" y="4283"/>
                  <a:pt x="16853" y="3948"/>
                  <a:pt x="16929" y="3567"/>
                </a:cubicBezTo>
                <a:cubicBezTo>
                  <a:pt x="16995" y="3232"/>
                  <a:pt x="16973" y="2877"/>
                  <a:pt x="16874" y="2528"/>
                </a:cubicBezTo>
                <a:cubicBezTo>
                  <a:pt x="16771" y="2167"/>
                  <a:pt x="16579" y="1852"/>
                  <a:pt x="16344" y="1602"/>
                </a:cubicBezTo>
                <a:cubicBezTo>
                  <a:pt x="15657" y="867"/>
                  <a:pt x="14618" y="101"/>
                  <a:pt x="13298" y="9"/>
                </a:cubicBezTo>
                <a:close/>
                <a:moveTo>
                  <a:pt x="10805" y="16504"/>
                </a:moveTo>
                <a:cubicBezTo>
                  <a:pt x="10505" y="17122"/>
                  <a:pt x="9959" y="17535"/>
                  <a:pt x="9337" y="17535"/>
                </a:cubicBezTo>
                <a:cubicBezTo>
                  <a:pt x="9119" y="17535"/>
                  <a:pt x="8901" y="17481"/>
                  <a:pt x="8704" y="17383"/>
                </a:cubicBezTo>
                <a:cubicBezTo>
                  <a:pt x="8524" y="17298"/>
                  <a:pt x="8317" y="17338"/>
                  <a:pt x="8181" y="17496"/>
                </a:cubicBezTo>
                <a:cubicBezTo>
                  <a:pt x="7247" y="18560"/>
                  <a:pt x="5976" y="19177"/>
                  <a:pt x="4656" y="19177"/>
                </a:cubicBezTo>
                <a:cubicBezTo>
                  <a:pt x="4355" y="19177"/>
                  <a:pt x="4060" y="19144"/>
                  <a:pt x="3771" y="19085"/>
                </a:cubicBezTo>
                <a:cubicBezTo>
                  <a:pt x="4518" y="20590"/>
                  <a:pt x="5883" y="21596"/>
                  <a:pt x="7444" y="21596"/>
                </a:cubicBezTo>
                <a:cubicBezTo>
                  <a:pt x="8644" y="21596"/>
                  <a:pt x="9693" y="20997"/>
                  <a:pt x="10467" y="20031"/>
                </a:cubicBezTo>
                <a:cubicBezTo>
                  <a:pt x="10560" y="19913"/>
                  <a:pt x="10685" y="19855"/>
                  <a:pt x="10810" y="19855"/>
                </a:cubicBezTo>
                <a:cubicBezTo>
                  <a:pt x="10936" y="19855"/>
                  <a:pt x="11062" y="19913"/>
                  <a:pt x="11155" y="20031"/>
                </a:cubicBezTo>
                <a:cubicBezTo>
                  <a:pt x="11930" y="20997"/>
                  <a:pt x="12978" y="21596"/>
                  <a:pt x="14178" y="21596"/>
                </a:cubicBezTo>
                <a:cubicBezTo>
                  <a:pt x="15739" y="21596"/>
                  <a:pt x="17102" y="20590"/>
                  <a:pt x="17850" y="19085"/>
                </a:cubicBezTo>
                <a:cubicBezTo>
                  <a:pt x="17566" y="19144"/>
                  <a:pt x="17272" y="19177"/>
                  <a:pt x="16967" y="19177"/>
                </a:cubicBezTo>
                <a:cubicBezTo>
                  <a:pt x="15630" y="19177"/>
                  <a:pt x="14357" y="18560"/>
                  <a:pt x="13430" y="17496"/>
                </a:cubicBezTo>
                <a:cubicBezTo>
                  <a:pt x="13288" y="17332"/>
                  <a:pt x="13086" y="17291"/>
                  <a:pt x="12906" y="17383"/>
                </a:cubicBezTo>
                <a:cubicBezTo>
                  <a:pt x="12704" y="17481"/>
                  <a:pt x="12492" y="17535"/>
                  <a:pt x="12273" y="17535"/>
                </a:cubicBezTo>
                <a:cubicBezTo>
                  <a:pt x="11651" y="17535"/>
                  <a:pt x="11105" y="17122"/>
                  <a:pt x="10805" y="16504"/>
                </a:cubicBezTo>
                <a:close/>
              </a:path>
            </a:pathLst>
          </a:custGeom>
          <a:solidFill>
            <a:srgbClr val="FFFFFF"/>
          </a:solidFill>
          <a:ln w="25400">
            <a:solidFill>
              <a:srgbClr val="ED3942"/>
            </a:solidFill>
          </a:ln>
        </p:spPr>
        <p:txBody>
          <a:bodyPr lIns="45719" rIns="45719"/>
          <a:lstStyle/>
          <a:p>
            <a:pPr/>
          </a:p>
        </p:txBody>
      </p:sp>
      <p:sp>
        <p:nvSpPr>
          <p:cNvPr id="142" name="Linea"/>
          <p:cNvSpPr/>
          <p:nvPr/>
        </p:nvSpPr>
        <p:spPr>
          <a:xfrm>
            <a:off x="3588856" y="1290901"/>
            <a:ext cx="1307897" cy="340725"/>
          </a:xfrm>
          <a:prstGeom prst="line">
            <a:avLst/>
          </a:prstGeom>
          <a:ln w="254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43" name="Linea"/>
          <p:cNvSpPr/>
          <p:nvPr/>
        </p:nvSpPr>
        <p:spPr>
          <a:xfrm flipV="1">
            <a:off x="5092515" y="931655"/>
            <a:ext cx="1675491" cy="340173"/>
          </a:xfrm>
          <a:prstGeom prst="line">
            <a:avLst/>
          </a:prstGeom>
          <a:ln w="254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44" name="Cuore"/>
          <p:cNvSpPr/>
          <p:nvPr/>
        </p:nvSpPr>
        <p:spPr>
          <a:xfrm>
            <a:off x="4852404" y="2133248"/>
            <a:ext cx="303202" cy="449269"/>
          </a:xfrm>
          <a:custGeom>
            <a:avLst/>
            <a:gdLst/>
            <a:ahLst/>
            <a:cxnLst>
              <a:cxn ang="0">
                <a:pos x="wd2" y="hd2"/>
              </a:cxn>
              <a:cxn ang="5400000">
                <a:pos x="wd2" y="hd2"/>
              </a:cxn>
              <a:cxn ang="10800000">
                <a:pos x="wd2" y="hd2"/>
              </a:cxn>
              <a:cxn ang="16200000">
                <a:pos x="wd2" y="hd2"/>
              </a:cxn>
            </a:cxnLst>
            <a:rect l="0" t="0" r="r" b="b"/>
            <a:pathLst>
              <a:path w="21599" h="21095" fill="norm" stroke="1" extrusionOk="0">
                <a:moveTo>
                  <a:pt x="11722" y="0"/>
                </a:moveTo>
                <a:cubicBezTo>
                  <a:pt x="11533" y="1"/>
                  <a:pt x="11335" y="18"/>
                  <a:pt x="11113" y="49"/>
                </a:cubicBezTo>
                <a:cubicBezTo>
                  <a:pt x="11034" y="61"/>
                  <a:pt x="10968" y="97"/>
                  <a:pt x="10940" y="147"/>
                </a:cubicBezTo>
                <a:cubicBezTo>
                  <a:pt x="10700" y="567"/>
                  <a:pt x="10586" y="981"/>
                  <a:pt x="10539" y="1363"/>
                </a:cubicBezTo>
                <a:cubicBezTo>
                  <a:pt x="10534" y="1400"/>
                  <a:pt x="10496" y="1432"/>
                  <a:pt x="10443" y="1444"/>
                </a:cubicBezTo>
                <a:cubicBezTo>
                  <a:pt x="10384" y="1459"/>
                  <a:pt x="10326" y="1475"/>
                  <a:pt x="10268" y="1491"/>
                </a:cubicBezTo>
                <a:cubicBezTo>
                  <a:pt x="10195" y="1510"/>
                  <a:pt x="10113" y="1491"/>
                  <a:pt x="10080" y="1444"/>
                </a:cubicBezTo>
                <a:cubicBezTo>
                  <a:pt x="9861" y="1142"/>
                  <a:pt x="9597" y="826"/>
                  <a:pt x="9360" y="557"/>
                </a:cubicBezTo>
                <a:cubicBezTo>
                  <a:pt x="9308" y="497"/>
                  <a:pt x="9190" y="479"/>
                  <a:pt x="9102" y="516"/>
                </a:cubicBezTo>
                <a:cubicBezTo>
                  <a:pt x="8755" y="660"/>
                  <a:pt x="8450" y="818"/>
                  <a:pt x="8197" y="967"/>
                </a:cubicBezTo>
                <a:cubicBezTo>
                  <a:pt x="8123" y="1010"/>
                  <a:pt x="8097" y="1078"/>
                  <a:pt x="8131" y="1139"/>
                </a:cubicBezTo>
                <a:cubicBezTo>
                  <a:pt x="8318" y="1465"/>
                  <a:pt x="8471" y="1824"/>
                  <a:pt x="8580" y="2112"/>
                </a:cubicBezTo>
                <a:cubicBezTo>
                  <a:pt x="8613" y="2199"/>
                  <a:pt x="8582" y="2290"/>
                  <a:pt x="8495" y="2358"/>
                </a:cubicBezTo>
                <a:cubicBezTo>
                  <a:pt x="8154" y="2628"/>
                  <a:pt x="7865" y="2946"/>
                  <a:pt x="7645" y="3310"/>
                </a:cubicBezTo>
                <a:cubicBezTo>
                  <a:pt x="5923" y="6167"/>
                  <a:pt x="7084" y="7798"/>
                  <a:pt x="7545" y="8283"/>
                </a:cubicBezTo>
                <a:cubicBezTo>
                  <a:pt x="7620" y="8362"/>
                  <a:pt x="7793" y="8366"/>
                  <a:pt x="7878" y="8292"/>
                </a:cubicBezTo>
                <a:cubicBezTo>
                  <a:pt x="8362" y="7865"/>
                  <a:pt x="9816" y="6564"/>
                  <a:pt x="11213" y="5125"/>
                </a:cubicBezTo>
                <a:cubicBezTo>
                  <a:pt x="12493" y="3806"/>
                  <a:pt x="14455" y="2936"/>
                  <a:pt x="15077" y="2681"/>
                </a:cubicBezTo>
                <a:cubicBezTo>
                  <a:pt x="15186" y="2636"/>
                  <a:pt x="15216" y="2540"/>
                  <a:pt x="15145" y="2469"/>
                </a:cubicBezTo>
                <a:cubicBezTo>
                  <a:pt x="14897" y="2223"/>
                  <a:pt x="14613" y="2016"/>
                  <a:pt x="14300" y="1848"/>
                </a:cubicBezTo>
                <a:cubicBezTo>
                  <a:pt x="14236" y="1813"/>
                  <a:pt x="14215" y="1755"/>
                  <a:pt x="14247" y="1705"/>
                </a:cubicBezTo>
                <a:cubicBezTo>
                  <a:pt x="14413" y="1449"/>
                  <a:pt x="14590" y="1188"/>
                  <a:pt x="14746" y="965"/>
                </a:cubicBezTo>
                <a:cubicBezTo>
                  <a:pt x="14786" y="907"/>
                  <a:pt x="14763" y="839"/>
                  <a:pt x="14688" y="798"/>
                </a:cubicBezTo>
                <a:cubicBezTo>
                  <a:pt x="14465" y="678"/>
                  <a:pt x="14197" y="558"/>
                  <a:pt x="13881" y="448"/>
                </a:cubicBezTo>
                <a:cubicBezTo>
                  <a:pt x="13788" y="416"/>
                  <a:pt x="13675" y="426"/>
                  <a:pt x="13600" y="474"/>
                </a:cubicBezTo>
                <a:cubicBezTo>
                  <a:pt x="13155" y="761"/>
                  <a:pt x="12868" y="1035"/>
                  <a:pt x="12682" y="1266"/>
                </a:cubicBezTo>
                <a:cubicBezTo>
                  <a:pt x="12652" y="1303"/>
                  <a:pt x="12588" y="1321"/>
                  <a:pt x="12524" y="1314"/>
                </a:cubicBezTo>
                <a:cubicBezTo>
                  <a:pt x="12433" y="1303"/>
                  <a:pt x="12341" y="1297"/>
                  <a:pt x="12249" y="1291"/>
                </a:cubicBezTo>
                <a:cubicBezTo>
                  <a:pt x="12167" y="1285"/>
                  <a:pt x="12109" y="1235"/>
                  <a:pt x="12121" y="1182"/>
                </a:cubicBezTo>
                <a:cubicBezTo>
                  <a:pt x="12204" y="803"/>
                  <a:pt x="12308" y="435"/>
                  <a:pt x="12397" y="172"/>
                </a:cubicBezTo>
                <a:cubicBezTo>
                  <a:pt x="12416" y="115"/>
                  <a:pt x="12361" y="59"/>
                  <a:pt x="12276" y="45"/>
                </a:cubicBezTo>
                <a:cubicBezTo>
                  <a:pt x="12090" y="14"/>
                  <a:pt x="11911" y="-1"/>
                  <a:pt x="11722" y="0"/>
                </a:cubicBezTo>
                <a:close/>
                <a:moveTo>
                  <a:pt x="5960" y="1687"/>
                </a:moveTo>
                <a:cubicBezTo>
                  <a:pt x="5924" y="1687"/>
                  <a:pt x="5887" y="1691"/>
                  <a:pt x="5852" y="1701"/>
                </a:cubicBezTo>
                <a:lnTo>
                  <a:pt x="4125" y="2175"/>
                </a:lnTo>
                <a:cubicBezTo>
                  <a:pt x="3985" y="2213"/>
                  <a:pt x="3918" y="2321"/>
                  <a:pt x="3977" y="2413"/>
                </a:cubicBezTo>
                <a:cubicBezTo>
                  <a:pt x="4284" y="2896"/>
                  <a:pt x="5040" y="4329"/>
                  <a:pt x="3864" y="5259"/>
                </a:cubicBezTo>
                <a:cubicBezTo>
                  <a:pt x="2644" y="6223"/>
                  <a:pt x="1858" y="6915"/>
                  <a:pt x="1795" y="7789"/>
                </a:cubicBezTo>
                <a:cubicBezTo>
                  <a:pt x="1786" y="7916"/>
                  <a:pt x="2018" y="7986"/>
                  <a:pt x="2156" y="7898"/>
                </a:cubicBezTo>
                <a:cubicBezTo>
                  <a:pt x="3586" y="6985"/>
                  <a:pt x="5173" y="6418"/>
                  <a:pt x="5672" y="6252"/>
                </a:cubicBezTo>
                <a:cubicBezTo>
                  <a:pt x="5770" y="6219"/>
                  <a:pt x="5835" y="6156"/>
                  <a:pt x="5845" y="6084"/>
                </a:cubicBezTo>
                <a:cubicBezTo>
                  <a:pt x="5896" y="5710"/>
                  <a:pt x="6110" y="4503"/>
                  <a:pt x="6843" y="3414"/>
                </a:cubicBezTo>
                <a:cubicBezTo>
                  <a:pt x="6936" y="3275"/>
                  <a:pt x="6949" y="3117"/>
                  <a:pt x="6875" y="2973"/>
                </a:cubicBezTo>
                <a:cubicBezTo>
                  <a:pt x="6561" y="2361"/>
                  <a:pt x="6334" y="1990"/>
                  <a:pt x="6211" y="1798"/>
                </a:cubicBezTo>
                <a:cubicBezTo>
                  <a:pt x="6166" y="1729"/>
                  <a:pt x="6067" y="1688"/>
                  <a:pt x="5960" y="1687"/>
                </a:cubicBezTo>
                <a:close/>
                <a:moveTo>
                  <a:pt x="17710" y="2796"/>
                </a:moveTo>
                <a:cubicBezTo>
                  <a:pt x="14128" y="3251"/>
                  <a:pt x="12899" y="4571"/>
                  <a:pt x="10446" y="6897"/>
                </a:cubicBezTo>
                <a:cubicBezTo>
                  <a:pt x="8658" y="8591"/>
                  <a:pt x="6919" y="9692"/>
                  <a:pt x="4739" y="10468"/>
                </a:cubicBezTo>
                <a:cubicBezTo>
                  <a:pt x="4525" y="10544"/>
                  <a:pt x="4337" y="10342"/>
                  <a:pt x="4538" y="10252"/>
                </a:cubicBezTo>
                <a:cubicBezTo>
                  <a:pt x="5703" y="9730"/>
                  <a:pt x="6496" y="9269"/>
                  <a:pt x="6838" y="9060"/>
                </a:cubicBezTo>
                <a:cubicBezTo>
                  <a:pt x="6943" y="8996"/>
                  <a:pt x="6959" y="8891"/>
                  <a:pt x="6875" y="8814"/>
                </a:cubicBezTo>
                <a:cubicBezTo>
                  <a:pt x="6581" y="8543"/>
                  <a:pt x="5949" y="7853"/>
                  <a:pt x="5842" y="6845"/>
                </a:cubicBezTo>
                <a:cubicBezTo>
                  <a:pt x="5834" y="6772"/>
                  <a:pt x="5713" y="6729"/>
                  <a:pt x="5617" y="6766"/>
                </a:cubicBezTo>
                <a:cubicBezTo>
                  <a:pt x="2431" y="7985"/>
                  <a:pt x="0" y="9475"/>
                  <a:pt x="0" y="12423"/>
                </a:cubicBezTo>
                <a:cubicBezTo>
                  <a:pt x="0" y="17020"/>
                  <a:pt x="7570" y="17905"/>
                  <a:pt x="11316" y="20019"/>
                </a:cubicBezTo>
                <a:cubicBezTo>
                  <a:pt x="14094" y="21588"/>
                  <a:pt x="17510" y="21599"/>
                  <a:pt x="18384" y="18991"/>
                </a:cubicBezTo>
                <a:cubicBezTo>
                  <a:pt x="19484" y="15711"/>
                  <a:pt x="21598" y="14918"/>
                  <a:pt x="21599" y="12159"/>
                </a:cubicBezTo>
                <a:cubicBezTo>
                  <a:pt x="21600" y="8407"/>
                  <a:pt x="16913" y="7232"/>
                  <a:pt x="15378" y="6948"/>
                </a:cubicBezTo>
                <a:cubicBezTo>
                  <a:pt x="15111" y="6898"/>
                  <a:pt x="14833" y="6992"/>
                  <a:pt x="14736" y="7163"/>
                </a:cubicBezTo>
                <a:cubicBezTo>
                  <a:pt x="14229" y="8058"/>
                  <a:pt x="13569" y="8963"/>
                  <a:pt x="12931" y="9739"/>
                </a:cubicBezTo>
                <a:cubicBezTo>
                  <a:pt x="12906" y="9770"/>
                  <a:pt x="12897" y="9804"/>
                  <a:pt x="12903" y="9838"/>
                </a:cubicBezTo>
                <a:cubicBezTo>
                  <a:pt x="13041" y="10635"/>
                  <a:pt x="13856" y="12480"/>
                  <a:pt x="18442" y="12514"/>
                </a:cubicBezTo>
                <a:cubicBezTo>
                  <a:pt x="18615" y="12516"/>
                  <a:pt x="18627" y="12684"/>
                  <a:pt x="18454" y="12698"/>
                </a:cubicBezTo>
                <a:cubicBezTo>
                  <a:pt x="15394" y="12942"/>
                  <a:pt x="13494" y="12360"/>
                  <a:pt x="12226" y="10797"/>
                </a:cubicBezTo>
                <a:cubicBezTo>
                  <a:pt x="12180" y="10741"/>
                  <a:pt x="12059" y="10739"/>
                  <a:pt x="12008" y="10794"/>
                </a:cubicBezTo>
                <a:cubicBezTo>
                  <a:pt x="11820" y="10994"/>
                  <a:pt x="11644" y="11173"/>
                  <a:pt x="11486" y="11324"/>
                </a:cubicBezTo>
                <a:cubicBezTo>
                  <a:pt x="11331" y="11473"/>
                  <a:pt x="11233" y="11645"/>
                  <a:pt x="11206" y="11825"/>
                </a:cubicBezTo>
                <a:cubicBezTo>
                  <a:pt x="11076" y="12662"/>
                  <a:pt x="11110" y="13401"/>
                  <a:pt x="11261" y="14060"/>
                </a:cubicBezTo>
                <a:cubicBezTo>
                  <a:pt x="11282" y="14151"/>
                  <a:pt x="11375" y="14228"/>
                  <a:pt x="11506" y="14259"/>
                </a:cubicBezTo>
                <a:cubicBezTo>
                  <a:pt x="12699" y="14545"/>
                  <a:pt x="13970" y="14947"/>
                  <a:pt x="15157" y="15732"/>
                </a:cubicBezTo>
                <a:cubicBezTo>
                  <a:pt x="15273" y="15809"/>
                  <a:pt x="15120" y="15929"/>
                  <a:pt x="14987" y="15866"/>
                </a:cubicBezTo>
                <a:cubicBezTo>
                  <a:pt x="13324" y="15077"/>
                  <a:pt x="12167" y="14894"/>
                  <a:pt x="11629" y="14854"/>
                </a:cubicBezTo>
                <a:cubicBezTo>
                  <a:pt x="11570" y="14850"/>
                  <a:pt x="11526" y="14886"/>
                  <a:pt x="11542" y="14924"/>
                </a:cubicBezTo>
                <a:cubicBezTo>
                  <a:pt x="12090" y="16223"/>
                  <a:pt x="13092" y="17158"/>
                  <a:pt x="14016" y="17895"/>
                </a:cubicBezTo>
                <a:cubicBezTo>
                  <a:pt x="14154" y="18006"/>
                  <a:pt x="13922" y="18148"/>
                  <a:pt x="13766" y="18049"/>
                </a:cubicBezTo>
                <a:cubicBezTo>
                  <a:pt x="12788" y="17436"/>
                  <a:pt x="12083" y="16766"/>
                  <a:pt x="11577" y="16104"/>
                </a:cubicBezTo>
                <a:cubicBezTo>
                  <a:pt x="11543" y="16060"/>
                  <a:pt x="11450" y="16057"/>
                  <a:pt x="11411" y="16099"/>
                </a:cubicBezTo>
                <a:cubicBezTo>
                  <a:pt x="11214" y="16309"/>
                  <a:pt x="10950" y="16720"/>
                  <a:pt x="10875" y="17462"/>
                </a:cubicBezTo>
                <a:cubicBezTo>
                  <a:pt x="10861" y="17592"/>
                  <a:pt x="10571" y="17595"/>
                  <a:pt x="10554" y="17466"/>
                </a:cubicBezTo>
                <a:cubicBezTo>
                  <a:pt x="10475" y="16870"/>
                  <a:pt x="10586" y="16307"/>
                  <a:pt x="11103" y="15573"/>
                </a:cubicBezTo>
                <a:cubicBezTo>
                  <a:pt x="11139" y="15522"/>
                  <a:pt x="11141" y="15463"/>
                  <a:pt x="11110" y="15410"/>
                </a:cubicBezTo>
                <a:cubicBezTo>
                  <a:pt x="10285" y="13990"/>
                  <a:pt x="10284" y="12723"/>
                  <a:pt x="10310" y="12309"/>
                </a:cubicBezTo>
                <a:cubicBezTo>
                  <a:pt x="10313" y="12261"/>
                  <a:pt x="10225" y="12236"/>
                  <a:pt x="10175" y="12271"/>
                </a:cubicBezTo>
                <a:cubicBezTo>
                  <a:pt x="9950" y="12429"/>
                  <a:pt x="9490" y="12748"/>
                  <a:pt x="8939" y="13116"/>
                </a:cubicBezTo>
                <a:cubicBezTo>
                  <a:pt x="8869" y="13162"/>
                  <a:pt x="8838" y="13228"/>
                  <a:pt x="8856" y="13293"/>
                </a:cubicBezTo>
                <a:cubicBezTo>
                  <a:pt x="9208" y="14564"/>
                  <a:pt x="8909" y="15327"/>
                  <a:pt x="8495" y="15826"/>
                </a:cubicBezTo>
                <a:cubicBezTo>
                  <a:pt x="8405" y="15935"/>
                  <a:pt x="8151" y="15863"/>
                  <a:pt x="8207" y="15745"/>
                </a:cubicBezTo>
                <a:cubicBezTo>
                  <a:pt x="8602" y="14908"/>
                  <a:pt x="8457" y="14354"/>
                  <a:pt x="8184" y="13683"/>
                </a:cubicBezTo>
                <a:cubicBezTo>
                  <a:pt x="8172" y="13652"/>
                  <a:pt x="8115" y="13638"/>
                  <a:pt x="8076" y="13658"/>
                </a:cubicBezTo>
                <a:cubicBezTo>
                  <a:pt x="6944" y="14228"/>
                  <a:pt x="6378" y="14971"/>
                  <a:pt x="6095" y="15552"/>
                </a:cubicBezTo>
                <a:cubicBezTo>
                  <a:pt x="6046" y="15654"/>
                  <a:pt x="5815" y="15621"/>
                  <a:pt x="5832" y="15514"/>
                </a:cubicBezTo>
                <a:cubicBezTo>
                  <a:pt x="5922" y="14948"/>
                  <a:pt x="6427" y="14160"/>
                  <a:pt x="7953" y="13152"/>
                </a:cubicBezTo>
                <a:cubicBezTo>
                  <a:pt x="11621" y="10730"/>
                  <a:pt x="12557" y="9223"/>
                  <a:pt x="14011" y="6902"/>
                </a:cubicBezTo>
                <a:cubicBezTo>
                  <a:pt x="15326" y="4803"/>
                  <a:pt x="18598" y="4049"/>
                  <a:pt x="19214" y="3923"/>
                </a:cubicBezTo>
                <a:cubicBezTo>
                  <a:pt x="19263" y="3914"/>
                  <a:pt x="19281" y="3875"/>
                  <a:pt x="19249" y="3849"/>
                </a:cubicBezTo>
                <a:cubicBezTo>
                  <a:pt x="19041" y="3675"/>
                  <a:pt x="18378" y="3131"/>
                  <a:pt x="17868" y="2824"/>
                </a:cubicBezTo>
                <a:cubicBezTo>
                  <a:pt x="17826" y="2799"/>
                  <a:pt x="17765" y="2789"/>
                  <a:pt x="17710" y="2796"/>
                </a:cubicBezTo>
                <a:close/>
              </a:path>
            </a:pathLst>
          </a:custGeom>
          <a:solidFill>
            <a:srgbClr val="FFFFFF"/>
          </a:solidFill>
          <a:ln w="25400">
            <a:solidFill>
              <a:srgbClr val="ED3C64"/>
            </a:solidFill>
          </a:ln>
        </p:spPr>
        <p:txBody>
          <a:bodyPr lIns="45719" rIns="45719"/>
          <a:lstStyle/>
          <a:p>
            <a:pPr/>
          </a:p>
        </p:txBody>
      </p:sp>
      <p:sp>
        <p:nvSpPr>
          <p:cNvPr id="145" name="Linea"/>
          <p:cNvSpPr/>
          <p:nvPr/>
        </p:nvSpPr>
        <p:spPr>
          <a:xfrm flipV="1">
            <a:off x="5100100" y="949312"/>
            <a:ext cx="1660322" cy="1382398"/>
          </a:xfrm>
          <a:prstGeom prst="line">
            <a:avLst/>
          </a:prstGeom>
          <a:ln w="254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46" name="Immagine" descr="Immagine"/>
          <p:cNvPicPr>
            <a:picLocks noChangeAspect="1"/>
          </p:cNvPicPr>
          <p:nvPr/>
        </p:nvPicPr>
        <p:blipFill>
          <a:blip r:embed="rId4">
            <a:extLst/>
          </a:blip>
          <a:srcRect l="20167" t="14984" r="48254" b="18328"/>
          <a:stretch>
            <a:fillRect/>
          </a:stretch>
        </p:blipFill>
        <p:spPr>
          <a:xfrm>
            <a:off x="4613314" y="3074883"/>
            <a:ext cx="328768" cy="566835"/>
          </a:xfrm>
          <a:prstGeom prst="rect">
            <a:avLst/>
          </a:prstGeom>
          <a:ln w="12700">
            <a:miter lim="400000"/>
          </a:ln>
        </p:spPr>
      </p:pic>
      <p:sp>
        <p:nvSpPr>
          <p:cNvPr id="147" name="Linea"/>
          <p:cNvSpPr/>
          <p:nvPr/>
        </p:nvSpPr>
        <p:spPr>
          <a:xfrm>
            <a:off x="3514648" y="3084109"/>
            <a:ext cx="1282512" cy="208301"/>
          </a:xfrm>
          <a:prstGeom prst="line">
            <a:avLst/>
          </a:prstGeom>
          <a:ln w="254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48" name="Linea"/>
          <p:cNvSpPr/>
          <p:nvPr/>
        </p:nvSpPr>
        <p:spPr>
          <a:xfrm>
            <a:off x="5052405" y="3710395"/>
            <a:ext cx="1577939" cy="620657"/>
          </a:xfrm>
          <a:prstGeom prst="line">
            <a:avLst/>
          </a:prstGeom>
          <a:ln w="25400">
            <a:solidFill>
              <a:srgbClr val="000000"/>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150" name="SCREENING PER IL DIABETE"/>
          <p:cNvSpPr txBox="1"/>
          <p:nvPr>
            <p:ph type="title"/>
          </p:nvPr>
        </p:nvSpPr>
        <p:spPr>
          <a:xfrm>
            <a:off x="457200" y="274637"/>
            <a:ext cx="8229600" cy="1143001"/>
          </a:xfrm>
          <a:prstGeom prst="rect">
            <a:avLst/>
          </a:prstGeom>
          <a:solidFill>
            <a:schemeClr val="accent1"/>
          </a:solidFill>
        </p:spPr>
        <p:txBody>
          <a:bodyPr/>
          <a:lstStyle>
            <a:lvl1pPr>
              <a:defRPr>
                <a:latin typeface="Optima"/>
                <a:ea typeface="Optima"/>
                <a:cs typeface="Optima"/>
                <a:sym typeface="Optima"/>
              </a:defRPr>
            </a:lvl1pPr>
          </a:lstStyle>
          <a:p>
            <a:pPr/>
            <a:r>
              <a:t>SCREENING PER IL DIABETE</a:t>
            </a:r>
          </a:p>
        </p:txBody>
      </p:sp>
      <p:sp>
        <p:nvSpPr>
          <p:cNvPr id="151" name="QUANDO?…"/>
          <p:cNvSpPr txBox="1"/>
          <p:nvPr>
            <p:ph type="body" idx="1"/>
          </p:nvPr>
        </p:nvSpPr>
        <p:spPr>
          <a:xfrm>
            <a:off x="457200" y="1762108"/>
            <a:ext cx="8229601" cy="4525964"/>
          </a:xfrm>
          <a:prstGeom prst="rect">
            <a:avLst/>
          </a:prstGeom>
        </p:spPr>
        <p:txBody>
          <a:bodyPr/>
          <a:lstStyle/>
          <a:p>
            <a:pPr marL="0" indent="0">
              <a:buSzTx/>
              <a:buNone/>
              <a:defRPr>
                <a:latin typeface="Optima"/>
                <a:ea typeface="Optima"/>
                <a:cs typeface="Optima"/>
                <a:sym typeface="Optima"/>
              </a:defRPr>
            </a:pPr>
            <a:r>
              <a:t>QUANDO?</a:t>
            </a:r>
          </a:p>
          <a:p>
            <a:pPr marL="152400" indent="-152400">
              <a:buSzPct val="40000"/>
              <a:buBlip>
                <a:blip r:embed="rId2"/>
              </a:buBlip>
              <a:defRPr>
                <a:latin typeface="Optima"/>
                <a:ea typeface="Optima"/>
                <a:cs typeface="Optima"/>
                <a:sym typeface="Optima"/>
              </a:defRPr>
            </a:pPr>
            <a:r>
              <a:t>BMI &gt;25 e uno o più fattori di rischio</a:t>
            </a:r>
          </a:p>
          <a:p>
            <a:pPr marL="152400" indent="-152400">
              <a:buSzPct val="40000"/>
              <a:buBlip>
                <a:blip r:embed="rId2"/>
              </a:buBlip>
              <a:defRPr>
                <a:latin typeface="Optima"/>
                <a:ea typeface="Optima"/>
                <a:cs typeface="Optima"/>
                <a:sym typeface="Optima"/>
              </a:defRPr>
            </a:pPr>
            <a:r>
              <a:t>Età &gt; 45</a:t>
            </a:r>
          </a:p>
          <a:p>
            <a:pPr marL="0" indent="0">
              <a:buSzTx/>
              <a:buNone/>
              <a:defRPr>
                <a:latin typeface="Optima"/>
                <a:ea typeface="Optima"/>
                <a:cs typeface="Optima"/>
                <a:sym typeface="Optima"/>
              </a:defRPr>
            </a:pPr>
          </a:p>
          <a:p>
            <a:pPr marL="0" indent="0">
              <a:buSzTx/>
              <a:buNone/>
              <a:defRPr>
                <a:latin typeface="Optima"/>
                <a:ea typeface="Optima"/>
                <a:cs typeface="Optima"/>
                <a:sym typeface="Optima"/>
              </a:defRPr>
            </a:pPr>
            <a:r>
              <a:t>COME?</a:t>
            </a:r>
          </a:p>
          <a:p>
            <a:pPr marL="152400" indent="-152400">
              <a:buClr>
                <a:srgbClr val="000000"/>
              </a:buClr>
              <a:buSzPct val="40000"/>
              <a:buBlip>
                <a:blip r:embed="rId2"/>
              </a:buBlip>
              <a:defRPr>
                <a:latin typeface="Optima"/>
                <a:ea typeface="Optima"/>
                <a:cs typeface="Optima"/>
                <a:sym typeface="Optima"/>
              </a:defRPr>
            </a:pPr>
            <a:r>
              <a:t>Glicemia – HbA1c – OGTT</a:t>
            </a:r>
          </a:p>
          <a:p>
            <a:pPr marL="152400" indent="-152400">
              <a:buClr>
                <a:srgbClr val="000000"/>
              </a:buClr>
              <a:buSzPct val="40000"/>
              <a:buBlip>
                <a:blip r:embed="rId2"/>
              </a:buBlip>
              <a:defRPr>
                <a:latin typeface="Optima"/>
                <a:ea typeface="Optima"/>
                <a:cs typeface="Optima"/>
                <a:sym typeface="Optima"/>
              </a:defRPr>
            </a:pPr>
            <a:r>
              <a:t>Circa ogni 3 anni</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lumOff val="4705"/>
          </a:schemeClr>
        </a:solidFill>
      </p:bgPr>
    </p:bg>
    <p:spTree>
      <p:nvGrpSpPr>
        <p:cNvPr id="1" name=""/>
        <p:cNvGrpSpPr/>
        <p:nvPr/>
      </p:nvGrpSpPr>
      <p:grpSpPr>
        <a:xfrm>
          <a:off x="0" y="0"/>
          <a:ext cx="0" cy="0"/>
          <a:chOff x="0" y="0"/>
          <a:chExt cx="0" cy="0"/>
        </a:xfrm>
      </p:grpSpPr>
      <p:sp>
        <p:nvSpPr>
          <p:cNvPr id="153" name="OBIETTIVI TERAPEUTICI Linea Guida della Società Italiana di Diabetologia (SID) e dell’Associazione dei Medici Diabetologi (AMD) 2021"/>
          <p:cNvSpPr txBox="1"/>
          <p:nvPr>
            <p:ph type="title"/>
          </p:nvPr>
        </p:nvSpPr>
        <p:spPr>
          <a:xfrm>
            <a:off x="457200" y="274637"/>
            <a:ext cx="8229600" cy="1143001"/>
          </a:xfrm>
          <a:prstGeom prst="rect">
            <a:avLst/>
          </a:prstGeom>
          <a:solidFill>
            <a:schemeClr val="accent1"/>
          </a:solidFill>
        </p:spPr>
        <p:txBody>
          <a:bodyPr/>
          <a:lstStyle/>
          <a:p>
            <a:pPr>
              <a:defRPr sz="3600">
                <a:latin typeface="Optima"/>
                <a:ea typeface="Optima"/>
                <a:cs typeface="Optima"/>
                <a:sym typeface="Optima"/>
              </a:defRPr>
            </a:pPr>
            <a:r>
              <a:t>OBIETTIVI TERAPEUTICI</a:t>
            </a:r>
            <a:br/>
            <a:r>
              <a:rPr b="1" sz="1200"/>
              <a:t>Linea Guida della Società Italiana di Diabetologia (SID) e dell’Associazione dei Medici Diabetologi (AMD) 2021 </a:t>
            </a:r>
            <a:r>
              <a:rPr sz="1200"/>
              <a:t>	</a:t>
            </a:r>
          </a:p>
        </p:txBody>
      </p:sp>
      <p:sp>
        <p:nvSpPr>
          <p:cNvPr id="154" name="Si suggerisce un target di HbA1c inferiore o uguale a 48 mmoli/mole (6.5%) in pazienti trattati con farmaci NON associati ad ipoglicemia.…"/>
          <p:cNvSpPr txBox="1"/>
          <p:nvPr>
            <p:ph type="body" idx="1"/>
          </p:nvPr>
        </p:nvSpPr>
        <p:spPr>
          <a:xfrm>
            <a:off x="457200" y="1707776"/>
            <a:ext cx="8229600" cy="4525963"/>
          </a:xfrm>
          <a:prstGeom prst="rect">
            <a:avLst/>
          </a:prstGeom>
        </p:spPr>
        <p:txBody>
          <a:bodyPr/>
          <a:lstStyle/>
          <a:p>
            <a:pPr>
              <a:lnSpc>
                <a:spcPct val="90000"/>
              </a:lnSpc>
              <a:spcBef>
                <a:spcPts val="500"/>
              </a:spcBef>
              <a:buChar char="•"/>
              <a:defRPr sz="2400">
                <a:latin typeface="Optima"/>
                <a:ea typeface="Optima"/>
                <a:cs typeface="Optima"/>
                <a:sym typeface="Optima"/>
              </a:defRPr>
            </a:pPr>
            <a:r>
              <a:t>Si </a:t>
            </a:r>
            <a:r>
              <a:rPr b="1"/>
              <a:t>suggerisce</a:t>
            </a:r>
            <a:r>
              <a:t> un target di HbA1c inferiore o uguale a 48 mmoli/mole (6.5%) in pazienti trattati con farmaci NON associati ad ipoglicemia.</a:t>
            </a:r>
          </a:p>
          <a:p>
            <a:pPr>
              <a:lnSpc>
                <a:spcPct val="90000"/>
              </a:lnSpc>
              <a:buChar char="•"/>
              <a:defRPr sz="2400">
                <a:latin typeface="Optima"/>
                <a:ea typeface="Optima"/>
                <a:cs typeface="Optima"/>
                <a:sym typeface="Optima"/>
              </a:defRPr>
            </a:pPr>
          </a:p>
          <a:p>
            <a:pPr>
              <a:lnSpc>
                <a:spcPct val="90000"/>
              </a:lnSpc>
              <a:spcBef>
                <a:spcPts val="500"/>
              </a:spcBef>
              <a:buChar char="•"/>
              <a:defRPr sz="2400">
                <a:latin typeface="Optima"/>
                <a:ea typeface="Optima"/>
                <a:cs typeface="Optima"/>
                <a:sym typeface="Optima"/>
              </a:defRPr>
            </a:pPr>
            <a:r>
              <a:t>Si </a:t>
            </a:r>
            <a:r>
              <a:rPr b="1"/>
              <a:t>raccomanda</a:t>
            </a:r>
            <a:r>
              <a:t> un target di HbA1c inferiore 53 mmoli/mole (7%) in pazienti trattati con farmaci NON associati ad ipoglicemia</a:t>
            </a:r>
          </a:p>
          <a:p>
            <a:pPr>
              <a:lnSpc>
                <a:spcPct val="90000"/>
              </a:lnSpc>
              <a:buChar char="•"/>
              <a:defRPr sz="2400">
                <a:latin typeface="Optima"/>
                <a:ea typeface="Optima"/>
                <a:cs typeface="Optima"/>
                <a:sym typeface="Optima"/>
              </a:defRPr>
            </a:pPr>
          </a:p>
          <a:p>
            <a:pPr>
              <a:lnSpc>
                <a:spcPct val="90000"/>
              </a:lnSpc>
              <a:spcBef>
                <a:spcPts val="500"/>
              </a:spcBef>
              <a:buChar char="•"/>
              <a:defRPr sz="2400">
                <a:latin typeface="Optima"/>
                <a:ea typeface="Optima"/>
                <a:cs typeface="Optima"/>
                <a:sym typeface="Optima"/>
              </a:defRPr>
            </a:pPr>
            <a:r>
              <a:t>Si </a:t>
            </a:r>
            <a:r>
              <a:rPr b="1"/>
              <a:t>raccomanda</a:t>
            </a:r>
            <a:r>
              <a:t> un target di HbA1c tra 49 mmoli/mole (6.6%) e 58 mmoli/mole (7.5%) in pazienti trattati con farmaci associati ad ipoglicemia.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Helvetica Neue"/>
        <a:ea typeface="Helvetica Neue"/>
        <a:cs typeface="Helvetica Neue"/>
      </a:majorFont>
      <a:minorFont>
        <a:latin typeface="Arial"/>
        <a:ea typeface="Arial"/>
        <a:cs typeface="Arial"/>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Helvetica Neue"/>
        <a:ea typeface="Helvetica Neue"/>
        <a:cs typeface="Helvetica Neue"/>
      </a:majorFont>
      <a:minorFont>
        <a:latin typeface="Arial"/>
        <a:ea typeface="Arial"/>
        <a:cs typeface="Arial"/>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